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1"/>
  </p:notesMasterIdLst>
  <p:sldIdLst>
    <p:sldId id="256" r:id="rId2"/>
    <p:sldId id="257" r:id="rId3"/>
    <p:sldId id="294" r:id="rId4"/>
    <p:sldId id="293"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Lst>
  <p:sldSz cx="7315200" cy="10972800"/>
  <p:notesSz cx="6858000" cy="9144000"/>
  <p:embeddedFontLst>
    <p:embeddedFont>
      <p:font typeface="Corbel" panose="020B0503020204020204" pitchFamily="34" charset="0"/>
      <p:regular r:id="rId42"/>
      <p:bold r:id="rId43"/>
      <p:italic r:id="rId44"/>
      <p:boldItalic r:id="rId45"/>
    </p:embeddedFont>
    <p:embeddedFont>
      <p:font typeface="Helvetica Neue"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08">
          <p15:clr>
            <a:srgbClr val="747775"/>
          </p15:clr>
        </p15:guide>
        <p15:guide id="2" orient="horz" pos="1035">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24A3FA-C71B-4ED6-A13E-9892124CE625}">
  <a:tblStyle styleId="{1624A3FA-C71B-4ED6-A13E-9892124CE62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0" d="100"/>
          <a:sy n="40" d="100"/>
        </p:scale>
        <p:origin x="2268" y="36"/>
      </p:cViewPr>
      <p:guideLst>
        <p:guide orient="horz" pos="1008"/>
        <p:guide orient="horz" pos="1035"/>
        <p:guide pos="23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345" y="685800"/>
            <a:ext cx="228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286345" y="685800"/>
            <a:ext cx="228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e5f80707f9_0_5:notes"/>
          <p:cNvSpPr>
            <a:spLocks noGrp="1" noRot="1" noChangeAspect="1"/>
          </p:cNvSpPr>
          <p:nvPr>
            <p:ph type="sldImg" idx="2"/>
          </p:nvPr>
        </p:nvSpPr>
        <p:spPr>
          <a:xfrm>
            <a:off x="2286000" y="685800"/>
            <a:ext cx="228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e5f80707f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FF0000"/>
                </a:solidFill>
                <a:latin typeface="Corbel"/>
                <a:ea typeface="Corbel"/>
                <a:cs typeface="Corbel"/>
                <a:sym typeface="Corbel"/>
              </a:rPr>
              <a:t>Key Words </a:t>
            </a:r>
            <a:endParaRPr sz="1000" b="1">
              <a:solidFill>
                <a:srgbClr val="FF0000"/>
              </a:solidFill>
              <a:latin typeface="Corbel"/>
              <a:ea typeface="Corbel"/>
              <a:cs typeface="Corbel"/>
              <a:sym typeface="Corbel"/>
            </a:endParaRPr>
          </a:p>
          <a:p>
            <a:pPr marL="457200" lvl="0" indent="-292100" algn="l" rtl="0">
              <a:spcBef>
                <a:spcPts val="0"/>
              </a:spcBef>
              <a:spcAft>
                <a:spcPts val="0"/>
              </a:spcAft>
              <a:buSzPts val="1000"/>
              <a:buChar char="●"/>
            </a:pPr>
            <a:r>
              <a:rPr lang="en" sz="1000" b="1">
                <a:solidFill>
                  <a:srgbClr val="FF0000"/>
                </a:solidFill>
                <a:latin typeface="Corbel"/>
                <a:ea typeface="Corbel"/>
                <a:cs typeface="Corbel"/>
                <a:sym typeface="Corbel"/>
              </a:rPr>
              <a:t>Philanthropist - </a:t>
            </a:r>
            <a:r>
              <a:rPr lang="en" sz="1000">
                <a:solidFill>
                  <a:schemeClr val="dk1"/>
                </a:solidFill>
                <a:latin typeface="Corbel"/>
                <a:ea typeface="Corbel"/>
                <a:cs typeface="Corbel"/>
                <a:sym typeface="Corbel"/>
              </a:rPr>
              <a:t>A person who seeks to promote the welfare of others, especially by the generous donation of money to good causes </a:t>
            </a:r>
            <a:endParaRPr sz="1000">
              <a:latin typeface="Corbel"/>
              <a:ea typeface="Corbel"/>
              <a:cs typeface="Corbel"/>
              <a:sym typeface="Corbe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7d8b7d4002_0_21:notes"/>
          <p:cNvSpPr>
            <a:spLocks noGrp="1" noRot="1" noChangeAspect="1"/>
          </p:cNvSpPr>
          <p:nvPr>
            <p:ph type="sldImg" idx="2"/>
          </p:nvPr>
        </p:nvSpPr>
        <p:spPr>
          <a:xfrm>
            <a:off x="2286000" y="685800"/>
            <a:ext cx="228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7d8b7d400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805cdefed6_0_16:notes"/>
          <p:cNvSpPr>
            <a:spLocks noGrp="1" noRot="1" noChangeAspect="1"/>
          </p:cNvSpPr>
          <p:nvPr>
            <p:ph type="sldImg" idx="2"/>
          </p:nvPr>
        </p:nvSpPr>
        <p:spPr>
          <a:xfrm>
            <a:off x="2286345" y="685800"/>
            <a:ext cx="228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805cdefed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8118ed332c_0_1:notes"/>
          <p:cNvSpPr>
            <a:spLocks noGrp="1" noRot="1" noChangeAspect="1"/>
          </p:cNvSpPr>
          <p:nvPr>
            <p:ph type="sldImg" idx="2"/>
          </p:nvPr>
        </p:nvSpPr>
        <p:spPr>
          <a:xfrm>
            <a:off x="2286345" y="685800"/>
            <a:ext cx="228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8118ed33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805cdefed6_0_28:notes"/>
          <p:cNvSpPr>
            <a:spLocks noGrp="1" noRot="1" noChangeAspect="1"/>
          </p:cNvSpPr>
          <p:nvPr>
            <p:ph type="sldImg" idx="2"/>
          </p:nvPr>
        </p:nvSpPr>
        <p:spPr>
          <a:xfrm>
            <a:off x="2286345" y="685800"/>
            <a:ext cx="228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805cdefed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805cdefed6_0_63:notes"/>
          <p:cNvSpPr>
            <a:spLocks noGrp="1" noRot="1" noChangeAspect="1"/>
          </p:cNvSpPr>
          <p:nvPr>
            <p:ph type="sldImg" idx="2"/>
          </p:nvPr>
        </p:nvSpPr>
        <p:spPr>
          <a:xfrm>
            <a:off x="2286345" y="685800"/>
            <a:ext cx="228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805cdefed6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805cdefed6_0_69:notes"/>
          <p:cNvSpPr>
            <a:spLocks noGrp="1" noRot="1" noChangeAspect="1"/>
          </p:cNvSpPr>
          <p:nvPr>
            <p:ph type="sldImg" idx="2"/>
          </p:nvPr>
        </p:nvSpPr>
        <p:spPr>
          <a:xfrm>
            <a:off x="2286345" y="685800"/>
            <a:ext cx="228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805cdefed6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8118ed332c_0_9:notes"/>
          <p:cNvSpPr>
            <a:spLocks noGrp="1" noRot="1" noChangeAspect="1"/>
          </p:cNvSpPr>
          <p:nvPr>
            <p:ph type="sldImg" idx="2"/>
          </p:nvPr>
        </p:nvSpPr>
        <p:spPr>
          <a:xfrm>
            <a:off x="2286345" y="685800"/>
            <a:ext cx="228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8118ed332c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8118ed332c_0_18:notes"/>
          <p:cNvSpPr>
            <a:spLocks noGrp="1" noRot="1" noChangeAspect="1"/>
          </p:cNvSpPr>
          <p:nvPr>
            <p:ph type="sldImg" idx="2"/>
          </p:nvPr>
        </p:nvSpPr>
        <p:spPr>
          <a:xfrm>
            <a:off x="2286345" y="685800"/>
            <a:ext cx="228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8118ed332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8118ed332c_0_26:notes"/>
          <p:cNvSpPr>
            <a:spLocks noGrp="1" noRot="1" noChangeAspect="1"/>
          </p:cNvSpPr>
          <p:nvPr>
            <p:ph type="sldImg" idx="2"/>
          </p:nvPr>
        </p:nvSpPr>
        <p:spPr>
          <a:xfrm>
            <a:off x="2286345" y="685800"/>
            <a:ext cx="228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8118ed332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e5f80707f9_0_0:notes"/>
          <p:cNvSpPr>
            <a:spLocks noGrp="1" noRot="1" noChangeAspect="1"/>
          </p:cNvSpPr>
          <p:nvPr>
            <p:ph type="sldImg" idx="2"/>
          </p:nvPr>
        </p:nvSpPr>
        <p:spPr>
          <a:xfrm>
            <a:off x="2286000" y="685800"/>
            <a:ext cx="228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e5f80707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805cdefed6_0_91:notes"/>
          <p:cNvSpPr>
            <a:spLocks noGrp="1" noRot="1" noChangeAspect="1"/>
          </p:cNvSpPr>
          <p:nvPr>
            <p:ph type="sldImg" idx="2"/>
          </p:nvPr>
        </p:nvSpPr>
        <p:spPr>
          <a:xfrm>
            <a:off x="2286345" y="685800"/>
            <a:ext cx="228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805cdefed6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805cdefed6_0_96:notes"/>
          <p:cNvSpPr>
            <a:spLocks noGrp="1" noRot="1" noChangeAspect="1"/>
          </p:cNvSpPr>
          <p:nvPr>
            <p:ph type="sldImg" idx="2"/>
          </p:nvPr>
        </p:nvSpPr>
        <p:spPr>
          <a:xfrm>
            <a:off x="2286345" y="685800"/>
            <a:ext cx="228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805cdefed6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805cdefed6_0_113:notes"/>
          <p:cNvSpPr>
            <a:spLocks noGrp="1" noRot="1" noChangeAspect="1"/>
          </p:cNvSpPr>
          <p:nvPr>
            <p:ph type="sldImg" idx="2"/>
          </p:nvPr>
        </p:nvSpPr>
        <p:spPr>
          <a:xfrm>
            <a:off x="2286345" y="685800"/>
            <a:ext cx="228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805cdefed6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805cdefed6_0_125:notes"/>
          <p:cNvSpPr>
            <a:spLocks noGrp="1" noRot="1" noChangeAspect="1"/>
          </p:cNvSpPr>
          <p:nvPr>
            <p:ph type="sldImg" idx="2"/>
          </p:nvPr>
        </p:nvSpPr>
        <p:spPr>
          <a:xfrm>
            <a:off x="2286345" y="685800"/>
            <a:ext cx="228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805cdefed6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805cdefed6_0_140:notes"/>
          <p:cNvSpPr>
            <a:spLocks noGrp="1" noRot="1" noChangeAspect="1"/>
          </p:cNvSpPr>
          <p:nvPr>
            <p:ph type="sldImg" idx="2"/>
          </p:nvPr>
        </p:nvSpPr>
        <p:spPr>
          <a:xfrm>
            <a:off x="2286345" y="685800"/>
            <a:ext cx="228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805cdefed6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805cdefed6_0_133:notes"/>
          <p:cNvSpPr>
            <a:spLocks noGrp="1" noRot="1" noChangeAspect="1"/>
          </p:cNvSpPr>
          <p:nvPr>
            <p:ph type="sldImg" idx="2"/>
          </p:nvPr>
        </p:nvSpPr>
        <p:spPr>
          <a:xfrm>
            <a:off x="2286345" y="685800"/>
            <a:ext cx="228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805cdefed6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805cdefed6_0_146:notes"/>
          <p:cNvSpPr>
            <a:spLocks noGrp="1" noRot="1" noChangeAspect="1"/>
          </p:cNvSpPr>
          <p:nvPr>
            <p:ph type="sldImg" idx="2"/>
          </p:nvPr>
        </p:nvSpPr>
        <p:spPr>
          <a:xfrm>
            <a:off x="2286345" y="685800"/>
            <a:ext cx="228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805cdefed6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805cdefed6_0_179:notes"/>
          <p:cNvSpPr>
            <a:spLocks noGrp="1" noRot="1" noChangeAspect="1"/>
          </p:cNvSpPr>
          <p:nvPr>
            <p:ph type="sldImg" idx="2"/>
          </p:nvPr>
        </p:nvSpPr>
        <p:spPr>
          <a:xfrm>
            <a:off x="2286345" y="685800"/>
            <a:ext cx="228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805cdefed6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e87159faac_0_0:notes"/>
          <p:cNvSpPr>
            <a:spLocks noGrp="1" noRot="1" noChangeAspect="1"/>
          </p:cNvSpPr>
          <p:nvPr>
            <p:ph type="sldImg" idx="2"/>
          </p:nvPr>
        </p:nvSpPr>
        <p:spPr>
          <a:xfrm>
            <a:off x="2286345" y="685800"/>
            <a:ext cx="228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e87159fa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862f7b3d2e_0_97:notes"/>
          <p:cNvSpPr>
            <a:spLocks noGrp="1" noRot="1" noChangeAspect="1"/>
          </p:cNvSpPr>
          <p:nvPr>
            <p:ph type="sldImg" idx="2"/>
          </p:nvPr>
        </p:nvSpPr>
        <p:spPr>
          <a:xfrm>
            <a:off x="2286345" y="685800"/>
            <a:ext cx="228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862f7b3d2e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e5f80707f9_0_0:notes"/>
          <p:cNvSpPr>
            <a:spLocks noGrp="1" noRot="1" noChangeAspect="1"/>
          </p:cNvSpPr>
          <p:nvPr>
            <p:ph type="sldImg" idx="2"/>
          </p:nvPr>
        </p:nvSpPr>
        <p:spPr>
          <a:xfrm>
            <a:off x="2286000" y="685800"/>
            <a:ext cx="228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e5f80707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3933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862f7b3d2e_0_104:notes"/>
          <p:cNvSpPr>
            <a:spLocks noGrp="1" noRot="1" noChangeAspect="1"/>
          </p:cNvSpPr>
          <p:nvPr>
            <p:ph type="sldImg" idx="2"/>
          </p:nvPr>
        </p:nvSpPr>
        <p:spPr>
          <a:xfrm>
            <a:off x="2286345" y="685800"/>
            <a:ext cx="228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862f7b3d2e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862f7b3d2e_0_118:notes"/>
          <p:cNvSpPr>
            <a:spLocks noGrp="1" noRot="1" noChangeAspect="1"/>
          </p:cNvSpPr>
          <p:nvPr>
            <p:ph type="sldImg" idx="2"/>
          </p:nvPr>
        </p:nvSpPr>
        <p:spPr>
          <a:xfrm>
            <a:off x="2286345" y="685800"/>
            <a:ext cx="228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862f7b3d2e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862f7b3d2e_0_124:notes"/>
          <p:cNvSpPr>
            <a:spLocks noGrp="1" noRot="1" noChangeAspect="1"/>
          </p:cNvSpPr>
          <p:nvPr>
            <p:ph type="sldImg" idx="2"/>
          </p:nvPr>
        </p:nvSpPr>
        <p:spPr>
          <a:xfrm>
            <a:off x="2286345" y="685800"/>
            <a:ext cx="228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862f7b3d2e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862f7b3d2e_0_130:notes"/>
          <p:cNvSpPr>
            <a:spLocks noGrp="1" noRot="1" noChangeAspect="1"/>
          </p:cNvSpPr>
          <p:nvPr>
            <p:ph type="sldImg" idx="2"/>
          </p:nvPr>
        </p:nvSpPr>
        <p:spPr>
          <a:xfrm>
            <a:off x="2286345" y="685800"/>
            <a:ext cx="228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862f7b3d2e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862f7b3d2e_0_136:notes"/>
          <p:cNvSpPr>
            <a:spLocks noGrp="1" noRot="1" noChangeAspect="1"/>
          </p:cNvSpPr>
          <p:nvPr>
            <p:ph type="sldImg" idx="2"/>
          </p:nvPr>
        </p:nvSpPr>
        <p:spPr>
          <a:xfrm>
            <a:off x="2286345" y="685800"/>
            <a:ext cx="228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862f7b3d2e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862f7b3d2e_0_143:notes"/>
          <p:cNvSpPr>
            <a:spLocks noGrp="1" noRot="1" noChangeAspect="1"/>
          </p:cNvSpPr>
          <p:nvPr>
            <p:ph type="sldImg" idx="2"/>
          </p:nvPr>
        </p:nvSpPr>
        <p:spPr>
          <a:xfrm>
            <a:off x="2286345" y="685800"/>
            <a:ext cx="228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862f7b3d2e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805cdefed6_0_221:notes"/>
          <p:cNvSpPr>
            <a:spLocks noGrp="1" noRot="1" noChangeAspect="1"/>
          </p:cNvSpPr>
          <p:nvPr>
            <p:ph type="sldImg" idx="2"/>
          </p:nvPr>
        </p:nvSpPr>
        <p:spPr>
          <a:xfrm>
            <a:off x="2286345" y="685800"/>
            <a:ext cx="228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805cdefed6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805cdefed6_0_215:notes"/>
          <p:cNvSpPr>
            <a:spLocks noGrp="1" noRot="1" noChangeAspect="1"/>
          </p:cNvSpPr>
          <p:nvPr>
            <p:ph type="sldImg" idx="2"/>
          </p:nvPr>
        </p:nvSpPr>
        <p:spPr>
          <a:xfrm>
            <a:off x="2286345" y="685800"/>
            <a:ext cx="228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805cdefed6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805cdefed6_0_227:notes"/>
          <p:cNvSpPr>
            <a:spLocks noGrp="1" noRot="1" noChangeAspect="1"/>
          </p:cNvSpPr>
          <p:nvPr>
            <p:ph type="sldImg" idx="2"/>
          </p:nvPr>
        </p:nvSpPr>
        <p:spPr>
          <a:xfrm>
            <a:off x="2286345" y="685800"/>
            <a:ext cx="228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2805cdefed6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7d8b7d4002_0_0:notes"/>
          <p:cNvSpPr>
            <a:spLocks noGrp="1" noRot="1" noChangeAspect="1"/>
          </p:cNvSpPr>
          <p:nvPr>
            <p:ph type="sldImg" idx="2"/>
          </p:nvPr>
        </p:nvSpPr>
        <p:spPr>
          <a:xfrm>
            <a:off x="2286000" y="685800"/>
            <a:ext cx="228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7d8b7d40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7d8b7d4002_0_5:notes"/>
          <p:cNvSpPr>
            <a:spLocks noGrp="1" noRot="1" noChangeAspect="1"/>
          </p:cNvSpPr>
          <p:nvPr>
            <p:ph type="sldImg" idx="2"/>
          </p:nvPr>
        </p:nvSpPr>
        <p:spPr>
          <a:xfrm>
            <a:off x="2286000" y="685800"/>
            <a:ext cx="228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7d8b7d400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7d8b7d4002_0_28:notes"/>
          <p:cNvSpPr>
            <a:spLocks noGrp="1" noRot="1" noChangeAspect="1"/>
          </p:cNvSpPr>
          <p:nvPr>
            <p:ph type="sldImg" idx="2"/>
          </p:nvPr>
        </p:nvSpPr>
        <p:spPr>
          <a:xfrm>
            <a:off x="2286000" y="685800"/>
            <a:ext cx="228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7d8b7d400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solidFill>
                <a:schemeClr val="dk1"/>
              </a:solidFill>
              <a:latin typeface="Corbel"/>
              <a:ea typeface="Corbel"/>
              <a:cs typeface="Corbel"/>
              <a:sym typeface="Corbe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7d8b7d4002_0_15:notes"/>
          <p:cNvSpPr>
            <a:spLocks noGrp="1" noRot="1" noChangeAspect="1"/>
          </p:cNvSpPr>
          <p:nvPr>
            <p:ph type="sldImg" idx="2"/>
          </p:nvPr>
        </p:nvSpPr>
        <p:spPr>
          <a:xfrm>
            <a:off x="2286000" y="685800"/>
            <a:ext cx="228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7d8b7d400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FF0000"/>
                </a:solidFill>
                <a:latin typeface="Corbel"/>
                <a:ea typeface="Corbel"/>
                <a:cs typeface="Corbel"/>
                <a:sym typeface="Corbel"/>
              </a:rPr>
              <a:t>Keys Words </a:t>
            </a:r>
            <a:endParaRPr sz="1000" b="1">
              <a:solidFill>
                <a:srgbClr val="FF0000"/>
              </a:solidFill>
              <a:latin typeface="Corbel"/>
              <a:ea typeface="Corbel"/>
              <a:cs typeface="Corbel"/>
              <a:sym typeface="Corbel"/>
            </a:endParaRPr>
          </a:p>
          <a:p>
            <a:pPr marL="457200" lvl="0" indent="-292100" algn="l" rtl="0">
              <a:spcBef>
                <a:spcPts val="0"/>
              </a:spcBef>
              <a:spcAft>
                <a:spcPts val="0"/>
              </a:spcAft>
              <a:buClr>
                <a:schemeClr val="dk1"/>
              </a:buClr>
              <a:buSzPts val="1000"/>
              <a:buFont typeface="Corbel"/>
              <a:buChar char="●"/>
            </a:pPr>
            <a:r>
              <a:rPr lang="en" sz="1000" b="1">
                <a:solidFill>
                  <a:srgbClr val="FF0000"/>
                </a:solidFill>
                <a:latin typeface="Corbel"/>
                <a:ea typeface="Corbel"/>
                <a:cs typeface="Corbel"/>
                <a:sym typeface="Corbel"/>
              </a:rPr>
              <a:t>Labourers </a:t>
            </a:r>
            <a:r>
              <a:rPr lang="en" sz="1000">
                <a:solidFill>
                  <a:schemeClr val="dk1"/>
                </a:solidFill>
                <a:latin typeface="Corbel"/>
                <a:ea typeface="Corbel"/>
                <a:cs typeface="Corbel"/>
                <a:sym typeface="Corbel"/>
              </a:rPr>
              <a:t>- a person who does manual work for money, eg. Farm labourer</a:t>
            </a:r>
            <a:endParaRPr sz="1000">
              <a:solidFill>
                <a:schemeClr val="dk1"/>
              </a:solidFill>
              <a:latin typeface="Corbel"/>
              <a:ea typeface="Corbel"/>
              <a:cs typeface="Corbel"/>
              <a:sym typeface="Corbel"/>
            </a:endParaRPr>
          </a:p>
          <a:p>
            <a:pPr marL="457200" lvl="0" indent="-292100" algn="l" rtl="0">
              <a:spcBef>
                <a:spcPts val="0"/>
              </a:spcBef>
              <a:spcAft>
                <a:spcPts val="0"/>
              </a:spcAft>
              <a:buClr>
                <a:schemeClr val="dk1"/>
              </a:buClr>
              <a:buSzPts val="1000"/>
              <a:buFont typeface="Corbel"/>
              <a:buChar char="●"/>
            </a:pPr>
            <a:r>
              <a:rPr lang="en" sz="1000" b="1">
                <a:solidFill>
                  <a:srgbClr val="FF0000"/>
                </a:solidFill>
                <a:latin typeface="Corbel"/>
                <a:ea typeface="Corbel"/>
                <a:cs typeface="Corbel"/>
                <a:sym typeface="Corbel"/>
              </a:rPr>
              <a:t>Slums</a:t>
            </a:r>
            <a:r>
              <a:rPr lang="en" sz="1000">
                <a:solidFill>
                  <a:schemeClr val="dk1"/>
                </a:solidFill>
                <a:latin typeface="Corbel"/>
                <a:ea typeface="Corbel"/>
                <a:cs typeface="Corbel"/>
                <a:sym typeface="Corbel"/>
              </a:rPr>
              <a:t> - an area of housing that is overcrowded and dirty, inhabited by the impoverished people </a:t>
            </a:r>
            <a:endParaRPr sz="1000">
              <a:solidFill>
                <a:schemeClr val="dk1"/>
              </a:solidFill>
              <a:latin typeface="Corbel"/>
              <a:ea typeface="Corbel"/>
              <a:cs typeface="Corbel"/>
              <a:sym typeface="Corbel"/>
            </a:endParaRPr>
          </a:p>
          <a:p>
            <a:pPr marL="457200" lvl="0" indent="-292100" algn="l" rtl="0">
              <a:spcBef>
                <a:spcPts val="0"/>
              </a:spcBef>
              <a:spcAft>
                <a:spcPts val="0"/>
              </a:spcAft>
              <a:buClr>
                <a:schemeClr val="dk1"/>
              </a:buClr>
              <a:buSzPts val="1000"/>
              <a:buFont typeface="Corbel"/>
              <a:buChar char="●"/>
            </a:pPr>
            <a:r>
              <a:rPr lang="en" sz="1000" b="1">
                <a:solidFill>
                  <a:srgbClr val="FF0000"/>
                </a:solidFill>
                <a:latin typeface="Corbel"/>
                <a:ea typeface="Corbel"/>
                <a:cs typeface="Corbel"/>
                <a:sym typeface="Corbel"/>
              </a:rPr>
              <a:t>Census </a:t>
            </a:r>
            <a:r>
              <a:rPr lang="en" sz="1000">
                <a:solidFill>
                  <a:schemeClr val="dk1"/>
                </a:solidFill>
                <a:latin typeface="Corbel"/>
                <a:ea typeface="Corbel"/>
                <a:cs typeface="Corbel"/>
                <a:sym typeface="Corbel"/>
              </a:rPr>
              <a:t>- an official count or survey, especially of a population</a:t>
            </a:r>
            <a:endParaRPr sz="1000">
              <a:solidFill>
                <a:schemeClr val="dk1"/>
              </a:solidFill>
              <a:latin typeface="Corbel"/>
              <a:ea typeface="Corbel"/>
              <a:cs typeface="Corbel"/>
              <a:sym typeface="Corbel"/>
            </a:endParaRPr>
          </a:p>
          <a:p>
            <a:pPr marL="457200" lvl="0" indent="-292100" algn="l" rtl="0">
              <a:spcBef>
                <a:spcPts val="0"/>
              </a:spcBef>
              <a:spcAft>
                <a:spcPts val="0"/>
              </a:spcAft>
              <a:buClr>
                <a:schemeClr val="dk1"/>
              </a:buClr>
              <a:buSzPts val="1000"/>
              <a:buFont typeface="Corbel"/>
              <a:buChar char="●"/>
            </a:pPr>
            <a:r>
              <a:rPr lang="en" sz="1000" b="1">
                <a:solidFill>
                  <a:srgbClr val="FF0000"/>
                </a:solidFill>
                <a:latin typeface="Corbel"/>
                <a:ea typeface="Corbel"/>
                <a:cs typeface="Corbel"/>
                <a:sym typeface="Corbel"/>
              </a:rPr>
              <a:t>Emigrated </a:t>
            </a:r>
            <a:r>
              <a:rPr lang="en" sz="1000">
                <a:solidFill>
                  <a:schemeClr val="dk1"/>
                </a:solidFill>
                <a:latin typeface="Corbel"/>
                <a:ea typeface="Corbel"/>
                <a:cs typeface="Corbel"/>
                <a:sym typeface="Corbel"/>
              </a:rPr>
              <a:t>- </a:t>
            </a:r>
            <a:r>
              <a:rPr lang="en" sz="1000" i="1">
                <a:solidFill>
                  <a:srgbClr val="FF0000"/>
                </a:solidFill>
                <a:latin typeface="Corbel"/>
                <a:ea typeface="Corbel"/>
                <a:cs typeface="Corbel"/>
                <a:sym typeface="Corbel"/>
              </a:rPr>
              <a:t> </a:t>
            </a:r>
            <a:r>
              <a:rPr lang="en" sz="1000">
                <a:solidFill>
                  <a:srgbClr val="141414"/>
                </a:solidFill>
                <a:latin typeface="Corbel"/>
                <a:ea typeface="Corbel"/>
                <a:cs typeface="Corbel"/>
                <a:sym typeface="Corbel"/>
              </a:rPr>
              <a:t>the act of leaving your home / country to permanently settle somewhere else </a:t>
            </a:r>
            <a:endParaRPr sz="1000">
              <a:solidFill>
                <a:srgbClr val="141414"/>
              </a:solidFill>
              <a:latin typeface="Corbel"/>
              <a:ea typeface="Corbel"/>
              <a:cs typeface="Corbel"/>
              <a:sym typeface="Corbel"/>
            </a:endParaRPr>
          </a:p>
          <a:p>
            <a:pPr marL="457200" lvl="0" indent="-292100" algn="l" rtl="0">
              <a:spcBef>
                <a:spcPts val="0"/>
              </a:spcBef>
              <a:spcAft>
                <a:spcPts val="0"/>
              </a:spcAft>
              <a:buClr>
                <a:schemeClr val="dk1"/>
              </a:buClr>
              <a:buSzPts val="1000"/>
              <a:buFont typeface="Corbel"/>
              <a:buChar char="●"/>
            </a:pPr>
            <a:r>
              <a:rPr lang="en" sz="1000" b="1">
                <a:solidFill>
                  <a:srgbClr val="FF0000"/>
                </a:solidFill>
                <a:latin typeface="Corbel"/>
                <a:ea typeface="Corbel"/>
                <a:cs typeface="Corbel"/>
                <a:sym typeface="Corbel"/>
              </a:rPr>
              <a:t>Absentee landowners</a:t>
            </a:r>
            <a:r>
              <a:rPr lang="en" sz="1000">
                <a:solidFill>
                  <a:schemeClr val="dk1"/>
                </a:solidFill>
                <a:latin typeface="Corbel"/>
                <a:ea typeface="Corbel"/>
                <a:cs typeface="Corbel"/>
                <a:sym typeface="Corbel"/>
              </a:rPr>
              <a:t> - a person who legally owns the land without actually occupying it or managing it</a:t>
            </a:r>
            <a:endParaRPr sz="1000">
              <a:solidFill>
                <a:schemeClr val="dk1"/>
              </a:solidFill>
              <a:latin typeface="Corbel"/>
              <a:ea typeface="Corbel"/>
              <a:cs typeface="Corbel"/>
              <a:sym typeface="Corbel"/>
            </a:endParaRPr>
          </a:p>
          <a:p>
            <a:pPr marL="457200" lvl="0" indent="-292100" algn="l" rtl="0">
              <a:spcBef>
                <a:spcPts val="0"/>
              </a:spcBef>
              <a:spcAft>
                <a:spcPts val="0"/>
              </a:spcAft>
              <a:buClr>
                <a:schemeClr val="dk1"/>
              </a:buClr>
              <a:buSzPts val="1000"/>
              <a:buFont typeface="Corbel"/>
              <a:buChar char="●"/>
            </a:pPr>
            <a:r>
              <a:rPr lang="en" sz="1000" b="1">
                <a:solidFill>
                  <a:srgbClr val="FF0000"/>
                </a:solidFill>
                <a:latin typeface="Corbel"/>
                <a:ea typeface="Corbel"/>
                <a:cs typeface="Corbel"/>
                <a:sym typeface="Corbel"/>
              </a:rPr>
              <a:t>Tenant Farmers </a:t>
            </a:r>
            <a:r>
              <a:rPr lang="en" sz="1000">
                <a:solidFill>
                  <a:schemeClr val="dk1"/>
                </a:solidFill>
                <a:latin typeface="Corbel"/>
                <a:ea typeface="Corbel"/>
                <a:cs typeface="Corbel"/>
                <a:sym typeface="Corbel"/>
              </a:rPr>
              <a:t>- a person who farms rented land</a:t>
            </a:r>
            <a:endParaRPr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7d8b7d4002_0_41:notes"/>
          <p:cNvSpPr>
            <a:spLocks noGrp="1" noRot="1" noChangeAspect="1"/>
          </p:cNvSpPr>
          <p:nvPr>
            <p:ph type="sldImg" idx="2"/>
          </p:nvPr>
        </p:nvSpPr>
        <p:spPr>
          <a:xfrm>
            <a:off x="2286000" y="685800"/>
            <a:ext cx="228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7d8b7d4002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Key words</a:t>
            </a:r>
            <a:endParaRPr>
              <a:solidFill>
                <a:srgbClr val="FF0000"/>
              </a:solidFill>
            </a:endParaRPr>
          </a:p>
          <a:p>
            <a:pPr marL="457200" lvl="0" indent="-292100" algn="l" rtl="0">
              <a:spcBef>
                <a:spcPts val="0"/>
              </a:spcBef>
              <a:spcAft>
                <a:spcPts val="0"/>
              </a:spcAft>
              <a:buSzPts val="1000"/>
              <a:buFont typeface="Corbel"/>
              <a:buChar char="●"/>
            </a:pPr>
            <a:r>
              <a:rPr lang="en" sz="1000" b="1">
                <a:solidFill>
                  <a:srgbClr val="FF0000"/>
                </a:solidFill>
                <a:latin typeface="Corbel"/>
                <a:ea typeface="Corbel"/>
                <a:cs typeface="Corbel"/>
                <a:sym typeface="Corbel"/>
              </a:rPr>
              <a:t>Army conscription</a:t>
            </a:r>
            <a:r>
              <a:rPr lang="en" sz="1000">
                <a:latin typeface="Corbel"/>
                <a:ea typeface="Corbel"/>
                <a:cs typeface="Corbel"/>
                <a:sym typeface="Corbel"/>
              </a:rPr>
              <a:t> - t</a:t>
            </a:r>
            <a:r>
              <a:rPr lang="en" sz="1000">
                <a:solidFill>
                  <a:schemeClr val="dk1"/>
                </a:solidFill>
                <a:latin typeface="Corbel"/>
                <a:ea typeface="Corbel"/>
                <a:cs typeface="Corbel"/>
                <a:sym typeface="Corbel"/>
              </a:rPr>
              <a:t>he compulsory enrollment of persons especially for military service</a:t>
            </a:r>
            <a:endParaRPr sz="1000">
              <a:solidFill>
                <a:schemeClr val="dk1"/>
              </a:solidFill>
              <a:latin typeface="Corbel"/>
              <a:ea typeface="Corbel"/>
              <a:cs typeface="Corbel"/>
              <a:sym typeface="Corbe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7d8b7d4002_0_34:notes"/>
          <p:cNvSpPr>
            <a:spLocks noGrp="1" noRot="1" noChangeAspect="1"/>
          </p:cNvSpPr>
          <p:nvPr>
            <p:ph type="sldImg" idx="2"/>
          </p:nvPr>
        </p:nvSpPr>
        <p:spPr>
          <a:xfrm>
            <a:off x="2286000" y="685800"/>
            <a:ext cx="228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7d8b7d400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49367" y="1588427"/>
            <a:ext cx="6816300" cy="4379100"/>
          </a:xfrm>
          <a:prstGeom prst="rect">
            <a:avLst/>
          </a:prstGeom>
        </p:spPr>
        <p:txBody>
          <a:bodyPr spcFirstLastPara="1" wrap="square" lIns="80425" tIns="80425" rIns="80425" bIns="80425" anchor="b" anchorCtr="0">
            <a:norm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a:endParaRPr/>
          </a:p>
        </p:txBody>
      </p:sp>
      <p:sp>
        <p:nvSpPr>
          <p:cNvPr id="11" name="Google Shape;11;p2"/>
          <p:cNvSpPr txBox="1">
            <a:spLocks noGrp="1"/>
          </p:cNvSpPr>
          <p:nvPr>
            <p:ph type="subTitle" idx="1"/>
          </p:nvPr>
        </p:nvSpPr>
        <p:spPr>
          <a:xfrm>
            <a:off x="249360" y="6046133"/>
            <a:ext cx="6816300" cy="1691400"/>
          </a:xfrm>
          <a:prstGeom prst="rect">
            <a:avLst/>
          </a:prstGeom>
        </p:spPr>
        <p:txBody>
          <a:bodyPr spcFirstLastPara="1" wrap="square" lIns="80425" tIns="80425" rIns="80425" bIns="80425" anchor="t" anchorCtr="0">
            <a:norm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2" name="Google Shape;12;p2"/>
          <p:cNvSpPr txBox="1">
            <a:spLocks noGrp="1"/>
          </p:cNvSpPr>
          <p:nvPr>
            <p:ph type="sldNum" idx="12"/>
          </p:nvPr>
        </p:nvSpPr>
        <p:spPr>
          <a:xfrm>
            <a:off x="6777966" y="9948196"/>
            <a:ext cx="438900" cy="840000"/>
          </a:xfrm>
          <a:prstGeom prst="rect">
            <a:avLst/>
          </a:prstGeom>
        </p:spPr>
        <p:txBody>
          <a:bodyPr spcFirstLastPara="1" wrap="square" lIns="80425" tIns="80425" rIns="80425" bIns="80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49360" y="2359733"/>
            <a:ext cx="6816300" cy="4188900"/>
          </a:xfrm>
          <a:prstGeom prst="rect">
            <a:avLst/>
          </a:prstGeom>
        </p:spPr>
        <p:txBody>
          <a:bodyPr spcFirstLastPara="1" wrap="square" lIns="80425" tIns="80425" rIns="80425" bIns="80425" anchor="b" anchorCtr="0">
            <a:normAutofit/>
          </a:bodyPr>
          <a:lstStyle>
            <a:lvl1pPr lvl="0" algn="ctr">
              <a:spcBef>
                <a:spcPts val="0"/>
              </a:spcBef>
              <a:spcAft>
                <a:spcPts val="0"/>
              </a:spcAft>
              <a:buSzPts val="10500"/>
              <a:buNone/>
              <a:defRPr sz="10500"/>
            </a:lvl1pPr>
            <a:lvl2pPr lvl="1" algn="ctr">
              <a:spcBef>
                <a:spcPts val="0"/>
              </a:spcBef>
              <a:spcAft>
                <a:spcPts val="0"/>
              </a:spcAft>
              <a:buSzPts val="10500"/>
              <a:buNone/>
              <a:defRPr sz="10500"/>
            </a:lvl2pPr>
            <a:lvl3pPr lvl="2" algn="ctr">
              <a:spcBef>
                <a:spcPts val="0"/>
              </a:spcBef>
              <a:spcAft>
                <a:spcPts val="0"/>
              </a:spcAft>
              <a:buSzPts val="10500"/>
              <a:buNone/>
              <a:defRPr sz="10500"/>
            </a:lvl3pPr>
            <a:lvl4pPr lvl="3" algn="ctr">
              <a:spcBef>
                <a:spcPts val="0"/>
              </a:spcBef>
              <a:spcAft>
                <a:spcPts val="0"/>
              </a:spcAft>
              <a:buSzPts val="10500"/>
              <a:buNone/>
              <a:defRPr sz="10500"/>
            </a:lvl4pPr>
            <a:lvl5pPr lvl="4" algn="ctr">
              <a:spcBef>
                <a:spcPts val="0"/>
              </a:spcBef>
              <a:spcAft>
                <a:spcPts val="0"/>
              </a:spcAft>
              <a:buSzPts val="10500"/>
              <a:buNone/>
              <a:defRPr sz="10500"/>
            </a:lvl5pPr>
            <a:lvl6pPr lvl="5" algn="ctr">
              <a:spcBef>
                <a:spcPts val="0"/>
              </a:spcBef>
              <a:spcAft>
                <a:spcPts val="0"/>
              </a:spcAft>
              <a:buSzPts val="10500"/>
              <a:buNone/>
              <a:defRPr sz="10500"/>
            </a:lvl6pPr>
            <a:lvl7pPr lvl="6" algn="ctr">
              <a:spcBef>
                <a:spcPts val="0"/>
              </a:spcBef>
              <a:spcAft>
                <a:spcPts val="0"/>
              </a:spcAft>
              <a:buSzPts val="10500"/>
              <a:buNone/>
              <a:defRPr sz="10500"/>
            </a:lvl7pPr>
            <a:lvl8pPr lvl="7" algn="ctr">
              <a:spcBef>
                <a:spcPts val="0"/>
              </a:spcBef>
              <a:spcAft>
                <a:spcPts val="0"/>
              </a:spcAft>
              <a:buSzPts val="10500"/>
              <a:buNone/>
              <a:defRPr sz="10500"/>
            </a:lvl8pPr>
            <a:lvl9pPr lvl="8" algn="ctr">
              <a:spcBef>
                <a:spcPts val="0"/>
              </a:spcBef>
              <a:spcAft>
                <a:spcPts val="0"/>
              </a:spcAft>
              <a:buSzPts val="10500"/>
              <a:buNone/>
              <a:defRPr sz="10500"/>
            </a:lvl9pPr>
          </a:lstStyle>
          <a:p>
            <a:r>
              <a:t>xx%</a:t>
            </a:r>
          </a:p>
        </p:txBody>
      </p:sp>
      <p:sp>
        <p:nvSpPr>
          <p:cNvPr id="46" name="Google Shape;46;p11"/>
          <p:cNvSpPr txBox="1">
            <a:spLocks noGrp="1"/>
          </p:cNvSpPr>
          <p:nvPr>
            <p:ph type="body" idx="1"/>
          </p:nvPr>
        </p:nvSpPr>
        <p:spPr>
          <a:xfrm>
            <a:off x="249360" y="6724747"/>
            <a:ext cx="6816300" cy="2775000"/>
          </a:xfrm>
          <a:prstGeom prst="rect">
            <a:avLst/>
          </a:prstGeom>
        </p:spPr>
        <p:txBody>
          <a:bodyPr spcFirstLastPara="1" wrap="square" lIns="80425" tIns="80425" rIns="80425" bIns="80425" anchor="t" anchorCtr="0">
            <a:normAutofit/>
          </a:bodyPr>
          <a:lstStyle>
            <a:lvl1pPr marL="457200" lvl="0" indent="-330200" algn="ctr">
              <a:spcBef>
                <a:spcPts val="0"/>
              </a:spcBef>
              <a:spcAft>
                <a:spcPts val="0"/>
              </a:spcAft>
              <a:buSzPts val="16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
        <p:nvSpPr>
          <p:cNvPr id="47" name="Google Shape;47;p11"/>
          <p:cNvSpPr txBox="1">
            <a:spLocks noGrp="1"/>
          </p:cNvSpPr>
          <p:nvPr>
            <p:ph type="sldNum" idx="12"/>
          </p:nvPr>
        </p:nvSpPr>
        <p:spPr>
          <a:xfrm>
            <a:off x="6777966" y="9948196"/>
            <a:ext cx="438900" cy="840000"/>
          </a:xfrm>
          <a:prstGeom prst="rect">
            <a:avLst/>
          </a:prstGeom>
        </p:spPr>
        <p:txBody>
          <a:bodyPr spcFirstLastPara="1" wrap="square" lIns="80425" tIns="80425" rIns="80425" bIns="80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6777966" y="9948196"/>
            <a:ext cx="438900" cy="840000"/>
          </a:xfrm>
          <a:prstGeom prst="rect">
            <a:avLst/>
          </a:prstGeom>
        </p:spPr>
        <p:txBody>
          <a:bodyPr spcFirstLastPara="1" wrap="square" lIns="80425" tIns="80425" rIns="80425" bIns="80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49360" y="4588480"/>
            <a:ext cx="6816300" cy="1795800"/>
          </a:xfrm>
          <a:prstGeom prst="rect">
            <a:avLst/>
          </a:prstGeom>
        </p:spPr>
        <p:txBody>
          <a:bodyPr spcFirstLastPara="1" wrap="square" lIns="80425" tIns="80425" rIns="80425" bIns="80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15" name="Google Shape;15;p3"/>
          <p:cNvSpPr txBox="1">
            <a:spLocks noGrp="1"/>
          </p:cNvSpPr>
          <p:nvPr>
            <p:ph type="sldNum" idx="12"/>
          </p:nvPr>
        </p:nvSpPr>
        <p:spPr>
          <a:xfrm>
            <a:off x="6777966" y="9948196"/>
            <a:ext cx="438900" cy="840000"/>
          </a:xfrm>
          <a:prstGeom prst="rect">
            <a:avLst/>
          </a:prstGeom>
        </p:spPr>
        <p:txBody>
          <a:bodyPr spcFirstLastPara="1" wrap="square" lIns="80425" tIns="80425" rIns="80425" bIns="80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49360" y="949387"/>
            <a:ext cx="6816300" cy="1221600"/>
          </a:xfrm>
          <a:prstGeom prst="rect">
            <a:avLst/>
          </a:prstGeom>
        </p:spPr>
        <p:txBody>
          <a:bodyPr spcFirstLastPara="1" wrap="square" lIns="80425" tIns="80425" rIns="80425" bIns="80425" anchor="t" anchorCtr="0">
            <a:normAutofit/>
          </a:bodyPr>
          <a:lstStyle>
            <a:lvl1pPr lvl="0">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sp>
        <p:nvSpPr>
          <p:cNvPr id="18" name="Google Shape;18;p4"/>
          <p:cNvSpPr txBox="1">
            <a:spLocks noGrp="1"/>
          </p:cNvSpPr>
          <p:nvPr>
            <p:ph type="body" idx="1"/>
          </p:nvPr>
        </p:nvSpPr>
        <p:spPr>
          <a:xfrm>
            <a:off x="249360" y="2458613"/>
            <a:ext cx="6816300" cy="7288500"/>
          </a:xfrm>
          <a:prstGeom prst="rect">
            <a:avLst/>
          </a:prstGeom>
        </p:spPr>
        <p:txBody>
          <a:bodyPr spcFirstLastPara="1" wrap="square" lIns="80425" tIns="80425" rIns="80425" bIns="80425" anchor="t" anchorCtr="0">
            <a:normAutofit/>
          </a:bodyPr>
          <a:lstStyle>
            <a:lvl1pPr marL="457200" lvl="0" indent="-330200">
              <a:spcBef>
                <a:spcPts val="0"/>
              </a:spcBef>
              <a:spcAft>
                <a:spcPts val="0"/>
              </a:spcAft>
              <a:buSzPts val="16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9" name="Google Shape;19;p4"/>
          <p:cNvSpPr txBox="1">
            <a:spLocks noGrp="1"/>
          </p:cNvSpPr>
          <p:nvPr>
            <p:ph type="sldNum" idx="12"/>
          </p:nvPr>
        </p:nvSpPr>
        <p:spPr>
          <a:xfrm>
            <a:off x="6777966" y="9948196"/>
            <a:ext cx="438900" cy="840000"/>
          </a:xfrm>
          <a:prstGeom prst="rect">
            <a:avLst/>
          </a:prstGeom>
        </p:spPr>
        <p:txBody>
          <a:bodyPr spcFirstLastPara="1" wrap="square" lIns="80425" tIns="80425" rIns="80425" bIns="80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49360" y="949387"/>
            <a:ext cx="6816300" cy="1221600"/>
          </a:xfrm>
          <a:prstGeom prst="rect">
            <a:avLst/>
          </a:prstGeom>
        </p:spPr>
        <p:txBody>
          <a:bodyPr spcFirstLastPara="1" wrap="square" lIns="80425" tIns="80425" rIns="80425" bIns="80425" anchor="t" anchorCtr="0">
            <a:normAutofit/>
          </a:bodyPr>
          <a:lstStyle>
            <a:lvl1pPr lvl="0">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sp>
        <p:nvSpPr>
          <p:cNvPr id="22" name="Google Shape;22;p5"/>
          <p:cNvSpPr txBox="1">
            <a:spLocks noGrp="1"/>
          </p:cNvSpPr>
          <p:nvPr>
            <p:ph type="body" idx="1"/>
          </p:nvPr>
        </p:nvSpPr>
        <p:spPr>
          <a:xfrm>
            <a:off x="249360" y="2458613"/>
            <a:ext cx="3199800" cy="7288500"/>
          </a:xfrm>
          <a:prstGeom prst="rect">
            <a:avLst/>
          </a:prstGeom>
        </p:spPr>
        <p:txBody>
          <a:bodyPr spcFirstLastPara="1" wrap="square" lIns="80425" tIns="80425" rIns="80425" bIns="80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3865920" y="2458613"/>
            <a:ext cx="3199800" cy="7288500"/>
          </a:xfrm>
          <a:prstGeom prst="rect">
            <a:avLst/>
          </a:prstGeom>
        </p:spPr>
        <p:txBody>
          <a:bodyPr spcFirstLastPara="1" wrap="square" lIns="80425" tIns="80425" rIns="80425" bIns="80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6777966" y="9948196"/>
            <a:ext cx="438900" cy="840000"/>
          </a:xfrm>
          <a:prstGeom prst="rect">
            <a:avLst/>
          </a:prstGeom>
        </p:spPr>
        <p:txBody>
          <a:bodyPr spcFirstLastPara="1" wrap="square" lIns="80425" tIns="80425" rIns="80425" bIns="80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49360" y="949387"/>
            <a:ext cx="6816300" cy="1221600"/>
          </a:xfrm>
          <a:prstGeom prst="rect">
            <a:avLst/>
          </a:prstGeom>
        </p:spPr>
        <p:txBody>
          <a:bodyPr spcFirstLastPara="1" wrap="square" lIns="80425" tIns="80425" rIns="80425" bIns="80425" anchor="t" anchorCtr="0">
            <a:normAutofit/>
          </a:bodyPr>
          <a:lstStyle>
            <a:lvl1pPr lvl="0">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sp>
        <p:nvSpPr>
          <p:cNvPr id="27" name="Google Shape;27;p6"/>
          <p:cNvSpPr txBox="1">
            <a:spLocks noGrp="1"/>
          </p:cNvSpPr>
          <p:nvPr>
            <p:ph type="sldNum" idx="12"/>
          </p:nvPr>
        </p:nvSpPr>
        <p:spPr>
          <a:xfrm>
            <a:off x="6777966" y="9948196"/>
            <a:ext cx="438900" cy="840000"/>
          </a:xfrm>
          <a:prstGeom prst="rect">
            <a:avLst/>
          </a:prstGeom>
        </p:spPr>
        <p:txBody>
          <a:bodyPr spcFirstLastPara="1" wrap="square" lIns="80425" tIns="80425" rIns="80425" bIns="80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49360" y="1185280"/>
            <a:ext cx="2246400" cy="1612200"/>
          </a:xfrm>
          <a:prstGeom prst="rect">
            <a:avLst/>
          </a:prstGeom>
        </p:spPr>
        <p:txBody>
          <a:bodyPr spcFirstLastPara="1" wrap="square" lIns="80425" tIns="80425" rIns="80425" bIns="80425" anchor="b" anchorCtr="0">
            <a:norm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0" name="Google Shape;30;p7"/>
          <p:cNvSpPr txBox="1">
            <a:spLocks noGrp="1"/>
          </p:cNvSpPr>
          <p:nvPr>
            <p:ph type="body" idx="1"/>
          </p:nvPr>
        </p:nvSpPr>
        <p:spPr>
          <a:xfrm>
            <a:off x="249360" y="2964480"/>
            <a:ext cx="2246400" cy="6783000"/>
          </a:xfrm>
          <a:prstGeom prst="rect">
            <a:avLst/>
          </a:prstGeom>
        </p:spPr>
        <p:txBody>
          <a:bodyPr spcFirstLastPara="1" wrap="square" lIns="80425" tIns="80425" rIns="80425" bIns="80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6777966" y="9948196"/>
            <a:ext cx="438900" cy="840000"/>
          </a:xfrm>
          <a:prstGeom prst="rect">
            <a:avLst/>
          </a:prstGeom>
        </p:spPr>
        <p:txBody>
          <a:bodyPr spcFirstLastPara="1" wrap="square" lIns="80425" tIns="80425" rIns="80425" bIns="80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92200" y="960320"/>
            <a:ext cx="5094300" cy="8727000"/>
          </a:xfrm>
          <a:prstGeom prst="rect">
            <a:avLst/>
          </a:prstGeom>
        </p:spPr>
        <p:txBody>
          <a:bodyPr spcFirstLastPara="1" wrap="square" lIns="80425" tIns="80425" rIns="80425" bIns="80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34" name="Google Shape;34;p8"/>
          <p:cNvSpPr txBox="1">
            <a:spLocks noGrp="1"/>
          </p:cNvSpPr>
          <p:nvPr>
            <p:ph type="sldNum" idx="12"/>
          </p:nvPr>
        </p:nvSpPr>
        <p:spPr>
          <a:xfrm>
            <a:off x="6777966" y="9948196"/>
            <a:ext cx="438900" cy="840000"/>
          </a:xfrm>
          <a:prstGeom prst="rect">
            <a:avLst/>
          </a:prstGeom>
        </p:spPr>
        <p:txBody>
          <a:bodyPr spcFirstLastPara="1" wrap="square" lIns="80425" tIns="80425" rIns="80425" bIns="80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657600" y="-267"/>
            <a:ext cx="3657600" cy="10972800"/>
          </a:xfrm>
          <a:prstGeom prst="rect">
            <a:avLst/>
          </a:prstGeom>
          <a:solidFill>
            <a:schemeClr val="lt2"/>
          </a:solidFill>
          <a:ln>
            <a:noFill/>
          </a:ln>
        </p:spPr>
        <p:txBody>
          <a:bodyPr spcFirstLastPara="1" wrap="square" lIns="80425" tIns="80425" rIns="80425" bIns="80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12400" y="2630773"/>
            <a:ext cx="3236700" cy="3162300"/>
          </a:xfrm>
          <a:prstGeom prst="rect">
            <a:avLst/>
          </a:prstGeom>
        </p:spPr>
        <p:txBody>
          <a:bodyPr spcFirstLastPara="1" wrap="square" lIns="80425" tIns="80425" rIns="80425" bIns="80425" anchor="b"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8" name="Google Shape;38;p9"/>
          <p:cNvSpPr txBox="1">
            <a:spLocks noGrp="1"/>
          </p:cNvSpPr>
          <p:nvPr>
            <p:ph type="subTitle" idx="1"/>
          </p:nvPr>
        </p:nvSpPr>
        <p:spPr>
          <a:xfrm>
            <a:off x="212400" y="5979893"/>
            <a:ext cx="3236700" cy="2634600"/>
          </a:xfrm>
          <a:prstGeom prst="rect">
            <a:avLst/>
          </a:prstGeom>
        </p:spPr>
        <p:txBody>
          <a:bodyPr spcFirstLastPara="1" wrap="square" lIns="80425" tIns="80425" rIns="80425" bIns="80425" anchor="t" anchorCtr="0">
            <a:normAutofit/>
          </a:bodyPr>
          <a:lstStyle>
            <a:lvl1pPr lvl="0" algn="ctr">
              <a:lnSpc>
                <a:spcPct val="100000"/>
              </a:lnSpc>
              <a:spcBef>
                <a:spcPts val="0"/>
              </a:spcBef>
              <a:spcAft>
                <a:spcPts val="0"/>
              </a:spcAft>
              <a:buSzPts val="1900"/>
              <a:buNone/>
              <a:defRPr sz="1900"/>
            </a:lvl1pPr>
            <a:lvl2pPr lvl="1" algn="ctr">
              <a:lnSpc>
                <a:spcPct val="100000"/>
              </a:lnSpc>
              <a:spcBef>
                <a:spcPts val="0"/>
              </a:spcBef>
              <a:spcAft>
                <a:spcPts val="0"/>
              </a:spcAft>
              <a:buSzPts val="1900"/>
              <a:buNone/>
              <a:defRPr sz="1900"/>
            </a:lvl2pPr>
            <a:lvl3pPr lvl="2" algn="ctr">
              <a:lnSpc>
                <a:spcPct val="100000"/>
              </a:lnSpc>
              <a:spcBef>
                <a:spcPts val="0"/>
              </a:spcBef>
              <a:spcAft>
                <a:spcPts val="0"/>
              </a:spcAft>
              <a:buSzPts val="1900"/>
              <a:buNone/>
              <a:defRPr sz="1900"/>
            </a:lvl3pPr>
            <a:lvl4pPr lvl="3" algn="ctr">
              <a:lnSpc>
                <a:spcPct val="100000"/>
              </a:lnSpc>
              <a:spcBef>
                <a:spcPts val="0"/>
              </a:spcBef>
              <a:spcAft>
                <a:spcPts val="0"/>
              </a:spcAft>
              <a:buSzPts val="1900"/>
              <a:buNone/>
              <a:defRPr sz="1900"/>
            </a:lvl4pPr>
            <a:lvl5pPr lvl="4" algn="ctr">
              <a:lnSpc>
                <a:spcPct val="100000"/>
              </a:lnSpc>
              <a:spcBef>
                <a:spcPts val="0"/>
              </a:spcBef>
              <a:spcAft>
                <a:spcPts val="0"/>
              </a:spcAft>
              <a:buSzPts val="1900"/>
              <a:buNone/>
              <a:defRPr sz="1900"/>
            </a:lvl5pPr>
            <a:lvl6pPr lvl="5" algn="ctr">
              <a:lnSpc>
                <a:spcPct val="100000"/>
              </a:lnSpc>
              <a:spcBef>
                <a:spcPts val="0"/>
              </a:spcBef>
              <a:spcAft>
                <a:spcPts val="0"/>
              </a:spcAft>
              <a:buSzPts val="1900"/>
              <a:buNone/>
              <a:defRPr sz="1900"/>
            </a:lvl6pPr>
            <a:lvl7pPr lvl="6" algn="ctr">
              <a:lnSpc>
                <a:spcPct val="100000"/>
              </a:lnSpc>
              <a:spcBef>
                <a:spcPts val="0"/>
              </a:spcBef>
              <a:spcAft>
                <a:spcPts val="0"/>
              </a:spcAft>
              <a:buSzPts val="1900"/>
              <a:buNone/>
              <a:defRPr sz="1900"/>
            </a:lvl7pPr>
            <a:lvl8pPr lvl="7" algn="ctr">
              <a:lnSpc>
                <a:spcPct val="100000"/>
              </a:lnSpc>
              <a:spcBef>
                <a:spcPts val="0"/>
              </a:spcBef>
              <a:spcAft>
                <a:spcPts val="0"/>
              </a:spcAft>
              <a:buSzPts val="1900"/>
              <a:buNone/>
              <a:defRPr sz="1900"/>
            </a:lvl8pPr>
            <a:lvl9pPr lvl="8" algn="ctr">
              <a:lnSpc>
                <a:spcPct val="100000"/>
              </a:lnSpc>
              <a:spcBef>
                <a:spcPts val="0"/>
              </a:spcBef>
              <a:spcAft>
                <a:spcPts val="0"/>
              </a:spcAft>
              <a:buSzPts val="1900"/>
              <a:buNone/>
              <a:defRPr sz="1900"/>
            </a:lvl9pPr>
          </a:lstStyle>
          <a:p>
            <a:endParaRPr/>
          </a:p>
        </p:txBody>
      </p:sp>
      <p:sp>
        <p:nvSpPr>
          <p:cNvPr id="39" name="Google Shape;39;p9"/>
          <p:cNvSpPr txBox="1">
            <a:spLocks noGrp="1"/>
          </p:cNvSpPr>
          <p:nvPr>
            <p:ph type="body" idx="2"/>
          </p:nvPr>
        </p:nvSpPr>
        <p:spPr>
          <a:xfrm>
            <a:off x="3951600" y="1544693"/>
            <a:ext cx="3069600" cy="7883400"/>
          </a:xfrm>
          <a:prstGeom prst="rect">
            <a:avLst/>
          </a:prstGeom>
        </p:spPr>
        <p:txBody>
          <a:bodyPr spcFirstLastPara="1" wrap="square" lIns="80425" tIns="80425" rIns="80425" bIns="80425" anchor="ctr" anchorCtr="0">
            <a:normAutofit/>
          </a:bodyPr>
          <a:lstStyle>
            <a:lvl1pPr marL="457200" lvl="0" indent="-330200">
              <a:spcBef>
                <a:spcPts val="0"/>
              </a:spcBef>
              <a:spcAft>
                <a:spcPts val="0"/>
              </a:spcAft>
              <a:buSzPts val="16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0" name="Google Shape;40;p9"/>
          <p:cNvSpPr txBox="1">
            <a:spLocks noGrp="1"/>
          </p:cNvSpPr>
          <p:nvPr>
            <p:ph type="sldNum" idx="12"/>
          </p:nvPr>
        </p:nvSpPr>
        <p:spPr>
          <a:xfrm>
            <a:off x="6777966" y="9948196"/>
            <a:ext cx="438900" cy="840000"/>
          </a:xfrm>
          <a:prstGeom prst="rect">
            <a:avLst/>
          </a:prstGeom>
        </p:spPr>
        <p:txBody>
          <a:bodyPr spcFirstLastPara="1" wrap="square" lIns="80425" tIns="80425" rIns="80425" bIns="80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49360" y="9025227"/>
            <a:ext cx="4799100" cy="1290900"/>
          </a:xfrm>
          <a:prstGeom prst="rect">
            <a:avLst/>
          </a:prstGeom>
        </p:spPr>
        <p:txBody>
          <a:bodyPr spcFirstLastPara="1" wrap="square" lIns="80425" tIns="80425" rIns="80425" bIns="80425" anchor="ctr" anchorCtr="0">
            <a:normAutofit/>
          </a:bodyPr>
          <a:lstStyle>
            <a:lvl1pPr marL="457200" lvl="0" indent="-228600">
              <a:lnSpc>
                <a:spcPct val="100000"/>
              </a:lnSpc>
              <a:spcBef>
                <a:spcPts val="0"/>
              </a:spcBef>
              <a:spcAft>
                <a:spcPts val="0"/>
              </a:spcAft>
              <a:buSzPts val="1600"/>
              <a:buNone/>
              <a:defRPr/>
            </a:lvl1pPr>
          </a:lstStyle>
          <a:p>
            <a:endParaRPr/>
          </a:p>
        </p:txBody>
      </p:sp>
      <p:sp>
        <p:nvSpPr>
          <p:cNvPr id="43" name="Google Shape;43;p10"/>
          <p:cNvSpPr txBox="1">
            <a:spLocks noGrp="1"/>
          </p:cNvSpPr>
          <p:nvPr>
            <p:ph type="sldNum" idx="12"/>
          </p:nvPr>
        </p:nvSpPr>
        <p:spPr>
          <a:xfrm>
            <a:off x="6777966" y="9948196"/>
            <a:ext cx="438900" cy="840000"/>
          </a:xfrm>
          <a:prstGeom prst="rect">
            <a:avLst/>
          </a:prstGeom>
        </p:spPr>
        <p:txBody>
          <a:bodyPr spcFirstLastPara="1" wrap="square" lIns="80425" tIns="80425" rIns="80425" bIns="80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9360" y="949387"/>
            <a:ext cx="6816300" cy="1221600"/>
          </a:xfrm>
          <a:prstGeom prst="rect">
            <a:avLst/>
          </a:prstGeom>
          <a:noFill/>
          <a:ln>
            <a:noFill/>
          </a:ln>
        </p:spPr>
        <p:txBody>
          <a:bodyPr spcFirstLastPara="1" wrap="square" lIns="80425" tIns="80425" rIns="80425" bIns="80425" anchor="t" anchorCtr="0">
            <a:normAutofit/>
          </a:bodyPr>
          <a:lstStyle>
            <a:lvl1pPr lvl="0">
              <a:spcBef>
                <a:spcPts val="0"/>
              </a:spcBef>
              <a:spcAft>
                <a:spcPts val="0"/>
              </a:spcAft>
              <a:buClr>
                <a:schemeClr val="dk1"/>
              </a:buClr>
              <a:buSzPts val="2500"/>
              <a:buNone/>
              <a:defRPr sz="2500">
                <a:solidFill>
                  <a:schemeClr val="dk1"/>
                </a:solidFill>
              </a:defRPr>
            </a:lvl1pPr>
            <a:lvl2pPr lvl="1">
              <a:spcBef>
                <a:spcPts val="0"/>
              </a:spcBef>
              <a:spcAft>
                <a:spcPts val="0"/>
              </a:spcAft>
              <a:buClr>
                <a:schemeClr val="dk1"/>
              </a:buClr>
              <a:buSzPts val="2500"/>
              <a:buNone/>
              <a:defRPr sz="2500">
                <a:solidFill>
                  <a:schemeClr val="dk1"/>
                </a:solidFill>
              </a:defRPr>
            </a:lvl2pPr>
            <a:lvl3pPr lvl="2">
              <a:spcBef>
                <a:spcPts val="0"/>
              </a:spcBef>
              <a:spcAft>
                <a:spcPts val="0"/>
              </a:spcAft>
              <a:buClr>
                <a:schemeClr val="dk1"/>
              </a:buClr>
              <a:buSzPts val="2500"/>
              <a:buNone/>
              <a:defRPr sz="2500">
                <a:solidFill>
                  <a:schemeClr val="dk1"/>
                </a:solidFill>
              </a:defRPr>
            </a:lvl3pPr>
            <a:lvl4pPr lvl="3">
              <a:spcBef>
                <a:spcPts val="0"/>
              </a:spcBef>
              <a:spcAft>
                <a:spcPts val="0"/>
              </a:spcAft>
              <a:buClr>
                <a:schemeClr val="dk1"/>
              </a:buClr>
              <a:buSzPts val="2500"/>
              <a:buNone/>
              <a:defRPr sz="2500">
                <a:solidFill>
                  <a:schemeClr val="dk1"/>
                </a:solidFill>
              </a:defRPr>
            </a:lvl4pPr>
            <a:lvl5pPr lvl="4">
              <a:spcBef>
                <a:spcPts val="0"/>
              </a:spcBef>
              <a:spcAft>
                <a:spcPts val="0"/>
              </a:spcAft>
              <a:buClr>
                <a:schemeClr val="dk1"/>
              </a:buClr>
              <a:buSzPts val="2500"/>
              <a:buNone/>
              <a:defRPr sz="2500">
                <a:solidFill>
                  <a:schemeClr val="dk1"/>
                </a:solidFill>
              </a:defRPr>
            </a:lvl5pPr>
            <a:lvl6pPr lvl="5">
              <a:spcBef>
                <a:spcPts val="0"/>
              </a:spcBef>
              <a:spcAft>
                <a:spcPts val="0"/>
              </a:spcAft>
              <a:buClr>
                <a:schemeClr val="dk1"/>
              </a:buClr>
              <a:buSzPts val="2500"/>
              <a:buNone/>
              <a:defRPr sz="2500">
                <a:solidFill>
                  <a:schemeClr val="dk1"/>
                </a:solidFill>
              </a:defRPr>
            </a:lvl6pPr>
            <a:lvl7pPr lvl="6">
              <a:spcBef>
                <a:spcPts val="0"/>
              </a:spcBef>
              <a:spcAft>
                <a:spcPts val="0"/>
              </a:spcAft>
              <a:buClr>
                <a:schemeClr val="dk1"/>
              </a:buClr>
              <a:buSzPts val="2500"/>
              <a:buNone/>
              <a:defRPr sz="2500">
                <a:solidFill>
                  <a:schemeClr val="dk1"/>
                </a:solidFill>
              </a:defRPr>
            </a:lvl7pPr>
            <a:lvl8pPr lvl="7">
              <a:spcBef>
                <a:spcPts val="0"/>
              </a:spcBef>
              <a:spcAft>
                <a:spcPts val="0"/>
              </a:spcAft>
              <a:buClr>
                <a:schemeClr val="dk1"/>
              </a:buClr>
              <a:buSzPts val="2500"/>
              <a:buNone/>
              <a:defRPr sz="2500">
                <a:solidFill>
                  <a:schemeClr val="dk1"/>
                </a:solidFill>
              </a:defRPr>
            </a:lvl8pPr>
            <a:lvl9pPr lvl="8">
              <a:spcBef>
                <a:spcPts val="0"/>
              </a:spcBef>
              <a:spcAft>
                <a:spcPts val="0"/>
              </a:spcAft>
              <a:buClr>
                <a:schemeClr val="dk1"/>
              </a:buClr>
              <a:buSzPts val="2500"/>
              <a:buNone/>
              <a:defRPr sz="2500">
                <a:solidFill>
                  <a:schemeClr val="dk1"/>
                </a:solidFill>
              </a:defRPr>
            </a:lvl9pPr>
          </a:lstStyle>
          <a:p>
            <a:endParaRPr/>
          </a:p>
        </p:txBody>
      </p:sp>
      <p:sp>
        <p:nvSpPr>
          <p:cNvPr id="7" name="Google Shape;7;p1"/>
          <p:cNvSpPr txBox="1">
            <a:spLocks noGrp="1"/>
          </p:cNvSpPr>
          <p:nvPr>
            <p:ph type="body" idx="1"/>
          </p:nvPr>
        </p:nvSpPr>
        <p:spPr>
          <a:xfrm>
            <a:off x="249360" y="2458613"/>
            <a:ext cx="6816300" cy="7288500"/>
          </a:xfrm>
          <a:prstGeom prst="rect">
            <a:avLst/>
          </a:prstGeom>
          <a:noFill/>
          <a:ln>
            <a:noFill/>
          </a:ln>
        </p:spPr>
        <p:txBody>
          <a:bodyPr spcFirstLastPara="1" wrap="square" lIns="80425" tIns="80425" rIns="80425" bIns="80425" anchor="t" anchorCtr="0">
            <a:normAutofit/>
          </a:bodyPr>
          <a:lstStyle>
            <a:lvl1pPr marL="457200" lvl="0" indent="-330200">
              <a:lnSpc>
                <a:spcPct val="115000"/>
              </a:lnSpc>
              <a:spcBef>
                <a:spcPts val="0"/>
              </a:spcBef>
              <a:spcAft>
                <a:spcPts val="0"/>
              </a:spcAft>
              <a:buClr>
                <a:schemeClr val="dk2"/>
              </a:buClr>
              <a:buSzPts val="1600"/>
              <a:buChar char="●"/>
              <a:defRPr sz="1600">
                <a:solidFill>
                  <a:schemeClr val="dk2"/>
                </a:solidFill>
              </a:defRPr>
            </a:lvl1pPr>
            <a:lvl2pPr marL="914400" lvl="1" indent="-304800">
              <a:lnSpc>
                <a:spcPct val="115000"/>
              </a:lnSpc>
              <a:spcBef>
                <a:spcPts val="0"/>
              </a:spcBef>
              <a:spcAft>
                <a:spcPts val="0"/>
              </a:spcAft>
              <a:buClr>
                <a:schemeClr val="dk2"/>
              </a:buClr>
              <a:buSzPts val="1200"/>
              <a:buChar char="○"/>
              <a:defRPr sz="1200">
                <a:solidFill>
                  <a:schemeClr val="dk2"/>
                </a:solidFill>
              </a:defRPr>
            </a:lvl2pPr>
            <a:lvl3pPr marL="1371600" lvl="2" indent="-304800">
              <a:lnSpc>
                <a:spcPct val="115000"/>
              </a:lnSpc>
              <a:spcBef>
                <a:spcPts val="0"/>
              </a:spcBef>
              <a:spcAft>
                <a:spcPts val="0"/>
              </a:spcAft>
              <a:buClr>
                <a:schemeClr val="dk2"/>
              </a:buClr>
              <a:buSzPts val="1200"/>
              <a:buChar char="■"/>
              <a:defRPr sz="1200">
                <a:solidFill>
                  <a:schemeClr val="dk2"/>
                </a:solidFill>
              </a:defRPr>
            </a:lvl3pPr>
            <a:lvl4pPr marL="1828800" lvl="3" indent="-304800">
              <a:lnSpc>
                <a:spcPct val="115000"/>
              </a:lnSpc>
              <a:spcBef>
                <a:spcPts val="0"/>
              </a:spcBef>
              <a:spcAft>
                <a:spcPts val="0"/>
              </a:spcAft>
              <a:buClr>
                <a:schemeClr val="dk2"/>
              </a:buClr>
              <a:buSzPts val="1200"/>
              <a:buChar char="●"/>
              <a:defRPr sz="1200">
                <a:solidFill>
                  <a:schemeClr val="dk2"/>
                </a:solidFill>
              </a:defRPr>
            </a:lvl4pPr>
            <a:lvl5pPr marL="2286000" lvl="4" indent="-304800">
              <a:lnSpc>
                <a:spcPct val="115000"/>
              </a:lnSpc>
              <a:spcBef>
                <a:spcPts val="0"/>
              </a:spcBef>
              <a:spcAft>
                <a:spcPts val="0"/>
              </a:spcAft>
              <a:buClr>
                <a:schemeClr val="dk2"/>
              </a:buClr>
              <a:buSzPts val="1200"/>
              <a:buChar char="○"/>
              <a:defRPr sz="1200">
                <a:solidFill>
                  <a:schemeClr val="dk2"/>
                </a:solidFill>
              </a:defRPr>
            </a:lvl5pPr>
            <a:lvl6pPr marL="2743200" lvl="5" indent="-304800">
              <a:lnSpc>
                <a:spcPct val="115000"/>
              </a:lnSpc>
              <a:spcBef>
                <a:spcPts val="0"/>
              </a:spcBef>
              <a:spcAft>
                <a:spcPts val="0"/>
              </a:spcAft>
              <a:buClr>
                <a:schemeClr val="dk2"/>
              </a:buClr>
              <a:buSzPts val="1200"/>
              <a:buChar char="■"/>
              <a:defRPr sz="1200">
                <a:solidFill>
                  <a:schemeClr val="dk2"/>
                </a:solidFill>
              </a:defRPr>
            </a:lvl6pPr>
            <a:lvl7pPr marL="3200400" lvl="6" indent="-304800">
              <a:lnSpc>
                <a:spcPct val="115000"/>
              </a:lnSpc>
              <a:spcBef>
                <a:spcPts val="0"/>
              </a:spcBef>
              <a:spcAft>
                <a:spcPts val="0"/>
              </a:spcAft>
              <a:buClr>
                <a:schemeClr val="dk2"/>
              </a:buClr>
              <a:buSzPts val="1200"/>
              <a:buChar char="●"/>
              <a:defRPr sz="1200">
                <a:solidFill>
                  <a:schemeClr val="dk2"/>
                </a:solidFill>
              </a:defRPr>
            </a:lvl7pPr>
            <a:lvl8pPr marL="3657600" lvl="7" indent="-304800">
              <a:lnSpc>
                <a:spcPct val="115000"/>
              </a:lnSpc>
              <a:spcBef>
                <a:spcPts val="0"/>
              </a:spcBef>
              <a:spcAft>
                <a:spcPts val="0"/>
              </a:spcAft>
              <a:buClr>
                <a:schemeClr val="dk2"/>
              </a:buClr>
              <a:buSzPts val="1200"/>
              <a:buChar char="○"/>
              <a:defRPr sz="1200">
                <a:solidFill>
                  <a:schemeClr val="dk2"/>
                </a:solidFill>
              </a:defRPr>
            </a:lvl8pPr>
            <a:lvl9pPr marL="4114800" lvl="8" indent="-304800">
              <a:lnSpc>
                <a:spcPct val="115000"/>
              </a:lnSpc>
              <a:spcBef>
                <a:spcPts val="0"/>
              </a:spcBef>
              <a:spcAft>
                <a:spcPts val="0"/>
              </a:spcAft>
              <a:buClr>
                <a:schemeClr val="dk2"/>
              </a:buClr>
              <a:buSzPts val="1200"/>
              <a:buChar char="■"/>
              <a:defRPr sz="1200">
                <a:solidFill>
                  <a:schemeClr val="dk2"/>
                </a:solidFill>
              </a:defRPr>
            </a:lvl9pPr>
          </a:lstStyle>
          <a:p>
            <a:endParaRPr/>
          </a:p>
        </p:txBody>
      </p:sp>
      <p:sp>
        <p:nvSpPr>
          <p:cNvPr id="8" name="Google Shape;8;p1"/>
          <p:cNvSpPr txBox="1">
            <a:spLocks noGrp="1"/>
          </p:cNvSpPr>
          <p:nvPr>
            <p:ph type="sldNum" idx="12"/>
          </p:nvPr>
        </p:nvSpPr>
        <p:spPr>
          <a:xfrm>
            <a:off x="6777966" y="9948196"/>
            <a:ext cx="438900" cy="840000"/>
          </a:xfrm>
          <a:prstGeom prst="rect">
            <a:avLst/>
          </a:prstGeom>
          <a:noFill/>
          <a:ln>
            <a:noFill/>
          </a:ln>
        </p:spPr>
        <p:txBody>
          <a:bodyPr spcFirstLastPara="1" wrap="square" lIns="80425" tIns="80425" rIns="80425" bIns="80425" anchor="ctr" anchorCtr="0">
            <a:normAutofit/>
          </a:bodyPr>
          <a:lstStyle>
            <a:lvl1pPr lvl="0" algn="r">
              <a:buNone/>
              <a:defRPr sz="900">
                <a:solidFill>
                  <a:schemeClr val="dk2"/>
                </a:solidFill>
              </a:defRPr>
            </a:lvl1pPr>
            <a:lvl2pPr lvl="1" algn="r">
              <a:buNone/>
              <a:defRPr sz="900">
                <a:solidFill>
                  <a:schemeClr val="dk2"/>
                </a:solidFill>
              </a:defRPr>
            </a:lvl2pPr>
            <a:lvl3pPr lvl="2" algn="r">
              <a:buNone/>
              <a:defRPr sz="900">
                <a:solidFill>
                  <a:schemeClr val="dk2"/>
                </a:solidFill>
              </a:defRPr>
            </a:lvl3pPr>
            <a:lvl4pPr lvl="3" algn="r">
              <a:buNone/>
              <a:defRPr sz="900">
                <a:solidFill>
                  <a:schemeClr val="dk2"/>
                </a:solidFill>
              </a:defRPr>
            </a:lvl4pPr>
            <a:lvl5pPr lvl="4" algn="r">
              <a:buNone/>
              <a:defRPr sz="900">
                <a:solidFill>
                  <a:schemeClr val="dk2"/>
                </a:solidFill>
              </a:defRPr>
            </a:lvl5pPr>
            <a:lvl6pPr lvl="5" algn="r">
              <a:buNone/>
              <a:defRPr sz="900">
                <a:solidFill>
                  <a:schemeClr val="dk2"/>
                </a:solidFill>
              </a:defRPr>
            </a:lvl6pPr>
            <a:lvl7pPr lvl="6" algn="r">
              <a:buNone/>
              <a:defRPr sz="900">
                <a:solidFill>
                  <a:schemeClr val="dk2"/>
                </a:solidFill>
              </a:defRPr>
            </a:lvl7pPr>
            <a:lvl8pPr lvl="7" algn="r">
              <a:buNone/>
              <a:defRPr sz="900">
                <a:solidFill>
                  <a:schemeClr val="dk2"/>
                </a:solidFill>
              </a:defRPr>
            </a:lvl8pPr>
            <a:lvl9pPr lvl="8" algn="r">
              <a:buNone/>
              <a:defRPr sz="9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aisling.org.uk/?page_id=14"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qVhauURcymA"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s://www.ourmigrationstory.org.uk/oms/the-irish-in-early-industrial-britain-diversity-and-differing-opinions#:~:text=George%20Cornewall%20Lewis's%20survey%20of,the%20hotspots%20of%20Irish%20settlement."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hyperlink" Target="https://student.londonmet.ac.uk/media/london-metropolitan-university/london-met-documents/professional-service-departments/library-services/archive-of-the-irish-in-britain/When-did-you-come-over.pdf" TargetMode="External"/><Relationship Id="rId13" Type="http://schemas.openxmlformats.org/officeDocument/2006/relationships/image" Target="../media/image4.png"/><Relationship Id="rId3" Type="http://schemas.openxmlformats.org/officeDocument/2006/relationships/hyperlink" Target="https://www.bbc.co.uk/bitesize/guides/zykqrdm/revision/2#:~:text=To%20escape%20the%20famine%20many,boat%20from%20Dublin%20and%20Belfast." TargetMode="External"/><Relationship Id="rId7" Type="http://schemas.openxmlformats.org/officeDocument/2006/relationships/hyperlink" Target="https://en.wikipedia.org/wiki/Irish_people_in_Great_Britain#Census" TargetMode="External"/><Relationship Id="rId12" Type="http://schemas.openxmlformats.org/officeDocument/2006/relationships/hyperlink" Target="https://www.youtube.com/results?search_query=men+of+arlington"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ourmigrationstory.org.uk/oms/by-era/1750%E2%80%931900" TargetMode="External"/><Relationship Id="rId11" Type="http://schemas.openxmlformats.org/officeDocument/2006/relationships/hyperlink" Target="https://www.britannica.com/event/The-Troubles-Northern-Ireland-history" TargetMode="External"/><Relationship Id="rId5" Type="http://schemas.openxmlformats.org/officeDocument/2006/relationships/hyperlink" Target="https://3074216.fs1.hubspotusercontent-na1.net/hubfs/3074216/History-at-Home%20Packs/famine_pack_layout.pdf" TargetMode="External"/><Relationship Id="rId10" Type="http://schemas.openxmlformats.org/officeDocument/2006/relationships/hyperlink" Target="https://web.archive.org/web/20070927214140/http:/www.aisling.org.uk/pages/frame2.htm" TargetMode="External"/><Relationship Id="rId4" Type="http://schemas.openxmlformats.org/officeDocument/2006/relationships/hyperlink" Target="https://www.ourmigrationstory.org.uk/oms/the-irish-in-early-industrial-britain-diversity-and-differing-opinions" TargetMode="External"/><Relationship Id="rId9" Type="http://schemas.openxmlformats.org/officeDocument/2006/relationships/hyperlink" Target="https://www.bbc.co.uk/news/uk-politics-2688321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commons.wikimedia.org/wiki/File:Dido_Elizabeth_Belle.jp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8oE6pfYSj-k"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https://www.english-heritage.org.uk/learn/histories/women-in-history/dido-belle/" TargetMode="External"/><Relationship Id="rId4" Type="http://schemas.openxmlformats.org/officeDocument/2006/relationships/hyperlink" Target="https://www.bbc.co.uk/bitesize/guides/zqv7hyc/revision/9"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english-heritage.org.uk/siteassets/home/learn/teaching-resources/lady-elizabeth-and-dido-belle-sources_kenwood-teachers-kit.pdf" TargetMode="External"/><Relationship Id="rId13" Type="http://schemas.openxmlformats.org/officeDocument/2006/relationships/hyperlink" Target="https://historicengland.org.uk/research/inclusive-heritage/the-slave-trade-and-abolition/sites-of-memory/ending-slavery/notable-legal-cases/" TargetMode="External"/><Relationship Id="rId3" Type="http://schemas.openxmlformats.org/officeDocument/2006/relationships/hyperlink" Target="https://soundcloud.com/englishheritage/episode-78-the-story-of-dido-belle-at-kenwood" TargetMode="External"/><Relationship Id="rId7" Type="http://schemas.openxmlformats.org/officeDocument/2006/relationships/hyperlink" Target="https://www.english-heritage.org.uk/learn/histories/women-in-history/dido-belle/" TargetMode="External"/><Relationship Id="rId12" Type="http://schemas.openxmlformats.org/officeDocument/2006/relationships/hyperlink" Target="https://www.english-heritage.org.uk/visit/places/kenwood/history-stories-kenwood/somerset-case/"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en.wikipedia.org/wiki/Dido_Elizabeth_Belle" TargetMode="External"/><Relationship Id="rId11" Type="http://schemas.openxmlformats.org/officeDocument/2006/relationships/hyperlink" Target="https://www.english-heritage.org.uk/visit/places/kenwood/history-stories-kenwood/history/" TargetMode="External"/><Relationship Id="rId5" Type="http://schemas.openxmlformats.org/officeDocument/2006/relationships/hyperlink" Target="https://www.youtube.com/watch?time_continue=7&amp;v=WgSe6IEed9w&amp;embeds_euri=https%3A%2F%2Fdocs.google.com%2F&amp;embeds_origin=https%3A%2F%2Fdocs.google.com&amp;source_ve_path=MzY4NDIsMjg2NjY&amp;feature=emb_logo" TargetMode="External"/><Relationship Id="rId15" Type="http://schemas.openxmlformats.org/officeDocument/2006/relationships/image" Target="../media/image4.png"/><Relationship Id="rId10" Type="http://schemas.openxmlformats.org/officeDocument/2006/relationships/hyperlink" Target="https://open.spotify.com/show/6DFKmhsCeMdOQUTfShcdx9" TargetMode="External"/><Relationship Id="rId4" Type="http://schemas.openxmlformats.org/officeDocument/2006/relationships/hyperlink" Target="https://www.english-heritage.org.uk/learn/histories/women-in-history/dido-belle/#:~:text=Dido%20Elizabeth%20Belle%20(1761%E2%80%931804,Hampstead%20Heath%20in%20north%20London." TargetMode="External"/><Relationship Id="rId9" Type="http://schemas.openxmlformats.org/officeDocument/2006/relationships/hyperlink" Target="https://static1.squarespace.com/static/57ee2b1bb3db2b9bde3a3aa0/t/58488458579fb3be2a5a62aa/1481147487349/Dido+Elizabeth+Belle+at+Kenwood+by+Gene+Adams.pdf" TargetMode="External"/><Relationship Id="rId14" Type="http://schemas.openxmlformats.org/officeDocument/2006/relationships/hyperlink" Target="https://mappingblacklondon.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poetryintranslation.com/PITBR/French/Rimbaud1.php#anchor_Toc196916302"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hyperlink" Target="https://www.poetryintranslation.com/PITBR/French/Verlaine.php"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commons.wikimedia.org/wiki/File:Henri_Fantin-Latour_-_By_the_Table_-_Google_Art_Project.jpg"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britannica.com/biography/Arthur-Rimbaud" TargetMode="External"/><Relationship Id="rId7" Type="http://schemas.openxmlformats.org/officeDocument/2006/relationships/hyperlink" Target="https://www.youtube.com/watch?v=o1a0xbwYkQI"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www.migrationmuseum.org/karl-marxs-london/" TargetMode="External"/><Relationship Id="rId5" Type="http://schemas.openxmlformats.org/officeDocument/2006/relationships/hyperlink" Target="https://www.rimbaudverlaine.org/en/who-were-rv/" TargetMode="External"/><Relationship Id="rId4" Type="http://schemas.openxmlformats.org/officeDocument/2006/relationships/hyperlink" Target="https://www.britannica.com/biography/Verlaine-Paul/Legacy"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hidden-london.com/gazetteer/little-italy/#:~:text=Also%20once%20known%20as%20Italian,population%20of%20working%2Dclass%20Italian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hidden-london.com/gazetteer/holbor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commons.wikimedia.org/wiki/File:Remembrance_for_the_Drowned_-_geograph.org.uk_-_679587.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hyperlink" Target="https://blog.nationalarchives.gov.uk/internment-of-enemy-aliens-in-1940-the-fate-of-italians-resident-in-a-britain-at-war/"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https://www.bbc.co.uk/history/ww2peopleswar/timeline/factfiles/nonflash/a6651858.shtml" TargetMode="External"/><Relationship Id="rId4" Type="http://schemas.openxmlformats.org/officeDocument/2006/relationships/hyperlink" Target="https://www.theguardian.com/world/2022/feb/01/when-britain-imprisoned-refugees-second-world-war-internment-camp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mailto:Liberty@migrationmuseum.org"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mailto:info@migrationmuseum.org" TargetMode="External"/><Relationship Id="rId5" Type="http://schemas.openxmlformats.org/officeDocument/2006/relationships/hyperlink" Target="https://www.migrationmuseum.org/resource-bank/" TargetMode="External"/><Relationship Id="rId4" Type="http://schemas.openxmlformats.org/officeDocument/2006/relationships/hyperlink" Target="https://www.migrationmuseum.org/wp-content/uploads/2023/08/ilovepdf_merged.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hyperlink" Target="mailto:opencity@warwick.ac.uk" TargetMode="External"/><Relationship Id="rId3" Type="http://schemas.openxmlformats.org/officeDocument/2006/relationships/hyperlink" Target="https://estateanatomies.uk/hilgrove" TargetMode="External"/><Relationship Id="rId7" Type="http://schemas.openxmlformats.org/officeDocument/2006/relationships/hyperlink" Target="https://estateanatomies.uk/map"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hyperlink" Target="https://static1.squarespace.com/static/5cfbf50501eb940001cb5dc1/t/63dbbbf5b461821b2574340a/1675%20344890543/The+Most+Inclusive+Place+publication+spreads_compressed.pdf" TargetMode="External"/><Relationship Id="rId5" Type="http://schemas.openxmlformats.org/officeDocument/2006/relationships/hyperlink" Target="https://estateanatomies.uk/alexandra-road" TargetMode="External"/><Relationship Id="rId4" Type="http://schemas.openxmlformats.org/officeDocument/2006/relationships/hyperlink" Target="https://estateanatomies.uk/chalcots" TargetMode="External"/><Relationship Id="rId9"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www.bbc.co.uk/iplayer/episode/m000qfb1/small-axe-series-1-education" TargetMode="External"/><Relationship Id="rId7"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hyperlink" Target="https://www.migrationmuseum.org/wp-content/uploads/2020/04/Migration-Museum-Family-Tree-Activity-1.pdf" TargetMode="External"/><Relationship Id="rId5" Type="http://schemas.openxmlformats.org/officeDocument/2006/relationships/hyperlink" Target="https://www.camden.gov.uk/local-studies-archives-centre" TargetMode="External"/><Relationship Id="rId4" Type="http://schemas.openxmlformats.org/officeDocument/2006/relationships/hyperlink" Target="https://docs.google.com/presentation/u/0/d/1I2OfQAUAnKuEIHuS1buTrGrYDSa2ub8ykg0Tzey1yOw/edi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migrationmuseum.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mailto:Liberty@migrationmuseum.org" TargetMode="External"/><Relationship Id="rId4" Type="http://schemas.openxmlformats.org/officeDocument/2006/relationships/hyperlink" Target="http://www.opencitywarwick.co.u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maps/d/edit?mid=1mRyzEtuehx5NFXG4oz25gFcHMLDSTnQ&amp;usp=sharin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History_of_Ireland_(1169%E2%80%931536)#:~:text=After%20their%20successful%20conquest%20of,stretching%20from%20Dublin%20to%20Dundalk."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www.ucc.ie/en/emigre/history/#_ftn8"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https://www.britannica.com/event/Great-Famine-Irish-history" TargetMode="External"/><Relationship Id="rId4" Type="http://schemas.openxmlformats.org/officeDocument/2006/relationships/hyperlink" Target="https://www.oldbaileyonline.org/static/Irish.jsp"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ucc.ie/en/emigre/history/#_ftn8"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www.ourmigrationstory.org.uk/oms/irish-nurses-in-wartime-britain-mary-mulrys-dia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5798829" y="234993"/>
            <a:ext cx="66035" cy="79170"/>
          </a:xfrm>
          <a:prstGeom prst="rect">
            <a:avLst/>
          </a:prstGeom>
          <a:noFill/>
          <a:ln>
            <a:noFill/>
          </a:ln>
        </p:spPr>
      </p:pic>
      <p:pic>
        <p:nvPicPr>
          <p:cNvPr id="55" name="Google Shape;55;p13"/>
          <p:cNvPicPr preferRelativeResize="0"/>
          <p:nvPr/>
        </p:nvPicPr>
        <p:blipFill rotWithShape="1">
          <a:blip r:embed="rId4">
            <a:alphaModFix/>
          </a:blip>
          <a:srcRect t="11268"/>
          <a:stretch/>
        </p:blipFill>
        <p:spPr>
          <a:xfrm>
            <a:off x="0" y="-211025"/>
            <a:ext cx="7315201" cy="11541299"/>
          </a:xfrm>
          <a:prstGeom prst="rect">
            <a:avLst/>
          </a:prstGeom>
          <a:noFill/>
          <a:ln>
            <a:noFill/>
          </a:ln>
        </p:spPr>
      </p:pic>
      <p:pic>
        <p:nvPicPr>
          <p:cNvPr id="56" name="Google Shape;56;p13"/>
          <p:cNvPicPr preferRelativeResize="0"/>
          <p:nvPr/>
        </p:nvPicPr>
        <p:blipFill>
          <a:blip r:embed="rId3">
            <a:alphaModFix/>
          </a:blip>
          <a:stretch>
            <a:fillRect/>
          </a:stretch>
        </p:blipFill>
        <p:spPr>
          <a:xfrm>
            <a:off x="5148776" y="235000"/>
            <a:ext cx="1968398" cy="2359952"/>
          </a:xfrm>
          <a:prstGeom prst="rect">
            <a:avLst/>
          </a:prstGeom>
          <a:noFill/>
          <a:ln>
            <a:noFill/>
          </a:ln>
        </p:spPr>
      </p:pic>
      <p:sp>
        <p:nvSpPr>
          <p:cNvPr id="57" name="Google Shape;57;p13"/>
          <p:cNvSpPr/>
          <p:nvPr/>
        </p:nvSpPr>
        <p:spPr>
          <a:xfrm>
            <a:off x="535650" y="3675922"/>
            <a:ext cx="6243900" cy="2391900"/>
          </a:xfrm>
          <a:prstGeom prst="rect">
            <a:avLst/>
          </a:prstGeom>
          <a:solidFill>
            <a:srgbClr val="1F3864">
              <a:alpha val="80000"/>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1" i="0" u="none" strike="noStrike" cap="none">
              <a:solidFill>
                <a:srgbClr val="000000"/>
              </a:solidFill>
              <a:latin typeface="Helvetica Neue"/>
              <a:ea typeface="Helvetica Neue"/>
              <a:cs typeface="Helvetica Neue"/>
              <a:sym typeface="Helvetica Neue"/>
            </a:endParaRPr>
          </a:p>
        </p:txBody>
      </p:sp>
      <p:sp>
        <p:nvSpPr>
          <p:cNvPr id="58" name="Google Shape;58;p13"/>
          <p:cNvSpPr txBox="1"/>
          <p:nvPr/>
        </p:nvSpPr>
        <p:spPr>
          <a:xfrm>
            <a:off x="757050" y="3675926"/>
            <a:ext cx="5801100" cy="2304300"/>
          </a:xfrm>
          <a:prstGeom prst="rect">
            <a:avLst/>
          </a:prstGeom>
          <a:noFill/>
          <a:ln>
            <a:noFill/>
          </a:ln>
        </p:spPr>
        <p:txBody>
          <a:bodyPr spcFirstLastPara="1" wrap="square" lIns="19050" tIns="19050" rIns="19050" bIns="19050" anchor="t" anchorCtr="0">
            <a:spAutoFit/>
          </a:bodyPr>
          <a:lstStyle/>
          <a:p>
            <a:pPr marL="0" marR="0" lvl="0" indent="0" algn="l" rtl="0">
              <a:lnSpc>
                <a:spcPct val="80000"/>
              </a:lnSpc>
              <a:spcBef>
                <a:spcPts val="0"/>
              </a:spcBef>
              <a:spcAft>
                <a:spcPts val="0"/>
              </a:spcAft>
              <a:buClr>
                <a:srgbClr val="FFFFFF"/>
              </a:buClr>
              <a:buSzPts val="4200"/>
              <a:buFont typeface="Corbel"/>
              <a:buNone/>
            </a:pPr>
            <a:endParaRPr sz="2600">
              <a:solidFill>
                <a:srgbClr val="FFFFFF"/>
              </a:solidFill>
              <a:latin typeface="Corbel"/>
              <a:ea typeface="Corbel"/>
              <a:cs typeface="Corbel"/>
              <a:sym typeface="Corbel"/>
            </a:endParaRPr>
          </a:p>
          <a:p>
            <a:pPr marL="0" marR="0" lvl="0" indent="0" algn="ctr" rtl="0">
              <a:lnSpc>
                <a:spcPct val="80000"/>
              </a:lnSpc>
              <a:spcBef>
                <a:spcPts val="0"/>
              </a:spcBef>
              <a:spcAft>
                <a:spcPts val="0"/>
              </a:spcAft>
              <a:buClr>
                <a:srgbClr val="FFFFFF"/>
              </a:buClr>
              <a:buSzPts val="4200"/>
              <a:buFont typeface="Corbel"/>
              <a:buNone/>
            </a:pPr>
            <a:r>
              <a:rPr lang="en" sz="3700" b="1">
                <a:solidFill>
                  <a:srgbClr val="FFFFFF"/>
                </a:solidFill>
                <a:latin typeface="Corbel"/>
                <a:ea typeface="Corbel"/>
                <a:cs typeface="Corbel"/>
                <a:sym typeface="Corbel"/>
              </a:rPr>
              <a:t>Camden Migration Histories</a:t>
            </a:r>
            <a:endParaRPr sz="3700" b="1">
              <a:solidFill>
                <a:srgbClr val="FFFFFF"/>
              </a:solidFill>
              <a:latin typeface="Corbel"/>
              <a:ea typeface="Corbel"/>
              <a:cs typeface="Corbel"/>
              <a:sym typeface="Corbel"/>
            </a:endParaRPr>
          </a:p>
          <a:p>
            <a:pPr marL="0" marR="0" lvl="0" indent="0" algn="ctr" rtl="0">
              <a:lnSpc>
                <a:spcPct val="80000"/>
              </a:lnSpc>
              <a:spcBef>
                <a:spcPts val="0"/>
              </a:spcBef>
              <a:spcAft>
                <a:spcPts val="0"/>
              </a:spcAft>
              <a:buClr>
                <a:srgbClr val="FFFFFF"/>
              </a:buClr>
              <a:buSzPts val="4200"/>
              <a:buFont typeface="Corbel"/>
              <a:buNone/>
            </a:pPr>
            <a:r>
              <a:rPr lang="en" sz="3700" b="1">
                <a:solidFill>
                  <a:srgbClr val="FFFFFF"/>
                </a:solidFill>
                <a:latin typeface="Corbel"/>
                <a:ea typeface="Corbel"/>
                <a:cs typeface="Corbel"/>
                <a:sym typeface="Corbel"/>
              </a:rPr>
              <a:t>Resource Pack </a:t>
            </a:r>
            <a:endParaRPr sz="3700" b="1">
              <a:solidFill>
                <a:srgbClr val="FFFFFF"/>
              </a:solidFill>
              <a:latin typeface="Corbel"/>
              <a:ea typeface="Corbel"/>
              <a:cs typeface="Corbel"/>
              <a:sym typeface="Corbel"/>
            </a:endParaRPr>
          </a:p>
          <a:p>
            <a:pPr marL="0" marR="0" lvl="0" indent="0" algn="l" rtl="0">
              <a:lnSpc>
                <a:spcPct val="80000"/>
              </a:lnSpc>
              <a:spcBef>
                <a:spcPts val="0"/>
              </a:spcBef>
              <a:spcAft>
                <a:spcPts val="0"/>
              </a:spcAft>
              <a:buClr>
                <a:srgbClr val="FFFFFF"/>
              </a:buClr>
              <a:buSzPts val="4200"/>
              <a:buFont typeface="Corbel"/>
              <a:buNone/>
            </a:pPr>
            <a:endParaRPr sz="2600">
              <a:solidFill>
                <a:srgbClr val="FFFFFF"/>
              </a:solidFill>
              <a:latin typeface="Corbel"/>
              <a:ea typeface="Corbel"/>
              <a:cs typeface="Corbel"/>
              <a:sym typeface="Corbel"/>
            </a:endParaRPr>
          </a:p>
          <a:p>
            <a:pPr marL="0" marR="0" lvl="0" indent="0" algn="ctr" rtl="0">
              <a:lnSpc>
                <a:spcPct val="80000"/>
              </a:lnSpc>
              <a:spcBef>
                <a:spcPts val="0"/>
              </a:spcBef>
              <a:spcAft>
                <a:spcPts val="0"/>
              </a:spcAft>
              <a:buClr>
                <a:srgbClr val="FFFFFF"/>
              </a:buClr>
              <a:buSzPts val="4200"/>
              <a:buFont typeface="Corbel"/>
              <a:buNone/>
            </a:pPr>
            <a:r>
              <a:rPr lang="en" sz="2900" b="1">
                <a:solidFill>
                  <a:srgbClr val="2AB7CB"/>
                </a:solidFill>
                <a:latin typeface="Corbel"/>
                <a:ea typeface="Corbel"/>
                <a:cs typeface="Corbel"/>
                <a:sym typeface="Corbel"/>
              </a:rPr>
              <a:t>Migration Museum </a:t>
            </a:r>
            <a:endParaRPr sz="2900" b="1">
              <a:solidFill>
                <a:srgbClr val="2AB7CB"/>
              </a:solidFill>
              <a:latin typeface="Corbel"/>
              <a:ea typeface="Corbel"/>
              <a:cs typeface="Corbel"/>
              <a:sym typeface="Corbel"/>
            </a:endParaRPr>
          </a:p>
          <a:p>
            <a:pPr marL="0" marR="0" lvl="0" indent="0" algn="ctr" rtl="0">
              <a:lnSpc>
                <a:spcPct val="80000"/>
              </a:lnSpc>
              <a:spcBef>
                <a:spcPts val="0"/>
              </a:spcBef>
              <a:spcAft>
                <a:spcPts val="0"/>
              </a:spcAft>
              <a:buClr>
                <a:srgbClr val="FFFFFF"/>
              </a:buClr>
              <a:buSzPts val="4200"/>
              <a:buFont typeface="Corbel"/>
              <a:buNone/>
            </a:pPr>
            <a:r>
              <a:rPr lang="en" sz="2900" b="1">
                <a:solidFill>
                  <a:srgbClr val="2AB7CB"/>
                </a:solidFill>
                <a:latin typeface="Corbel"/>
                <a:ea typeface="Corbel"/>
                <a:cs typeface="Corbel"/>
                <a:sym typeface="Corbel"/>
              </a:rPr>
              <a:t>Open City </a:t>
            </a:r>
            <a:endParaRPr sz="2900" b="1">
              <a:solidFill>
                <a:srgbClr val="2AB7CB"/>
              </a:solidFill>
              <a:latin typeface="Corbel"/>
              <a:ea typeface="Corbel"/>
              <a:cs typeface="Corbel"/>
              <a:sym typeface="Corbel"/>
            </a:endParaRPr>
          </a:p>
        </p:txBody>
      </p:sp>
      <p:sp>
        <p:nvSpPr>
          <p:cNvPr id="59" name="Google Shape;59;p13"/>
          <p:cNvSpPr/>
          <p:nvPr/>
        </p:nvSpPr>
        <p:spPr>
          <a:xfrm>
            <a:off x="419200" y="314175"/>
            <a:ext cx="1968300" cy="1124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0" name="Google Shape;60;p13"/>
          <p:cNvPicPr preferRelativeResize="0"/>
          <p:nvPr/>
        </p:nvPicPr>
        <p:blipFill>
          <a:blip r:embed="rId5">
            <a:alphaModFix/>
          </a:blip>
          <a:stretch>
            <a:fillRect/>
          </a:stretch>
        </p:blipFill>
        <p:spPr>
          <a:xfrm>
            <a:off x="419198" y="152404"/>
            <a:ext cx="1968402" cy="1475774"/>
          </a:xfrm>
          <a:prstGeom prst="rect">
            <a:avLst/>
          </a:prstGeom>
          <a:noFill/>
          <a:ln>
            <a:noFill/>
          </a:ln>
        </p:spPr>
      </p:pic>
      <p:sp>
        <p:nvSpPr>
          <p:cNvPr id="61" name="Google Shape;61;p13"/>
          <p:cNvSpPr txBox="1"/>
          <p:nvPr/>
        </p:nvSpPr>
        <p:spPr>
          <a:xfrm>
            <a:off x="113000" y="10477500"/>
            <a:ext cx="4681800" cy="77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lt1"/>
                </a:solidFill>
                <a:latin typeface="Corbel"/>
                <a:ea typeface="Corbel"/>
                <a:cs typeface="Corbel"/>
                <a:sym typeface="Corbel"/>
              </a:rPr>
              <a:t>This work was supported by the Economic and Social Research Council </a:t>
            </a:r>
            <a:endParaRPr sz="1100" b="1">
              <a:solidFill>
                <a:schemeClr val="lt1"/>
              </a:solidFill>
              <a:latin typeface="Corbel"/>
              <a:ea typeface="Corbel"/>
              <a:cs typeface="Corbel"/>
              <a:sym typeface="Corbel"/>
            </a:endParaRPr>
          </a:p>
          <a:p>
            <a:pPr marL="0" lvl="0" indent="0" algn="l" rtl="0">
              <a:spcBef>
                <a:spcPts val="0"/>
              </a:spcBef>
              <a:spcAft>
                <a:spcPts val="0"/>
              </a:spcAft>
              <a:buNone/>
            </a:pPr>
            <a:r>
              <a:rPr lang="en" sz="1100" b="1">
                <a:solidFill>
                  <a:schemeClr val="lt1"/>
                </a:solidFill>
                <a:latin typeface="Corbel"/>
                <a:ea typeface="Corbel"/>
                <a:cs typeface="Corbel"/>
                <a:sym typeface="Corbel"/>
              </a:rPr>
              <a:t>Grant number ES/T009454/1</a:t>
            </a:r>
            <a:endParaRPr sz="1600" b="1">
              <a:solidFill>
                <a:schemeClr val="lt1"/>
              </a:solidFill>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sldNum" idx="12"/>
          </p:nvPr>
        </p:nvSpPr>
        <p:spPr>
          <a:xfrm>
            <a:off x="6777966" y="9948196"/>
            <a:ext cx="438900" cy="840000"/>
          </a:xfrm>
          <a:prstGeom prst="rect">
            <a:avLst/>
          </a:prstGeom>
        </p:spPr>
        <p:txBody>
          <a:bodyPr spcFirstLastPara="1" wrap="square" lIns="80425" tIns="80425" rIns="80425" bIns="80425" anchor="ctr" anchorCtr="0">
            <a:normAutofit/>
          </a:bodyPr>
          <a:lstStyle/>
          <a:p>
            <a:pPr marL="0" lvl="0" indent="0" algn="r" rtl="0">
              <a:spcBef>
                <a:spcPts val="0"/>
              </a:spcBef>
              <a:spcAft>
                <a:spcPts val="0"/>
              </a:spcAft>
              <a:buNone/>
            </a:pPr>
            <a:fld id="{00000000-1234-1234-1234-123412341234}" type="slidenum">
              <a:rPr lang="en"/>
              <a:t>10</a:t>
            </a:fld>
            <a:endParaRPr/>
          </a:p>
        </p:txBody>
      </p:sp>
      <p:sp>
        <p:nvSpPr>
          <p:cNvPr id="118" name="Google Shape;118;p20"/>
          <p:cNvSpPr txBox="1">
            <a:spLocks noGrp="1"/>
          </p:cNvSpPr>
          <p:nvPr>
            <p:ph type="title"/>
          </p:nvPr>
        </p:nvSpPr>
        <p:spPr>
          <a:xfrm>
            <a:off x="249460" y="542987"/>
            <a:ext cx="6816300" cy="12216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b="1">
                <a:latin typeface="Corbel"/>
                <a:ea typeface="Corbel"/>
                <a:cs typeface="Corbel"/>
                <a:sym typeface="Corbel"/>
              </a:rPr>
              <a:t>Case Study One:</a:t>
            </a:r>
            <a:endParaRPr b="1">
              <a:latin typeface="Corbel"/>
              <a:ea typeface="Corbel"/>
              <a:cs typeface="Corbel"/>
              <a:sym typeface="Corbel"/>
            </a:endParaRPr>
          </a:p>
          <a:p>
            <a:pPr marL="0" lvl="0" indent="0" algn="l" rtl="0">
              <a:spcBef>
                <a:spcPts val="0"/>
              </a:spcBef>
              <a:spcAft>
                <a:spcPts val="0"/>
              </a:spcAft>
              <a:buNone/>
            </a:pPr>
            <a:r>
              <a:rPr lang="en">
                <a:latin typeface="Corbel"/>
                <a:ea typeface="Corbel"/>
                <a:cs typeface="Corbel"/>
                <a:sym typeface="Corbel"/>
              </a:rPr>
              <a:t>Irish in London</a:t>
            </a:r>
            <a:endParaRPr>
              <a:latin typeface="Corbel"/>
              <a:ea typeface="Corbel"/>
              <a:cs typeface="Corbel"/>
              <a:sym typeface="Corbel"/>
            </a:endParaRPr>
          </a:p>
        </p:txBody>
      </p:sp>
      <p:pic>
        <p:nvPicPr>
          <p:cNvPr id="119" name="Google Shape;119;p20"/>
          <p:cNvPicPr preferRelativeResize="0"/>
          <p:nvPr/>
        </p:nvPicPr>
        <p:blipFill rotWithShape="1">
          <a:blip r:embed="rId3">
            <a:alphaModFix/>
          </a:blip>
          <a:srcRect t="3290" b="3495"/>
          <a:stretch/>
        </p:blipFill>
        <p:spPr>
          <a:xfrm>
            <a:off x="1863100" y="1659050"/>
            <a:ext cx="3838909" cy="8934725"/>
          </a:xfrm>
          <a:prstGeom prst="rect">
            <a:avLst/>
          </a:prstGeom>
          <a:noFill/>
          <a:ln>
            <a:noFill/>
          </a:ln>
        </p:spPr>
      </p:pic>
      <p:sp>
        <p:nvSpPr>
          <p:cNvPr id="120" name="Google Shape;120;p20"/>
          <p:cNvSpPr txBox="1"/>
          <p:nvPr/>
        </p:nvSpPr>
        <p:spPr>
          <a:xfrm>
            <a:off x="2157600" y="1212650"/>
            <a:ext cx="3000000" cy="446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000"/>
              </a:spcAft>
              <a:buNone/>
            </a:pPr>
            <a:r>
              <a:rPr lang="en" sz="1700" b="1">
                <a:solidFill>
                  <a:srgbClr val="141414"/>
                </a:solidFill>
                <a:highlight>
                  <a:schemeClr val="lt1"/>
                </a:highlight>
                <a:latin typeface="Corbel"/>
                <a:ea typeface="Corbel"/>
                <a:cs typeface="Corbel"/>
                <a:sym typeface="Corbel"/>
              </a:rPr>
              <a:t>Timeline</a:t>
            </a:r>
            <a:endParaRPr sz="1700" b="1">
              <a:solidFill>
                <a:srgbClr val="141414"/>
              </a:solidFill>
              <a:highlight>
                <a:schemeClr val="lt1"/>
              </a:highlight>
              <a:latin typeface="Corbel"/>
              <a:ea typeface="Corbel"/>
              <a:cs typeface="Corbel"/>
              <a:sym typeface="Corbel"/>
            </a:endParaRPr>
          </a:p>
        </p:txBody>
      </p:sp>
      <p:pic>
        <p:nvPicPr>
          <p:cNvPr id="121" name="Google Shape;121;p20"/>
          <p:cNvPicPr preferRelativeResize="0"/>
          <p:nvPr/>
        </p:nvPicPr>
        <p:blipFill rotWithShape="1">
          <a:blip r:embed="rId4">
            <a:alphaModFix/>
          </a:blip>
          <a:srcRect b="13457"/>
          <a:stretch/>
        </p:blipFill>
        <p:spPr>
          <a:xfrm>
            <a:off x="6179050" y="135300"/>
            <a:ext cx="996452" cy="126902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249350" y="822377"/>
            <a:ext cx="6816300" cy="9810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b="1">
                <a:latin typeface="Corbel"/>
                <a:ea typeface="Corbel"/>
                <a:cs typeface="Corbel"/>
                <a:sym typeface="Corbel"/>
              </a:rPr>
              <a:t>Case Study One:</a:t>
            </a:r>
            <a:endParaRPr b="1">
              <a:latin typeface="Corbel"/>
              <a:ea typeface="Corbel"/>
              <a:cs typeface="Corbel"/>
              <a:sym typeface="Corbel"/>
            </a:endParaRPr>
          </a:p>
          <a:p>
            <a:pPr marL="0" lvl="0" indent="0" algn="l" rtl="0">
              <a:spcBef>
                <a:spcPts val="0"/>
              </a:spcBef>
              <a:spcAft>
                <a:spcPts val="0"/>
              </a:spcAft>
              <a:buNone/>
            </a:pPr>
            <a:r>
              <a:rPr lang="en">
                <a:latin typeface="Corbel"/>
                <a:ea typeface="Corbel"/>
                <a:cs typeface="Corbel"/>
                <a:sym typeface="Corbel"/>
              </a:rPr>
              <a:t>Irish in London</a:t>
            </a:r>
            <a:endParaRPr>
              <a:latin typeface="Corbel"/>
              <a:ea typeface="Corbel"/>
              <a:cs typeface="Corbel"/>
              <a:sym typeface="Corbel"/>
            </a:endParaRPr>
          </a:p>
        </p:txBody>
      </p:sp>
      <p:sp>
        <p:nvSpPr>
          <p:cNvPr id="127" name="Google Shape;127;p21"/>
          <p:cNvSpPr txBox="1">
            <a:spLocks noGrp="1"/>
          </p:cNvSpPr>
          <p:nvPr>
            <p:ph type="body" idx="1"/>
          </p:nvPr>
        </p:nvSpPr>
        <p:spPr>
          <a:xfrm>
            <a:off x="249350" y="1803400"/>
            <a:ext cx="6816300" cy="8686800"/>
          </a:xfrm>
          <a:prstGeom prst="rect">
            <a:avLst/>
          </a:prstGeom>
        </p:spPr>
        <p:txBody>
          <a:bodyPr spcFirstLastPara="1" wrap="square" lIns="80425" tIns="80425" rIns="80425" bIns="80425" anchor="t" anchorCtr="0">
            <a:normAutofit/>
          </a:bodyPr>
          <a:lstStyle/>
          <a:p>
            <a:pPr marL="0" lvl="0" indent="0" algn="ctr" rtl="0">
              <a:spcBef>
                <a:spcPts val="0"/>
              </a:spcBef>
              <a:spcAft>
                <a:spcPts val="0"/>
              </a:spcAft>
              <a:buNone/>
            </a:pPr>
            <a:r>
              <a:rPr lang="en" sz="1700" b="1">
                <a:solidFill>
                  <a:srgbClr val="141414"/>
                </a:solidFill>
                <a:highlight>
                  <a:srgbClr val="FFFFFF"/>
                </a:highlight>
                <a:latin typeface="Corbel"/>
                <a:ea typeface="Corbel"/>
                <a:cs typeface="Corbel"/>
                <a:sym typeface="Corbel"/>
              </a:rPr>
              <a:t>Key locations in Camden</a:t>
            </a:r>
            <a:endParaRPr sz="1700" b="1">
              <a:solidFill>
                <a:srgbClr val="141414"/>
              </a:solidFill>
              <a:highlight>
                <a:srgbClr val="FFFFFF"/>
              </a:highlight>
              <a:latin typeface="Corbel"/>
              <a:ea typeface="Corbel"/>
              <a:cs typeface="Corbel"/>
              <a:sym typeface="Corbel"/>
            </a:endParaRPr>
          </a:p>
          <a:p>
            <a:pPr marL="0" lvl="0" indent="0" algn="l" rtl="0">
              <a:spcBef>
                <a:spcPts val="1000"/>
              </a:spcBef>
              <a:spcAft>
                <a:spcPts val="0"/>
              </a:spcAft>
              <a:buNone/>
            </a:pPr>
            <a:r>
              <a:rPr lang="en" sz="1700" b="1">
                <a:solidFill>
                  <a:srgbClr val="141414"/>
                </a:solidFill>
                <a:highlight>
                  <a:srgbClr val="FFFFFF"/>
                </a:highlight>
                <a:latin typeface="Corbel"/>
                <a:ea typeface="Corbel"/>
                <a:cs typeface="Corbel"/>
                <a:sym typeface="Corbel"/>
              </a:rPr>
              <a:t>The London Irish Centre</a:t>
            </a:r>
            <a:endParaRPr sz="1700" b="1">
              <a:solidFill>
                <a:srgbClr val="141414"/>
              </a:solidFill>
              <a:highlight>
                <a:srgbClr val="FFFFFF"/>
              </a:highlight>
              <a:latin typeface="Corbel"/>
              <a:ea typeface="Corbel"/>
              <a:cs typeface="Corbel"/>
              <a:sym typeface="Corbel"/>
            </a:endParaRPr>
          </a:p>
          <a:p>
            <a:pPr marL="0" lvl="0" indent="0" algn="l" rtl="0">
              <a:spcBef>
                <a:spcPts val="1000"/>
              </a:spcBef>
              <a:spcAft>
                <a:spcPts val="0"/>
              </a:spcAft>
              <a:buNone/>
            </a:pPr>
            <a:r>
              <a:rPr lang="en" sz="1300">
                <a:solidFill>
                  <a:srgbClr val="212529"/>
                </a:solidFill>
                <a:highlight>
                  <a:srgbClr val="FFFFFF"/>
                </a:highlight>
                <a:latin typeface="Corbel"/>
                <a:ea typeface="Corbel"/>
                <a:cs typeface="Corbel"/>
                <a:sym typeface="Corbel"/>
              </a:rPr>
              <a:t>The London Irish Centre has served the Irish community in London since it was first established in 1954 in Camden. The London Irish Centre was founded by the Irish Priests Committee who were worried about unprepared Irish emigrants arriving in London after World War II. The location was chosen because it was near to Euston station, where many Irish migrants would arrive. Initially the London Irish Centre provided accommodation and support to migrants, but soon it became an important social and cultural venue. The presence of this community hub shows the importance and size of the Irish community in Camden (and wider London).</a:t>
            </a:r>
            <a:endParaRPr sz="1300">
              <a:solidFill>
                <a:srgbClr val="212529"/>
              </a:solidFill>
              <a:highlight>
                <a:srgbClr val="FFFFFF"/>
              </a:highlight>
              <a:latin typeface="Corbel"/>
              <a:ea typeface="Corbel"/>
              <a:cs typeface="Corbel"/>
              <a:sym typeface="Corbel"/>
            </a:endParaRPr>
          </a:p>
          <a:p>
            <a:pPr marL="0" lvl="0" indent="0" algn="l" rtl="0">
              <a:spcBef>
                <a:spcPts val="1000"/>
              </a:spcBef>
              <a:spcAft>
                <a:spcPts val="0"/>
              </a:spcAft>
              <a:buNone/>
            </a:pPr>
            <a:r>
              <a:rPr lang="en" sz="1700" b="1">
                <a:solidFill>
                  <a:srgbClr val="212529"/>
                </a:solidFill>
                <a:highlight>
                  <a:srgbClr val="FFFFFF"/>
                </a:highlight>
                <a:latin typeface="Corbel"/>
                <a:ea typeface="Corbel"/>
                <a:cs typeface="Corbel"/>
                <a:sym typeface="Corbel"/>
              </a:rPr>
              <a:t>Arlington House </a:t>
            </a:r>
            <a:r>
              <a:rPr lang="en" sz="1300">
                <a:solidFill>
                  <a:srgbClr val="212529"/>
                </a:solidFill>
                <a:highlight>
                  <a:srgbClr val="FFFFFF"/>
                </a:highlight>
                <a:latin typeface="Corbel"/>
                <a:ea typeface="Corbel"/>
                <a:cs typeface="Corbel"/>
                <a:sym typeface="Corbel"/>
              </a:rPr>
              <a:t> </a:t>
            </a:r>
            <a:endParaRPr sz="1400">
              <a:solidFill>
                <a:schemeClr val="dk1"/>
              </a:solidFill>
              <a:highlight>
                <a:srgbClr val="FFFFFF"/>
              </a:highlight>
              <a:latin typeface="Corbel"/>
              <a:ea typeface="Corbel"/>
              <a:cs typeface="Corbel"/>
              <a:sym typeface="Corbel"/>
            </a:endParaRPr>
          </a:p>
          <a:p>
            <a:pPr marL="0" lvl="0" indent="0" algn="l" rtl="0">
              <a:spcBef>
                <a:spcPts val="1000"/>
              </a:spcBef>
              <a:spcAft>
                <a:spcPts val="0"/>
              </a:spcAft>
              <a:buClr>
                <a:schemeClr val="dk1"/>
              </a:buClr>
              <a:buSzPts val="1100"/>
              <a:buFont typeface="Arial"/>
              <a:buNone/>
            </a:pPr>
            <a:r>
              <a:rPr lang="en" sz="1300">
                <a:solidFill>
                  <a:srgbClr val="323232"/>
                </a:solidFill>
                <a:highlight>
                  <a:srgbClr val="FFFFFF"/>
                </a:highlight>
                <a:latin typeface="Calibri"/>
                <a:ea typeface="Calibri"/>
                <a:cs typeface="Calibri"/>
                <a:sym typeface="Calibri"/>
              </a:rPr>
              <a:t>Arlington House in Camden Town, opened in 1905, became the first port of call for many new arrivals from Ireland in the borough. Initially called Rowton House, it was the last of a group of hostels built in London by </a:t>
            </a:r>
            <a:r>
              <a:rPr lang="en" sz="1300">
                <a:solidFill>
                  <a:schemeClr val="dk1"/>
                </a:solidFill>
                <a:highlight>
                  <a:srgbClr val="FFFFFF"/>
                </a:highlight>
                <a:latin typeface="Calibri"/>
                <a:ea typeface="Calibri"/>
                <a:cs typeface="Calibri"/>
                <a:sym typeface="Calibri"/>
              </a:rPr>
              <a:t>Victorian </a:t>
            </a:r>
            <a:r>
              <a:rPr lang="en" sz="1300">
                <a:solidFill>
                  <a:srgbClr val="FF0000"/>
                </a:solidFill>
                <a:highlight>
                  <a:srgbClr val="FFFFFF"/>
                </a:highlight>
                <a:latin typeface="Calibri"/>
                <a:ea typeface="Calibri"/>
                <a:cs typeface="Calibri"/>
                <a:sym typeface="Calibri"/>
              </a:rPr>
              <a:t>philanthropist </a:t>
            </a:r>
            <a:r>
              <a:rPr lang="en" sz="1300">
                <a:solidFill>
                  <a:schemeClr val="dk1"/>
                </a:solidFill>
                <a:highlight>
                  <a:srgbClr val="FFFFFF"/>
                </a:highlight>
                <a:latin typeface="Calibri"/>
                <a:ea typeface="Calibri"/>
                <a:cs typeface="Calibri"/>
                <a:sym typeface="Calibri"/>
              </a:rPr>
              <a:t>Lord Rowton for working men. Many Irish immigrants struggled to find private accommodation on arrival, largely due to anti-Irish and anti-Catholic beliefs amongst landlords. Arlington House provided a safe space for them to stay. At its peak, Arlington House had a capacity for 1,200 people and was said to be</a:t>
            </a:r>
            <a:r>
              <a:rPr lang="en" sz="1300">
                <a:solidFill>
                  <a:srgbClr val="202122"/>
                </a:solidFill>
                <a:highlight>
                  <a:srgbClr val="FFFFFF"/>
                </a:highlight>
                <a:latin typeface="Calibri"/>
                <a:ea typeface="Calibri"/>
                <a:cs typeface="Calibri"/>
                <a:sym typeface="Calibri"/>
              </a:rPr>
              <a:t> </a:t>
            </a:r>
            <a:r>
              <a:rPr lang="en" sz="1300" u="sng">
                <a:solidFill>
                  <a:srgbClr val="1155CC"/>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“home to more Irish men than any other building outside Ireland.</a:t>
            </a:r>
            <a:r>
              <a:rPr lang="en" sz="1300">
                <a:solidFill>
                  <a:srgbClr val="202122"/>
                </a:solidFill>
                <a:highlight>
                  <a:srgbClr val="FFFFFF"/>
                </a:highlight>
                <a:latin typeface="Calibri"/>
                <a:ea typeface="Calibri"/>
                <a:cs typeface="Calibri"/>
                <a:sym typeface="Calibri"/>
              </a:rPr>
              <a:t>” Even into the 1990s, Irish men constituted almost half of the hostel’s population, and for many it became their permanent home. </a:t>
            </a:r>
            <a:endParaRPr sz="1300">
              <a:solidFill>
                <a:srgbClr val="202122"/>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300">
              <a:solidFill>
                <a:srgbClr val="202122"/>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300">
                <a:solidFill>
                  <a:schemeClr val="dk1"/>
                </a:solidFill>
                <a:highlight>
                  <a:srgbClr val="FFFFFF"/>
                </a:highlight>
                <a:latin typeface="Calibri"/>
                <a:ea typeface="Calibri"/>
                <a:cs typeface="Calibri"/>
                <a:sym typeface="Calibri"/>
              </a:rPr>
              <a:t>Arlington House provided a home for many famous names. Author Brendan Behan lived there temporarily, as well as the poet Patrick Kavanagh. They were part of the significant number of Irish migrants that travelled to London after World War II, many of whom stayed at Arlington House when they first arrived in Britain. Many of these would take the train from Holyhead, which was the port of arrival for many Irish immigrants, into Euston station, so Arlington House was in a good location. </a:t>
            </a:r>
            <a:r>
              <a:rPr lang="en" sz="1300">
                <a:solidFill>
                  <a:srgbClr val="202122"/>
                </a:solidFill>
                <a:highlight>
                  <a:srgbClr val="FFFFFF"/>
                </a:highlight>
                <a:latin typeface="Calibri"/>
                <a:ea typeface="Calibri"/>
                <a:cs typeface="Calibri"/>
                <a:sym typeface="Calibri"/>
              </a:rPr>
              <a:t>Author George Orwell also stayed at Arlington House and he wrote about it in his book ‘Down and out in Paris and London’ saying: </a:t>
            </a:r>
            <a:endParaRPr sz="1300">
              <a:solidFill>
                <a:srgbClr val="202122"/>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300" i="1">
              <a:solidFill>
                <a:srgbClr val="666666"/>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300" i="1">
                <a:solidFill>
                  <a:schemeClr val="dk1"/>
                </a:solidFill>
                <a:highlight>
                  <a:srgbClr val="FFFFFF"/>
                </a:highlight>
                <a:latin typeface="Calibri"/>
                <a:ea typeface="Calibri"/>
                <a:cs typeface="Calibri"/>
                <a:sym typeface="Calibri"/>
              </a:rPr>
              <a:t>‘The best [lodging houses] are the Rowton Houses, where the charge is a shilling, for which you get a cubicle to yourself, and the use of excellent bathrooms. You can also pay half a crown for a special, which is practically hotel accommodation. The Rowton Houses are splendid buildings, and the only objection to them is the strict discipline, with rules against cooking, card playing, etc’</a:t>
            </a:r>
            <a:endParaRPr sz="1400">
              <a:solidFill>
                <a:schemeClr val="dk1"/>
              </a:solidFill>
              <a:highlight>
                <a:srgbClr val="FFFFFF"/>
              </a:highlight>
              <a:latin typeface="Calibri"/>
              <a:ea typeface="Calibri"/>
              <a:cs typeface="Calibri"/>
              <a:sym typeface="Calibri"/>
            </a:endParaRPr>
          </a:p>
        </p:txBody>
      </p:sp>
      <p:sp>
        <p:nvSpPr>
          <p:cNvPr id="128" name="Google Shape;128;p21"/>
          <p:cNvSpPr txBox="1">
            <a:spLocks noGrp="1"/>
          </p:cNvSpPr>
          <p:nvPr>
            <p:ph type="sldNum" idx="12"/>
          </p:nvPr>
        </p:nvSpPr>
        <p:spPr>
          <a:xfrm>
            <a:off x="6777966" y="9948196"/>
            <a:ext cx="438900" cy="840000"/>
          </a:xfrm>
          <a:prstGeom prst="rect">
            <a:avLst/>
          </a:prstGeom>
        </p:spPr>
        <p:txBody>
          <a:bodyPr spcFirstLastPara="1" wrap="square" lIns="80425" tIns="80425" rIns="80425" bIns="80425" anchor="ctr" anchorCtr="0">
            <a:normAutofit/>
          </a:bodyPr>
          <a:lstStyle/>
          <a:p>
            <a:pPr marL="0" lvl="0" indent="0" algn="r" rtl="0">
              <a:spcBef>
                <a:spcPts val="0"/>
              </a:spcBef>
              <a:spcAft>
                <a:spcPts val="0"/>
              </a:spcAft>
              <a:buNone/>
            </a:pPr>
            <a:fld id="{00000000-1234-1234-1234-123412341234}" type="slidenum">
              <a:rPr lang="en"/>
              <a:t>11</a:t>
            </a:fld>
            <a:endParaRPr/>
          </a:p>
        </p:txBody>
      </p:sp>
      <p:sp>
        <p:nvSpPr>
          <p:cNvPr id="129" name="Google Shape;129;p21"/>
          <p:cNvSpPr txBox="1"/>
          <p:nvPr/>
        </p:nvSpPr>
        <p:spPr>
          <a:xfrm>
            <a:off x="249350" y="9948200"/>
            <a:ext cx="6816300" cy="646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dk1"/>
                </a:solidFill>
                <a:latin typeface="Corbel"/>
                <a:ea typeface="Corbel"/>
                <a:cs typeface="Corbel"/>
                <a:sym typeface="Corbel"/>
              </a:rPr>
              <a:t>Key Words </a:t>
            </a:r>
            <a:endParaRPr sz="1000" b="1">
              <a:solidFill>
                <a:schemeClr val="dk1"/>
              </a:solidFill>
              <a:latin typeface="Corbel"/>
              <a:ea typeface="Corbel"/>
              <a:cs typeface="Corbel"/>
              <a:sym typeface="Corbel"/>
            </a:endParaRPr>
          </a:p>
          <a:p>
            <a:pPr marL="457200" lvl="0" indent="-292100" algn="l" rtl="0">
              <a:spcBef>
                <a:spcPts val="0"/>
              </a:spcBef>
              <a:spcAft>
                <a:spcPts val="0"/>
              </a:spcAft>
              <a:buClr>
                <a:schemeClr val="dk1"/>
              </a:buClr>
              <a:buSzPts val="1000"/>
              <a:buChar char="●"/>
            </a:pPr>
            <a:r>
              <a:rPr lang="en" sz="1000" b="1">
                <a:solidFill>
                  <a:srgbClr val="FF0000"/>
                </a:solidFill>
                <a:latin typeface="Corbel"/>
                <a:ea typeface="Corbel"/>
                <a:cs typeface="Corbel"/>
                <a:sym typeface="Corbel"/>
              </a:rPr>
              <a:t>Philanthropist - </a:t>
            </a:r>
            <a:r>
              <a:rPr lang="en" sz="1000">
                <a:solidFill>
                  <a:schemeClr val="dk1"/>
                </a:solidFill>
                <a:latin typeface="Corbel"/>
                <a:ea typeface="Corbel"/>
                <a:cs typeface="Corbel"/>
                <a:sym typeface="Corbel"/>
              </a:rPr>
              <a:t>A person who seeks to promote the welfare of others, especially by the generous donation of money to good causes </a:t>
            </a:r>
            <a:endParaRPr sz="1000">
              <a:solidFill>
                <a:schemeClr val="dk1"/>
              </a:solidFill>
              <a:latin typeface="Corbel"/>
              <a:ea typeface="Corbel"/>
              <a:cs typeface="Corbel"/>
              <a:sym typeface="Corbel"/>
            </a:endParaRPr>
          </a:p>
        </p:txBody>
      </p:sp>
      <p:pic>
        <p:nvPicPr>
          <p:cNvPr id="130" name="Google Shape;130;p21"/>
          <p:cNvPicPr preferRelativeResize="0"/>
          <p:nvPr/>
        </p:nvPicPr>
        <p:blipFill rotWithShape="1">
          <a:blip r:embed="rId4">
            <a:alphaModFix/>
          </a:blip>
          <a:srcRect b="13457"/>
          <a:stretch/>
        </p:blipFill>
        <p:spPr>
          <a:xfrm>
            <a:off x="6179050" y="135300"/>
            <a:ext cx="996452" cy="126902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body" idx="1"/>
          </p:nvPr>
        </p:nvSpPr>
        <p:spPr>
          <a:xfrm>
            <a:off x="421050" y="1994550"/>
            <a:ext cx="6473100" cy="4139700"/>
          </a:xfrm>
          <a:prstGeom prst="rect">
            <a:avLst/>
          </a:prstGeom>
          <a:ln w="38100" cap="flat" cmpd="sng">
            <a:solidFill>
              <a:schemeClr val="accent1"/>
            </a:solidFill>
            <a:prstDash val="solid"/>
            <a:round/>
            <a:headEnd type="none" w="sm" len="sm"/>
            <a:tailEnd type="none" w="sm" len="sm"/>
          </a:ln>
        </p:spPr>
        <p:txBody>
          <a:bodyPr spcFirstLastPara="1" wrap="square" lIns="80425" tIns="80425" rIns="80425" bIns="80425" anchor="t" anchorCtr="0">
            <a:normAutofit fontScale="85000" lnSpcReduction="20000"/>
          </a:bodyPr>
          <a:lstStyle/>
          <a:p>
            <a:pPr marL="0" lvl="0" indent="0" algn="l" rtl="0">
              <a:spcBef>
                <a:spcPts val="0"/>
              </a:spcBef>
              <a:spcAft>
                <a:spcPts val="0"/>
              </a:spcAft>
              <a:buClr>
                <a:schemeClr val="dk1"/>
              </a:buClr>
              <a:buSzPct val="55000"/>
              <a:buFont typeface="Arial"/>
              <a:buNone/>
            </a:pPr>
            <a:r>
              <a:rPr lang="en" sz="2000" b="1">
                <a:solidFill>
                  <a:srgbClr val="202122"/>
                </a:solidFill>
                <a:highlight>
                  <a:srgbClr val="FFFFFF"/>
                </a:highlight>
                <a:latin typeface="Corbel"/>
                <a:ea typeface="Corbel"/>
                <a:cs typeface="Corbel"/>
                <a:sym typeface="Corbel"/>
              </a:rPr>
              <a:t>Activity One</a:t>
            </a:r>
            <a:endParaRPr sz="2000" b="1">
              <a:solidFill>
                <a:srgbClr val="202122"/>
              </a:solidFill>
              <a:highlight>
                <a:srgbClr val="FFFFFF"/>
              </a:highlight>
              <a:latin typeface="Corbel"/>
              <a:ea typeface="Corbel"/>
              <a:cs typeface="Corbel"/>
              <a:sym typeface="Corbel"/>
            </a:endParaRPr>
          </a:p>
          <a:p>
            <a:pPr marL="0" lvl="0" indent="0" algn="l" rtl="0">
              <a:spcBef>
                <a:spcPts val="0"/>
              </a:spcBef>
              <a:spcAft>
                <a:spcPts val="0"/>
              </a:spcAft>
              <a:buClr>
                <a:schemeClr val="dk1"/>
              </a:buClr>
              <a:buSzPct val="84615"/>
              <a:buFont typeface="Arial"/>
              <a:buNone/>
            </a:pPr>
            <a:endParaRPr sz="1300" b="1" u="sng">
              <a:solidFill>
                <a:srgbClr val="202122"/>
              </a:solidFill>
              <a:highlight>
                <a:srgbClr val="FFFFFF"/>
              </a:highlight>
              <a:latin typeface="Corbel"/>
              <a:ea typeface="Corbel"/>
              <a:cs typeface="Corbel"/>
              <a:sym typeface="Corbel"/>
            </a:endParaRPr>
          </a:p>
          <a:p>
            <a:pPr marL="0" lvl="0" indent="0" algn="l" rtl="0">
              <a:spcBef>
                <a:spcPts val="0"/>
              </a:spcBef>
              <a:spcAft>
                <a:spcPts val="0"/>
              </a:spcAft>
              <a:buClr>
                <a:schemeClr val="dk1"/>
              </a:buClr>
              <a:buSzPct val="73333"/>
              <a:buFont typeface="Arial"/>
              <a:buNone/>
            </a:pPr>
            <a:r>
              <a:rPr lang="en" sz="1500">
                <a:solidFill>
                  <a:srgbClr val="202122"/>
                </a:solidFill>
                <a:highlight>
                  <a:srgbClr val="FFFFFF"/>
                </a:highlight>
                <a:latin typeface="Corbel"/>
                <a:ea typeface="Corbel"/>
                <a:cs typeface="Corbel"/>
                <a:sym typeface="Corbel"/>
              </a:rPr>
              <a:t>The poet Patrick Kavanagh, from Co. Monaghan, stayed in Arlington House in the 1930s and later wrote in his autobiography, </a:t>
            </a:r>
            <a:r>
              <a:rPr lang="en" sz="1500" i="1">
                <a:solidFill>
                  <a:srgbClr val="202122"/>
                </a:solidFill>
                <a:highlight>
                  <a:srgbClr val="FFFFFF"/>
                </a:highlight>
                <a:latin typeface="Corbel"/>
                <a:ea typeface="Corbel"/>
                <a:cs typeface="Corbel"/>
                <a:sym typeface="Corbel"/>
              </a:rPr>
              <a:t>The Green Fool</a:t>
            </a:r>
            <a:r>
              <a:rPr lang="en" sz="1500">
                <a:solidFill>
                  <a:srgbClr val="202122"/>
                </a:solidFill>
                <a:highlight>
                  <a:srgbClr val="FFFFFF"/>
                </a:highlight>
                <a:latin typeface="Corbel"/>
                <a:ea typeface="Corbel"/>
                <a:cs typeface="Corbel"/>
                <a:sym typeface="Corbel"/>
              </a:rPr>
              <a:t>:</a:t>
            </a:r>
            <a:endParaRPr sz="1500">
              <a:solidFill>
                <a:srgbClr val="202122"/>
              </a:solidFill>
              <a:highlight>
                <a:srgbClr val="FFFFFF"/>
              </a:highlight>
              <a:latin typeface="Corbel"/>
              <a:ea typeface="Corbel"/>
              <a:cs typeface="Corbel"/>
              <a:sym typeface="Corbel"/>
            </a:endParaRPr>
          </a:p>
          <a:p>
            <a:pPr marL="0" marR="381000" lvl="0" indent="0" algn="l" rtl="0">
              <a:spcBef>
                <a:spcPts val="0"/>
              </a:spcBef>
              <a:spcAft>
                <a:spcPts val="0"/>
              </a:spcAft>
              <a:buClr>
                <a:schemeClr val="dk1"/>
              </a:buClr>
              <a:buSzPct val="73333"/>
              <a:buFont typeface="Arial"/>
              <a:buNone/>
            </a:pPr>
            <a:endParaRPr sz="1500" i="1">
              <a:solidFill>
                <a:srgbClr val="202122"/>
              </a:solidFill>
              <a:highlight>
                <a:srgbClr val="FFFFFF"/>
              </a:highlight>
              <a:latin typeface="Corbel"/>
              <a:ea typeface="Corbel"/>
              <a:cs typeface="Corbel"/>
              <a:sym typeface="Corbel"/>
            </a:endParaRPr>
          </a:p>
          <a:p>
            <a:pPr marL="0" marR="381000" lvl="0" indent="0" algn="l" rtl="0">
              <a:spcBef>
                <a:spcPts val="0"/>
              </a:spcBef>
              <a:spcAft>
                <a:spcPts val="0"/>
              </a:spcAft>
              <a:buClr>
                <a:schemeClr val="dk1"/>
              </a:buClr>
              <a:buSzPct val="73333"/>
              <a:buFont typeface="Arial"/>
              <a:buNone/>
            </a:pPr>
            <a:r>
              <a:rPr lang="en" sz="1500" i="1">
                <a:solidFill>
                  <a:srgbClr val="202122"/>
                </a:solidFill>
                <a:highlight>
                  <a:srgbClr val="FFFFFF"/>
                </a:highlight>
                <a:latin typeface="Corbel"/>
                <a:ea typeface="Corbel"/>
                <a:cs typeface="Corbel"/>
                <a:sym typeface="Corbel"/>
              </a:rPr>
              <a:t>"Many Irish boys made Rowton House, Camden Town, first stop from Mayo. The soft voices of Mayo and Galway sounding in that gaunt, impersonal place fell like warm rain on the arid patches of my imagination.”</a:t>
            </a:r>
            <a:endParaRPr sz="1500" i="1">
              <a:solidFill>
                <a:srgbClr val="202122"/>
              </a:solidFill>
              <a:highlight>
                <a:srgbClr val="FFFFFF"/>
              </a:highlight>
              <a:latin typeface="Corbel"/>
              <a:ea typeface="Corbel"/>
              <a:cs typeface="Corbel"/>
              <a:sym typeface="Corbel"/>
            </a:endParaRPr>
          </a:p>
          <a:p>
            <a:pPr marL="0" marR="381000" lvl="0" indent="0" algn="l" rtl="0">
              <a:spcBef>
                <a:spcPts val="0"/>
              </a:spcBef>
              <a:spcAft>
                <a:spcPts val="0"/>
              </a:spcAft>
              <a:buClr>
                <a:schemeClr val="dk1"/>
              </a:buClr>
              <a:buSzPct val="73333"/>
              <a:buFont typeface="Arial"/>
              <a:buNone/>
            </a:pPr>
            <a:endParaRPr sz="1500" i="1">
              <a:solidFill>
                <a:srgbClr val="202122"/>
              </a:solidFill>
              <a:highlight>
                <a:srgbClr val="FFFFFF"/>
              </a:highlight>
              <a:latin typeface="Corbel"/>
              <a:ea typeface="Corbel"/>
              <a:cs typeface="Corbel"/>
              <a:sym typeface="Corbel"/>
            </a:endParaRPr>
          </a:p>
          <a:p>
            <a:pPr marL="457200" marR="381000" lvl="0" indent="-309562" algn="l" rtl="0">
              <a:spcBef>
                <a:spcPts val="0"/>
              </a:spcBef>
              <a:spcAft>
                <a:spcPts val="0"/>
              </a:spcAft>
              <a:buClr>
                <a:srgbClr val="202122"/>
              </a:buClr>
              <a:buSzPct val="100000"/>
              <a:buFont typeface="Corbel"/>
              <a:buAutoNum type="alphaLcParenR"/>
            </a:pPr>
            <a:r>
              <a:rPr lang="en" sz="1500">
                <a:solidFill>
                  <a:srgbClr val="202122"/>
                </a:solidFill>
                <a:highlight>
                  <a:srgbClr val="FFFFFF"/>
                </a:highlight>
                <a:latin typeface="Corbel"/>
                <a:ea typeface="Corbel"/>
                <a:cs typeface="Corbel"/>
                <a:sym typeface="Corbel"/>
              </a:rPr>
              <a:t>Discuss in pairs what Patrick meant by that statement and what it might tell you about the experience of migrating.</a:t>
            </a:r>
            <a:endParaRPr sz="1500">
              <a:solidFill>
                <a:srgbClr val="202122"/>
              </a:solidFill>
              <a:highlight>
                <a:srgbClr val="FFFFFF"/>
              </a:highlight>
              <a:latin typeface="Corbel"/>
              <a:ea typeface="Corbel"/>
              <a:cs typeface="Corbel"/>
              <a:sym typeface="Corbel"/>
            </a:endParaRPr>
          </a:p>
          <a:p>
            <a:pPr marL="0" marR="381000" lvl="0" indent="0" algn="l" rtl="0">
              <a:spcBef>
                <a:spcPts val="0"/>
              </a:spcBef>
              <a:spcAft>
                <a:spcPts val="0"/>
              </a:spcAft>
              <a:buClr>
                <a:schemeClr val="dk1"/>
              </a:buClr>
              <a:buSzPct val="73333"/>
              <a:buFont typeface="Arial"/>
              <a:buNone/>
            </a:pPr>
            <a:endParaRPr sz="1500">
              <a:solidFill>
                <a:srgbClr val="202122"/>
              </a:solidFill>
              <a:highlight>
                <a:srgbClr val="FFFFFF"/>
              </a:highlight>
              <a:latin typeface="Corbel"/>
              <a:ea typeface="Corbel"/>
              <a:cs typeface="Corbel"/>
              <a:sym typeface="Corbel"/>
            </a:endParaRPr>
          </a:p>
          <a:p>
            <a:pPr marL="457200" lvl="0" indent="-309562" algn="l" rtl="0">
              <a:spcBef>
                <a:spcPts val="0"/>
              </a:spcBef>
              <a:spcAft>
                <a:spcPts val="0"/>
              </a:spcAft>
              <a:buClr>
                <a:schemeClr val="dk1"/>
              </a:buClr>
              <a:buSzPct val="100000"/>
              <a:buFont typeface="Corbel"/>
              <a:buAutoNum type="alphaLcParenR"/>
            </a:pPr>
            <a:r>
              <a:rPr lang="en" sz="1500">
                <a:solidFill>
                  <a:schemeClr val="dk1"/>
                </a:solidFill>
                <a:latin typeface="Corbel"/>
                <a:ea typeface="Corbel"/>
                <a:cs typeface="Corbel"/>
                <a:sym typeface="Corbel"/>
              </a:rPr>
              <a:t>Finish this sentence:</a:t>
            </a:r>
            <a:endParaRPr sz="1500" u="sng">
              <a:solidFill>
                <a:schemeClr val="dk1"/>
              </a:solidFill>
              <a:latin typeface="Corbel"/>
              <a:ea typeface="Corbel"/>
              <a:cs typeface="Corbel"/>
              <a:sym typeface="Corbel"/>
            </a:endParaRPr>
          </a:p>
          <a:p>
            <a:pPr marL="0" lvl="0" indent="0" algn="l" rtl="0">
              <a:spcBef>
                <a:spcPts val="0"/>
              </a:spcBef>
              <a:spcAft>
                <a:spcPts val="0"/>
              </a:spcAft>
              <a:buClr>
                <a:schemeClr val="dk1"/>
              </a:buClr>
              <a:buSzPct val="73333"/>
              <a:buFont typeface="Arial"/>
              <a:buNone/>
            </a:pPr>
            <a:endParaRPr sz="1500">
              <a:solidFill>
                <a:schemeClr val="dk1"/>
              </a:solidFill>
              <a:latin typeface="Corbel"/>
              <a:ea typeface="Corbel"/>
              <a:cs typeface="Corbel"/>
              <a:sym typeface="Corbel"/>
            </a:endParaRPr>
          </a:p>
          <a:p>
            <a:pPr marL="0" lvl="0" indent="0" algn="l" rtl="0">
              <a:spcBef>
                <a:spcPts val="0"/>
              </a:spcBef>
              <a:spcAft>
                <a:spcPts val="0"/>
              </a:spcAft>
              <a:buClr>
                <a:schemeClr val="dk1"/>
              </a:buClr>
              <a:buSzPct val="73333"/>
              <a:buFont typeface="Arial"/>
              <a:buNone/>
            </a:pPr>
            <a:r>
              <a:rPr lang="en" sz="1500">
                <a:solidFill>
                  <a:schemeClr val="dk1"/>
                </a:solidFill>
                <a:latin typeface="Corbel"/>
                <a:ea typeface="Corbel"/>
                <a:cs typeface="Corbel"/>
                <a:sym typeface="Corbel"/>
              </a:rPr>
              <a:t>This quote from Patrick shows that migrating was a _____________ experience and that having connections to home was _________ because _______________________________________</a:t>
            </a:r>
            <a:endParaRPr sz="1500">
              <a:solidFill>
                <a:schemeClr val="dk1"/>
              </a:solidFill>
              <a:latin typeface="Corbel"/>
              <a:ea typeface="Corbel"/>
              <a:cs typeface="Corbel"/>
              <a:sym typeface="Corbel"/>
            </a:endParaRPr>
          </a:p>
          <a:p>
            <a:pPr marL="0" marR="381000" lvl="0" indent="0" algn="l" rtl="0">
              <a:spcBef>
                <a:spcPts val="0"/>
              </a:spcBef>
              <a:spcAft>
                <a:spcPts val="0"/>
              </a:spcAft>
              <a:buClr>
                <a:schemeClr val="dk1"/>
              </a:buClr>
              <a:buSzPct val="73333"/>
              <a:buFont typeface="Arial"/>
              <a:buNone/>
            </a:pPr>
            <a:endParaRPr sz="1500">
              <a:solidFill>
                <a:srgbClr val="202122"/>
              </a:solidFill>
              <a:highlight>
                <a:srgbClr val="FFFFFF"/>
              </a:highlight>
              <a:latin typeface="Corbel"/>
              <a:ea typeface="Corbel"/>
              <a:cs typeface="Corbel"/>
              <a:sym typeface="Corbel"/>
            </a:endParaRPr>
          </a:p>
          <a:p>
            <a:pPr marL="457200" marR="381000" lvl="0" indent="-309562" algn="l" rtl="0">
              <a:spcBef>
                <a:spcPts val="0"/>
              </a:spcBef>
              <a:spcAft>
                <a:spcPts val="0"/>
              </a:spcAft>
              <a:buClr>
                <a:srgbClr val="202122"/>
              </a:buClr>
              <a:buSzPct val="100000"/>
              <a:buFont typeface="Corbel"/>
              <a:buAutoNum type="alphaLcParenR"/>
            </a:pPr>
            <a:r>
              <a:rPr lang="en" sz="1500">
                <a:solidFill>
                  <a:srgbClr val="202122"/>
                </a:solidFill>
                <a:highlight>
                  <a:srgbClr val="FFFFFF"/>
                </a:highlight>
                <a:latin typeface="Corbel"/>
                <a:ea typeface="Corbel"/>
                <a:cs typeface="Corbel"/>
                <a:sym typeface="Corbel"/>
              </a:rPr>
              <a:t>To Patrick, the sound of people’s voices reminded him of home. Write a list or draw a collection of images of other things that might remind someone of home. </a:t>
            </a:r>
            <a:endParaRPr sz="1500">
              <a:solidFill>
                <a:srgbClr val="202122"/>
              </a:solidFill>
              <a:highlight>
                <a:srgbClr val="FFFFFF"/>
              </a:highlight>
              <a:latin typeface="Corbel"/>
              <a:ea typeface="Corbel"/>
              <a:cs typeface="Corbel"/>
              <a:sym typeface="Corbel"/>
            </a:endParaRPr>
          </a:p>
        </p:txBody>
      </p:sp>
      <p:sp>
        <p:nvSpPr>
          <p:cNvPr id="136" name="Google Shape;136;p22"/>
          <p:cNvSpPr txBox="1">
            <a:spLocks noGrp="1"/>
          </p:cNvSpPr>
          <p:nvPr>
            <p:ph type="sldNum" idx="12"/>
          </p:nvPr>
        </p:nvSpPr>
        <p:spPr>
          <a:xfrm>
            <a:off x="6777966" y="9948196"/>
            <a:ext cx="438900" cy="840000"/>
          </a:xfrm>
          <a:prstGeom prst="rect">
            <a:avLst/>
          </a:prstGeom>
        </p:spPr>
        <p:txBody>
          <a:bodyPr spcFirstLastPara="1" wrap="square" lIns="80425" tIns="80425" rIns="80425" bIns="80425" anchor="ctr" anchorCtr="0">
            <a:normAutofit/>
          </a:bodyPr>
          <a:lstStyle/>
          <a:p>
            <a:pPr marL="0" lvl="0" indent="0" algn="r" rtl="0">
              <a:spcBef>
                <a:spcPts val="0"/>
              </a:spcBef>
              <a:spcAft>
                <a:spcPts val="0"/>
              </a:spcAft>
              <a:buNone/>
            </a:pPr>
            <a:fld id="{00000000-1234-1234-1234-123412341234}" type="slidenum">
              <a:rPr lang="en"/>
              <a:t>12</a:t>
            </a:fld>
            <a:endParaRPr/>
          </a:p>
        </p:txBody>
      </p:sp>
      <p:sp>
        <p:nvSpPr>
          <p:cNvPr id="137" name="Google Shape;137;p22"/>
          <p:cNvSpPr txBox="1">
            <a:spLocks noGrp="1"/>
          </p:cNvSpPr>
          <p:nvPr>
            <p:ph type="title"/>
          </p:nvPr>
        </p:nvSpPr>
        <p:spPr>
          <a:xfrm>
            <a:off x="249460" y="720787"/>
            <a:ext cx="6816300" cy="12216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b="1">
                <a:latin typeface="Corbel"/>
                <a:ea typeface="Corbel"/>
                <a:cs typeface="Corbel"/>
                <a:sym typeface="Corbel"/>
              </a:rPr>
              <a:t>Case Study One:</a:t>
            </a:r>
            <a:endParaRPr b="1">
              <a:latin typeface="Corbel"/>
              <a:ea typeface="Corbel"/>
              <a:cs typeface="Corbel"/>
              <a:sym typeface="Corbel"/>
            </a:endParaRPr>
          </a:p>
          <a:p>
            <a:pPr marL="0" lvl="0" indent="0" algn="l" rtl="0">
              <a:spcBef>
                <a:spcPts val="0"/>
              </a:spcBef>
              <a:spcAft>
                <a:spcPts val="0"/>
              </a:spcAft>
              <a:buNone/>
            </a:pPr>
            <a:r>
              <a:rPr lang="en">
                <a:latin typeface="Corbel"/>
                <a:ea typeface="Corbel"/>
                <a:cs typeface="Corbel"/>
                <a:sym typeface="Corbel"/>
              </a:rPr>
              <a:t>Irish in London</a:t>
            </a:r>
            <a:endParaRPr>
              <a:latin typeface="Corbel"/>
              <a:ea typeface="Corbel"/>
              <a:cs typeface="Corbel"/>
              <a:sym typeface="Corbel"/>
            </a:endParaRPr>
          </a:p>
        </p:txBody>
      </p:sp>
      <p:sp>
        <p:nvSpPr>
          <p:cNvPr id="138" name="Google Shape;138;p22"/>
          <p:cNvSpPr txBox="1"/>
          <p:nvPr/>
        </p:nvSpPr>
        <p:spPr>
          <a:xfrm>
            <a:off x="421050" y="6592100"/>
            <a:ext cx="6473100" cy="32169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marR="381000" lvl="0" indent="0" algn="l" rtl="0">
              <a:lnSpc>
                <a:spcPct val="115000"/>
              </a:lnSpc>
              <a:spcBef>
                <a:spcPts val="0"/>
              </a:spcBef>
              <a:spcAft>
                <a:spcPts val="0"/>
              </a:spcAft>
              <a:buNone/>
            </a:pPr>
            <a:r>
              <a:rPr lang="en" sz="1700" b="1">
                <a:solidFill>
                  <a:srgbClr val="202122"/>
                </a:solidFill>
                <a:highlight>
                  <a:srgbClr val="FFFFFF"/>
                </a:highlight>
                <a:latin typeface="Corbel"/>
                <a:ea typeface="Corbel"/>
                <a:cs typeface="Corbel"/>
                <a:sym typeface="Corbel"/>
              </a:rPr>
              <a:t>Activity Two</a:t>
            </a:r>
            <a:endParaRPr sz="1700" b="1">
              <a:solidFill>
                <a:srgbClr val="202122"/>
              </a:solidFill>
              <a:highlight>
                <a:srgbClr val="FFFFFF"/>
              </a:highlight>
              <a:latin typeface="Corbel"/>
              <a:ea typeface="Corbel"/>
              <a:cs typeface="Corbel"/>
              <a:sym typeface="Corbel"/>
            </a:endParaRPr>
          </a:p>
          <a:p>
            <a:pPr marL="0" marR="381000" lvl="0" indent="0" algn="l" rtl="0">
              <a:lnSpc>
                <a:spcPct val="115000"/>
              </a:lnSpc>
              <a:spcBef>
                <a:spcPts val="0"/>
              </a:spcBef>
              <a:spcAft>
                <a:spcPts val="0"/>
              </a:spcAft>
              <a:buNone/>
            </a:pPr>
            <a:endParaRPr sz="1300" b="1">
              <a:solidFill>
                <a:srgbClr val="202122"/>
              </a:solidFill>
              <a:highlight>
                <a:srgbClr val="FFFFFF"/>
              </a:highlight>
              <a:latin typeface="Corbel"/>
              <a:ea typeface="Corbel"/>
              <a:cs typeface="Corbel"/>
              <a:sym typeface="Corbel"/>
            </a:endParaRPr>
          </a:p>
          <a:p>
            <a:pPr marL="0" marR="381000" lvl="0" indent="0" algn="l" rtl="0">
              <a:lnSpc>
                <a:spcPct val="115000"/>
              </a:lnSpc>
              <a:spcBef>
                <a:spcPts val="0"/>
              </a:spcBef>
              <a:spcAft>
                <a:spcPts val="0"/>
              </a:spcAft>
              <a:buNone/>
            </a:pPr>
            <a:r>
              <a:rPr lang="en" sz="1300">
                <a:solidFill>
                  <a:srgbClr val="202122"/>
                </a:solidFill>
                <a:highlight>
                  <a:srgbClr val="FFFFFF"/>
                </a:highlight>
                <a:latin typeface="Corbel"/>
                <a:ea typeface="Corbel"/>
                <a:cs typeface="Corbel"/>
                <a:sym typeface="Corbel"/>
              </a:rPr>
              <a:t>Watch the clip from the </a:t>
            </a:r>
            <a:r>
              <a:rPr lang="en" sz="1300">
                <a:solidFill>
                  <a:srgbClr val="1155CC"/>
                </a:solidFill>
                <a:highlight>
                  <a:srgbClr val="FFFFFF"/>
                </a:highlight>
                <a:uFill>
                  <a:noFill/>
                </a:uFill>
                <a:latin typeface="Corbel"/>
                <a:ea typeface="Corbel"/>
                <a:cs typeface="Corbel"/>
                <a:sym typeface="Corbel"/>
                <a:hlinkClick r:id="rId3">
                  <a:extLst>
                    <a:ext uri="{A12FA001-AC4F-418D-AE19-62706E023703}">
                      <ahyp:hlinkClr xmlns:ahyp="http://schemas.microsoft.com/office/drawing/2018/hyperlinkcolor" val="tx"/>
                    </a:ext>
                  </a:extLst>
                </a:hlinkClick>
              </a:rPr>
              <a:t>documentary* </a:t>
            </a:r>
            <a:r>
              <a:rPr lang="en" sz="1300">
                <a:solidFill>
                  <a:srgbClr val="202122"/>
                </a:solidFill>
                <a:highlight>
                  <a:srgbClr val="FFFFFF"/>
                </a:highlight>
                <a:latin typeface="Corbel"/>
                <a:ea typeface="Corbel"/>
                <a:cs typeface="Corbel"/>
                <a:sym typeface="Corbel"/>
              </a:rPr>
              <a:t>on Arlington House and answer the following questions at the end:</a:t>
            </a:r>
            <a:endParaRPr sz="1300">
              <a:solidFill>
                <a:srgbClr val="202122"/>
              </a:solidFill>
              <a:highlight>
                <a:srgbClr val="FFFFFF"/>
              </a:highlight>
              <a:latin typeface="Corbel"/>
              <a:ea typeface="Corbel"/>
              <a:cs typeface="Corbel"/>
              <a:sym typeface="Corbel"/>
            </a:endParaRPr>
          </a:p>
          <a:p>
            <a:pPr marL="0" marR="381000" lvl="0" indent="0" algn="l" rtl="0">
              <a:lnSpc>
                <a:spcPct val="115000"/>
              </a:lnSpc>
              <a:spcBef>
                <a:spcPts val="0"/>
              </a:spcBef>
              <a:spcAft>
                <a:spcPts val="0"/>
              </a:spcAft>
              <a:buNone/>
            </a:pPr>
            <a:endParaRPr sz="1300">
              <a:solidFill>
                <a:srgbClr val="202122"/>
              </a:solidFill>
              <a:highlight>
                <a:srgbClr val="FFFFFF"/>
              </a:highlight>
              <a:latin typeface="Corbel"/>
              <a:ea typeface="Corbel"/>
              <a:cs typeface="Corbel"/>
              <a:sym typeface="Corbel"/>
            </a:endParaRPr>
          </a:p>
          <a:p>
            <a:pPr marL="457200" marR="381000" lvl="0" indent="-311150" algn="l" rtl="0">
              <a:lnSpc>
                <a:spcPct val="115000"/>
              </a:lnSpc>
              <a:spcBef>
                <a:spcPts val="0"/>
              </a:spcBef>
              <a:spcAft>
                <a:spcPts val="0"/>
              </a:spcAft>
              <a:buClr>
                <a:srgbClr val="202122"/>
              </a:buClr>
              <a:buSzPts val="1300"/>
              <a:buFont typeface="Corbel"/>
              <a:buAutoNum type="arabicPeriod"/>
            </a:pPr>
            <a:r>
              <a:rPr lang="en" sz="1300">
                <a:solidFill>
                  <a:srgbClr val="202122"/>
                </a:solidFill>
                <a:highlight>
                  <a:srgbClr val="FFFFFF"/>
                </a:highlight>
                <a:latin typeface="Corbel"/>
                <a:ea typeface="Corbel"/>
                <a:cs typeface="Corbel"/>
                <a:sym typeface="Corbel"/>
              </a:rPr>
              <a:t>What did Arlington House provide for its residents? </a:t>
            </a:r>
            <a:endParaRPr sz="1300">
              <a:solidFill>
                <a:srgbClr val="202122"/>
              </a:solidFill>
              <a:highlight>
                <a:srgbClr val="FFFFFF"/>
              </a:highlight>
              <a:latin typeface="Corbel"/>
              <a:ea typeface="Corbel"/>
              <a:cs typeface="Corbel"/>
              <a:sym typeface="Corbel"/>
            </a:endParaRPr>
          </a:p>
          <a:p>
            <a:pPr marL="457200" marR="381000" lvl="0" indent="-311150" algn="l" rtl="0">
              <a:lnSpc>
                <a:spcPct val="115000"/>
              </a:lnSpc>
              <a:spcBef>
                <a:spcPts val="0"/>
              </a:spcBef>
              <a:spcAft>
                <a:spcPts val="0"/>
              </a:spcAft>
              <a:buClr>
                <a:srgbClr val="202122"/>
              </a:buClr>
              <a:buSzPts val="1300"/>
              <a:buFont typeface="Corbel"/>
              <a:buAutoNum type="arabicPeriod"/>
            </a:pPr>
            <a:r>
              <a:rPr lang="en" sz="1300">
                <a:solidFill>
                  <a:srgbClr val="202122"/>
                </a:solidFill>
                <a:highlight>
                  <a:srgbClr val="FFFFFF"/>
                </a:highlight>
                <a:latin typeface="Corbel"/>
                <a:ea typeface="Corbel"/>
                <a:cs typeface="Corbel"/>
                <a:sym typeface="Corbel"/>
              </a:rPr>
              <a:t>Why were men migrating from Ireland to Britain? </a:t>
            </a:r>
            <a:endParaRPr sz="1300">
              <a:solidFill>
                <a:srgbClr val="202122"/>
              </a:solidFill>
              <a:highlight>
                <a:srgbClr val="FFFFFF"/>
              </a:highlight>
              <a:latin typeface="Corbel"/>
              <a:ea typeface="Corbel"/>
              <a:cs typeface="Corbel"/>
              <a:sym typeface="Corbel"/>
            </a:endParaRPr>
          </a:p>
          <a:p>
            <a:pPr marL="457200" marR="381000" lvl="0" indent="-311150" algn="l" rtl="0">
              <a:lnSpc>
                <a:spcPct val="115000"/>
              </a:lnSpc>
              <a:spcBef>
                <a:spcPts val="0"/>
              </a:spcBef>
              <a:spcAft>
                <a:spcPts val="0"/>
              </a:spcAft>
              <a:buClr>
                <a:srgbClr val="202122"/>
              </a:buClr>
              <a:buSzPts val="1300"/>
              <a:buFont typeface="Corbel"/>
              <a:buAutoNum type="arabicPeriod"/>
            </a:pPr>
            <a:r>
              <a:rPr lang="en" sz="1300">
                <a:solidFill>
                  <a:srgbClr val="202122"/>
                </a:solidFill>
                <a:highlight>
                  <a:srgbClr val="FFFFFF"/>
                </a:highlight>
                <a:latin typeface="Corbel"/>
                <a:ea typeface="Corbel"/>
                <a:cs typeface="Corbel"/>
                <a:sym typeface="Corbel"/>
              </a:rPr>
              <a:t>Why did men want to live at Arlington House? </a:t>
            </a:r>
            <a:endParaRPr sz="1300" i="1">
              <a:solidFill>
                <a:srgbClr val="202122"/>
              </a:solidFill>
              <a:highlight>
                <a:srgbClr val="FFFFFF"/>
              </a:highlight>
              <a:latin typeface="Corbel"/>
              <a:ea typeface="Corbel"/>
              <a:cs typeface="Corbel"/>
              <a:sym typeface="Corbel"/>
            </a:endParaRPr>
          </a:p>
          <a:p>
            <a:pPr marL="0" marR="381000" lvl="0" indent="0" algn="l" rtl="0">
              <a:lnSpc>
                <a:spcPct val="115000"/>
              </a:lnSpc>
              <a:spcBef>
                <a:spcPts val="0"/>
              </a:spcBef>
              <a:spcAft>
                <a:spcPts val="0"/>
              </a:spcAft>
              <a:buNone/>
            </a:pPr>
            <a:endParaRPr sz="1300" i="1">
              <a:solidFill>
                <a:srgbClr val="202122"/>
              </a:solidFill>
              <a:highlight>
                <a:srgbClr val="FFFFFF"/>
              </a:highlight>
              <a:latin typeface="Corbel"/>
              <a:ea typeface="Corbel"/>
              <a:cs typeface="Corbel"/>
              <a:sym typeface="Corbel"/>
            </a:endParaRPr>
          </a:p>
          <a:p>
            <a:pPr marL="0" marR="381000" lvl="0" indent="0" algn="l" rtl="0">
              <a:lnSpc>
                <a:spcPct val="115000"/>
              </a:lnSpc>
              <a:spcBef>
                <a:spcPts val="0"/>
              </a:spcBef>
              <a:spcAft>
                <a:spcPts val="0"/>
              </a:spcAft>
              <a:buNone/>
            </a:pPr>
            <a:r>
              <a:rPr lang="en" sz="1300" i="1">
                <a:solidFill>
                  <a:srgbClr val="202122"/>
                </a:solidFill>
                <a:highlight>
                  <a:srgbClr val="FFFFFF"/>
                </a:highlight>
                <a:latin typeface="Corbel"/>
                <a:ea typeface="Corbel"/>
                <a:cs typeface="Corbel"/>
                <a:sym typeface="Corbel"/>
              </a:rPr>
              <a:t>*Please note this primary source includes a swear word at 6:17 and between 10:48-11:02. We have included it in this pack as it is a rich primary source of information from people who lived in Arlington House, however it is at your discretion as to whether you allow your students to hear the swear word or not.</a:t>
            </a:r>
            <a:endParaRPr sz="1300" i="1">
              <a:solidFill>
                <a:srgbClr val="202122"/>
              </a:solidFill>
              <a:highlight>
                <a:srgbClr val="FFFFFF"/>
              </a:highlight>
              <a:latin typeface="Corbel"/>
              <a:ea typeface="Corbel"/>
              <a:cs typeface="Corbel"/>
              <a:sym typeface="Corbel"/>
            </a:endParaRPr>
          </a:p>
        </p:txBody>
      </p:sp>
      <p:pic>
        <p:nvPicPr>
          <p:cNvPr id="139" name="Google Shape;139;p22"/>
          <p:cNvPicPr preferRelativeResize="0"/>
          <p:nvPr/>
        </p:nvPicPr>
        <p:blipFill rotWithShape="1">
          <a:blip r:embed="rId4">
            <a:alphaModFix/>
          </a:blip>
          <a:srcRect b="13457"/>
          <a:stretch/>
        </p:blipFill>
        <p:spPr>
          <a:xfrm>
            <a:off x="6179050" y="135300"/>
            <a:ext cx="996452" cy="12690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249460" y="720787"/>
            <a:ext cx="6816300" cy="12216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b="1">
                <a:latin typeface="Corbel"/>
                <a:ea typeface="Corbel"/>
                <a:cs typeface="Corbel"/>
                <a:sym typeface="Corbel"/>
              </a:rPr>
              <a:t>Case Study One:</a:t>
            </a:r>
            <a:endParaRPr b="1">
              <a:latin typeface="Corbel"/>
              <a:ea typeface="Corbel"/>
              <a:cs typeface="Corbel"/>
              <a:sym typeface="Corbel"/>
            </a:endParaRPr>
          </a:p>
          <a:p>
            <a:pPr marL="0" lvl="0" indent="0" algn="l" rtl="0">
              <a:spcBef>
                <a:spcPts val="0"/>
              </a:spcBef>
              <a:spcAft>
                <a:spcPts val="0"/>
              </a:spcAft>
              <a:buNone/>
            </a:pPr>
            <a:r>
              <a:rPr lang="en">
                <a:latin typeface="Corbel"/>
                <a:ea typeface="Corbel"/>
                <a:cs typeface="Corbel"/>
                <a:sym typeface="Corbel"/>
              </a:rPr>
              <a:t>Irish in London</a:t>
            </a:r>
            <a:endParaRPr>
              <a:latin typeface="Corbel"/>
              <a:ea typeface="Corbel"/>
              <a:cs typeface="Corbel"/>
              <a:sym typeface="Corbel"/>
            </a:endParaRPr>
          </a:p>
        </p:txBody>
      </p:sp>
      <p:sp>
        <p:nvSpPr>
          <p:cNvPr id="145" name="Google Shape;145;p23"/>
          <p:cNvSpPr txBox="1">
            <a:spLocks noGrp="1"/>
          </p:cNvSpPr>
          <p:nvPr>
            <p:ph type="body" idx="1"/>
          </p:nvPr>
        </p:nvSpPr>
        <p:spPr>
          <a:xfrm>
            <a:off x="421050" y="1994550"/>
            <a:ext cx="6473100" cy="8229000"/>
          </a:xfrm>
          <a:prstGeom prst="rect">
            <a:avLst/>
          </a:prstGeom>
          <a:ln w="38100" cap="flat" cmpd="sng">
            <a:solidFill>
              <a:schemeClr val="accent1"/>
            </a:solidFill>
            <a:prstDash val="solid"/>
            <a:round/>
            <a:headEnd type="none" w="sm" len="sm"/>
            <a:tailEnd type="none" w="sm" len="sm"/>
          </a:ln>
        </p:spPr>
        <p:txBody>
          <a:bodyPr spcFirstLastPara="1" wrap="square" lIns="80425" tIns="80425" rIns="80425" bIns="80425" anchor="t" anchorCtr="0">
            <a:normAutofit fontScale="85000" lnSpcReduction="20000"/>
          </a:bodyPr>
          <a:lstStyle/>
          <a:p>
            <a:pPr marL="0" lvl="0" indent="0" algn="l" rtl="0">
              <a:spcBef>
                <a:spcPts val="0"/>
              </a:spcBef>
              <a:spcAft>
                <a:spcPts val="0"/>
              </a:spcAft>
              <a:buNone/>
            </a:pPr>
            <a:r>
              <a:rPr lang="en" sz="2000" b="1">
                <a:solidFill>
                  <a:srgbClr val="202122"/>
                </a:solidFill>
                <a:highlight>
                  <a:srgbClr val="FFFFFF"/>
                </a:highlight>
                <a:latin typeface="Corbel"/>
                <a:ea typeface="Corbel"/>
                <a:cs typeface="Corbel"/>
                <a:sym typeface="Corbel"/>
              </a:rPr>
              <a:t>Activity Three</a:t>
            </a:r>
            <a:endParaRPr sz="2000" b="1">
              <a:solidFill>
                <a:srgbClr val="202122"/>
              </a:solidFill>
              <a:highlight>
                <a:srgbClr val="FFFFFF"/>
              </a:highlight>
              <a:latin typeface="Corbel"/>
              <a:ea typeface="Corbel"/>
              <a:cs typeface="Corbel"/>
              <a:sym typeface="Corbel"/>
            </a:endParaRPr>
          </a:p>
          <a:p>
            <a:pPr marL="0" marR="381000" lvl="0" indent="0" algn="l" rtl="0">
              <a:spcBef>
                <a:spcPts val="0"/>
              </a:spcBef>
              <a:spcAft>
                <a:spcPts val="0"/>
              </a:spcAft>
              <a:buNone/>
            </a:pPr>
            <a:endParaRPr sz="1500" b="1" u="sng">
              <a:solidFill>
                <a:srgbClr val="202122"/>
              </a:solidFill>
              <a:highlight>
                <a:srgbClr val="FFFFFF"/>
              </a:highlight>
              <a:latin typeface="Corbel"/>
              <a:ea typeface="Corbel"/>
              <a:cs typeface="Corbel"/>
              <a:sym typeface="Corbel"/>
            </a:endParaRPr>
          </a:p>
          <a:p>
            <a:pPr marL="0" lvl="0" indent="0" algn="l" rtl="0">
              <a:spcBef>
                <a:spcPts val="0"/>
              </a:spcBef>
              <a:spcAft>
                <a:spcPts val="0"/>
              </a:spcAft>
              <a:buNone/>
            </a:pPr>
            <a:r>
              <a:rPr lang="en" sz="1500">
                <a:solidFill>
                  <a:srgbClr val="323232"/>
                </a:solidFill>
                <a:highlight>
                  <a:srgbClr val="FFFFFF"/>
                </a:highlight>
                <a:latin typeface="Corbel"/>
                <a:ea typeface="Corbel"/>
                <a:cs typeface="Corbel"/>
                <a:sym typeface="Corbel"/>
              </a:rPr>
              <a:t>The following sources are from George Cornewall Lewis’ 1836 survey of the Irish community in Britain and the effect of employing Irish workers. He travelled around Britain to different areas which had big Irish populations and recorded people’s opinions on Irish workers. Compare how the Irish migrant community is portrayed in each source: </a:t>
            </a:r>
            <a:endParaRPr sz="1500">
              <a:solidFill>
                <a:srgbClr val="323232"/>
              </a:solidFill>
              <a:highlight>
                <a:srgbClr val="FFFFFF"/>
              </a:highlight>
              <a:latin typeface="Corbel"/>
              <a:ea typeface="Corbel"/>
              <a:cs typeface="Corbel"/>
              <a:sym typeface="Corbel"/>
            </a:endParaRPr>
          </a:p>
          <a:p>
            <a:pPr marL="0" lvl="0" indent="0" algn="l" rtl="0">
              <a:spcBef>
                <a:spcPts val="0"/>
              </a:spcBef>
              <a:spcAft>
                <a:spcPts val="0"/>
              </a:spcAft>
              <a:buClr>
                <a:schemeClr val="dk1"/>
              </a:buClr>
              <a:buSzPct val="73333"/>
              <a:buFont typeface="Arial"/>
              <a:buNone/>
            </a:pPr>
            <a:endParaRPr sz="1500">
              <a:solidFill>
                <a:srgbClr val="323232"/>
              </a:solidFill>
              <a:highlight>
                <a:srgbClr val="FFFFFF"/>
              </a:highlight>
              <a:latin typeface="Corbel"/>
              <a:ea typeface="Corbel"/>
              <a:cs typeface="Corbel"/>
              <a:sym typeface="Corbel"/>
            </a:endParaRPr>
          </a:p>
          <a:p>
            <a:pPr marL="457200" lvl="0" indent="-309562" algn="l" rtl="0">
              <a:spcBef>
                <a:spcPts val="0"/>
              </a:spcBef>
              <a:spcAft>
                <a:spcPts val="0"/>
              </a:spcAft>
              <a:buClr>
                <a:srgbClr val="323232"/>
              </a:buClr>
              <a:buSzPct val="100000"/>
              <a:buFont typeface="Corbel"/>
              <a:buAutoNum type="arabicPeriod"/>
            </a:pPr>
            <a:r>
              <a:rPr lang="en" sz="1500">
                <a:solidFill>
                  <a:srgbClr val="323232"/>
                </a:solidFill>
                <a:highlight>
                  <a:srgbClr val="FFFFFF"/>
                </a:highlight>
                <a:latin typeface="Corbel"/>
                <a:ea typeface="Corbel"/>
                <a:cs typeface="Corbel"/>
                <a:sym typeface="Corbel"/>
              </a:rPr>
              <a:t>Is each source a positive, negative or neutral view of Irish immigrants? </a:t>
            </a:r>
            <a:endParaRPr sz="1500">
              <a:solidFill>
                <a:srgbClr val="323232"/>
              </a:solidFill>
              <a:highlight>
                <a:srgbClr val="FFFFFF"/>
              </a:highlight>
              <a:latin typeface="Corbel"/>
              <a:ea typeface="Corbel"/>
              <a:cs typeface="Corbel"/>
              <a:sym typeface="Corbel"/>
            </a:endParaRPr>
          </a:p>
          <a:p>
            <a:pPr marL="457200" lvl="0" indent="-309562" algn="l" rtl="0">
              <a:spcBef>
                <a:spcPts val="0"/>
              </a:spcBef>
              <a:spcAft>
                <a:spcPts val="0"/>
              </a:spcAft>
              <a:buClr>
                <a:srgbClr val="323232"/>
              </a:buClr>
              <a:buSzPct val="100000"/>
              <a:buFont typeface="Corbel"/>
              <a:buAutoNum type="arabicPeriod"/>
            </a:pPr>
            <a:r>
              <a:rPr lang="en" sz="1500">
                <a:solidFill>
                  <a:srgbClr val="323232"/>
                </a:solidFill>
                <a:highlight>
                  <a:srgbClr val="FFFFFF"/>
                </a:highlight>
                <a:latin typeface="Corbel"/>
                <a:ea typeface="Corbel"/>
                <a:cs typeface="Corbel"/>
                <a:sym typeface="Corbel"/>
              </a:rPr>
              <a:t>How are Irish immigrants described in each source? </a:t>
            </a:r>
            <a:endParaRPr sz="1500">
              <a:solidFill>
                <a:srgbClr val="323232"/>
              </a:solidFill>
              <a:highlight>
                <a:srgbClr val="FFFFFF"/>
              </a:highlight>
              <a:latin typeface="Corbel"/>
              <a:ea typeface="Corbel"/>
              <a:cs typeface="Corbel"/>
              <a:sym typeface="Corbel"/>
            </a:endParaRPr>
          </a:p>
          <a:p>
            <a:pPr marL="457200" lvl="0" indent="-309562" algn="l" rtl="0">
              <a:spcBef>
                <a:spcPts val="0"/>
              </a:spcBef>
              <a:spcAft>
                <a:spcPts val="0"/>
              </a:spcAft>
              <a:buClr>
                <a:srgbClr val="323232"/>
              </a:buClr>
              <a:buSzPct val="100000"/>
              <a:buFont typeface="Corbel"/>
              <a:buAutoNum type="arabicPeriod"/>
            </a:pPr>
            <a:r>
              <a:rPr lang="en" sz="1500">
                <a:solidFill>
                  <a:srgbClr val="323232"/>
                </a:solidFill>
                <a:highlight>
                  <a:srgbClr val="FFFFFF"/>
                </a:highlight>
                <a:latin typeface="Corbel"/>
                <a:ea typeface="Corbel"/>
                <a:cs typeface="Corbel"/>
                <a:sym typeface="Corbel"/>
              </a:rPr>
              <a:t>Why do you think Irish immigrants might be described differently in these two sources?</a:t>
            </a:r>
            <a:endParaRPr sz="1500">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endParaRPr sz="1408">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r>
              <a:rPr lang="en" sz="1652" b="1">
                <a:solidFill>
                  <a:srgbClr val="323232"/>
                </a:solidFill>
                <a:highlight>
                  <a:srgbClr val="FFFFFF"/>
                </a:highlight>
                <a:latin typeface="Corbel"/>
                <a:ea typeface="Corbel"/>
                <a:cs typeface="Corbel"/>
                <a:sym typeface="Corbel"/>
              </a:rPr>
              <a:t> Source A</a:t>
            </a:r>
            <a:endParaRPr sz="1652" b="1">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r>
              <a:rPr lang="en" sz="1300">
                <a:solidFill>
                  <a:srgbClr val="323232"/>
                </a:solidFill>
                <a:highlight>
                  <a:srgbClr val="FFFFFF"/>
                </a:highlight>
                <a:latin typeface="Corbel"/>
                <a:ea typeface="Corbel"/>
                <a:cs typeface="Corbel"/>
                <a:sym typeface="Corbel"/>
              </a:rPr>
              <a:t> </a:t>
            </a:r>
            <a:r>
              <a:rPr lang="en" sz="1652" b="1">
                <a:solidFill>
                  <a:srgbClr val="323232"/>
                </a:solidFill>
                <a:highlight>
                  <a:srgbClr val="FFFFFF"/>
                </a:highlight>
                <a:latin typeface="Corbel"/>
                <a:ea typeface="Corbel"/>
                <a:cs typeface="Corbel"/>
                <a:sym typeface="Corbel"/>
              </a:rPr>
              <a:t>Source B</a:t>
            </a:r>
            <a:endParaRPr sz="1652" b="1">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r>
              <a:rPr lang="en" sz="1400" i="1" u="sng">
                <a:solidFill>
                  <a:srgbClr val="1155CC"/>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Link to sources</a:t>
            </a:r>
            <a:endParaRPr sz="1400">
              <a:solidFill>
                <a:srgbClr val="323232"/>
              </a:solidFill>
              <a:highlight>
                <a:srgbClr val="FFFFFF"/>
              </a:highlight>
              <a:latin typeface="Corbel"/>
              <a:ea typeface="Corbel"/>
              <a:cs typeface="Corbel"/>
              <a:sym typeface="Corbel"/>
            </a:endParaRPr>
          </a:p>
        </p:txBody>
      </p:sp>
      <p:pic>
        <p:nvPicPr>
          <p:cNvPr id="146" name="Google Shape;146;p23"/>
          <p:cNvPicPr preferRelativeResize="0"/>
          <p:nvPr/>
        </p:nvPicPr>
        <p:blipFill>
          <a:blip r:embed="rId4">
            <a:alphaModFix/>
          </a:blip>
          <a:stretch>
            <a:fillRect/>
          </a:stretch>
        </p:blipFill>
        <p:spPr>
          <a:xfrm>
            <a:off x="890575" y="4821238"/>
            <a:ext cx="5534025" cy="1533525"/>
          </a:xfrm>
          <a:prstGeom prst="rect">
            <a:avLst/>
          </a:prstGeom>
          <a:noFill/>
          <a:ln>
            <a:noFill/>
          </a:ln>
        </p:spPr>
      </p:pic>
      <p:pic>
        <p:nvPicPr>
          <p:cNvPr id="147" name="Google Shape;147;p23"/>
          <p:cNvPicPr preferRelativeResize="0"/>
          <p:nvPr/>
        </p:nvPicPr>
        <p:blipFill>
          <a:blip r:embed="rId5">
            <a:alphaModFix/>
          </a:blip>
          <a:stretch>
            <a:fillRect/>
          </a:stretch>
        </p:blipFill>
        <p:spPr>
          <a:xfrm>
            <a:off x="852500" y="6946900"/>
            <a:ext cx="5572125" cy="2466975"/>
          </a:xfrm>
          <a:prstGeom prst="rect">
            <a:avLst/>
          </a:prstGeom>
          <a:noFill/>
          <a:ln>
            <a:noFill/>
          </a:ln>
        </p:spPr>
      </p:pic>
      <p:pic>
        <p:nvPicPr>
          <p:cNvPr id="148" name="Google Shape;148;p23"/>
          <p:cNvPicPr preferRelativeResize="0"/>
          <p:nvPr/>
        </p:nvPicPr>
        <p:blipFill rotWithShape="1">
          <a:blip r:embed="rId6">
            <a:alphaModFix/>
          </a:blip>
          <a:srcRect b="13457"/>
          <a:stretch/>
        </p:blipFill>
        <p:spPr>
          <a:xfrm>
            <a:off x="6179050" y="135300"/>
            <a:ext cx="996452" cy="12690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body" idx="1"/>
          </p:nvPr>
        </p:nvSpPr>
        <p:spPr>
          <a:xfrm>
            <a:off x="249460" y="1842138"/>
            <a:ext cx="6816300" cy="72885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sz="1700" b="1">
                <a:solidFill>
                  <a:srgbClr val="323232"/>
                </a:solidFill>
                <a:highlight>
                  <a:srgbClr val="FFFFFF"/>
                </a:highlight>
                <a:latin typeface="Corbel"/>
                <a:ea typeface="Corbel"/>
                <a:cs typeface="Corbel"/>
                <a:sym typeface="Corbel"/>
              </a:rPr>
              <a:t>Resources</a:t>
            </a:r>
            <a:endParaRPr sz="1700" b="1">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endParaRPr sz="1700" b="1">
              <a:solidFill>
                <a:srgbClr val="323232"/>
              </a:solidFill>
              <a:highlight>
                <a:srgbClr val="FFFFFF"/>
              </a:highlight>
              <a:latin typeface="Corbel"/>
              <a:ea typeface="Corbel"/>
              <a:cs typeface="Corbel"/>
              <a:sym typeface="Corbel"/>
            </a:endParaRPr>
          </a:p>
          <a:p>
            <a:pPr marL="0" lvl="0" indent="0" algn="l" rtl="0">
              <a:spcBef>
                <a:spcPts val="0"/>
              </a:spcBef>
              <a:spcAft>
                <a:spcPts val="0"/>
              </a:spcAft>
              <a:buNone/>
            </a:pPr>
            <a:r>
              <a:rPr lang="en" sz="1300">
                <a:solidFill>
                  <a:srgbClr val="323232"/>
                </a:solidFill>
                <a:highlight>
                  <a:srgbClr val="FFFFFF"/>
                </a:highlight>
                <a:latin typeface="Corbel"/>
                <a:ea typeface="Corbel"/>
                <a:cs typeface="Corbel"/>
                <a:sym typeface="Corbel"/>
              </a:rPr>
              <a:t>We have identified some more resources that you can use to delve deeper into the history of Britain and Ireland and Irish immigration.</a:t>
            </a:r>
            <a:endParaRPr sz="1700" b="1">
              <a:solidFill>
                <a:srgbClr val="323232"/>
              </a:solidFill>
              <a:highlight>
                <a:srgbClr val="FFFFFF"/>
              </a:highlight>
              <a:latin typeface="Corbel"/>
              <a:ea typeface="Corbel"/>
              <a:cs typeface="Corbel"/>
              <a:sym typeface="Corbel"/>
            </a:endParaRPr>
          </a:p>
          <a:p>
            <a:pPr marL="0" lvl="0" indent="0" algn="l" rtl="0">
              <a:spcBef>
                <a:spcPts val="0"/>
              </a:spcBef>
              <a:spcAft>
                <a:spcPts val="0"/>
              </a:spcAft>
              <a:buClr>
                <a:schemeClr val="dk1"/>
              </a:buClr>
              <a:buSzPts val="1100"/>
              <a:buFont typeface="Arial"/>
              <a:buNone/>
            </a:pPr>
            <a:endParaRPr sz="1700" b="1">
              <a:solidFill>
                <a:srgbClr val="323232"/>
              </a:solidFill>
              <a:highlight>
                <a:srgbClr val="FFFFFF"/>
              </a:highlight>
              <a:latin typeface="Corbel"/>
              <a:ea typeface="Corbel"/>
              <a:cs typeface="Corbel"/>
              <a:sym typeface="Corbel"/>
            </a:endParaRPr>
          </a:p>
          <a:p>
            <a:pPr marL="0" lvl="0" indent="0" algn="l" rtl="0">
              <a:spcBef>
                <a:spcPts val="0"/>
              </a:spcBef>
              <a:spcAft>
                <a:spcPts val="0"/>
              </a:spcAft>
              <a:buClr>
                <a:schemeClr val="dk1"/>
              </a:buClr>
              <a:buSzPts val="1100"/>
              <a:buFont typeface="Arial"/>
              <a:buNone/>
            </a:pPr>
            <a:r>
              <a:rPr lang="en" sz="1300" u="sng">
                <a:solidFill>
                  <a:srgbClr val="1155CC"/>
                </a:solidFill>
                <a:latin typeface="Corbel"/>
                <a:ea typeface="Corbel"/>
                <a:cs typeface="Corbel"/>
                <a:sym typeface="Corbel"/>
                <a:hlinkClick r:id="rId3">
                  <a:extLst>
                    <a:ext uri="{A12FA001-AC4F-418D-AE19-62706E023703}">
                      <ahyp:hlinkClr xmlns:ahyp="http://schemas.microsoft.com/office/drawing/2018/hyperlinkcolor" val="tx"/>
                    </a:ext>
                  </a:extLst>
                </a:hlinkClick>
              </a:rPr>
              <a:t>Liverpool Mercury Soundbite on Irish Migration</a:t>
            </a:r>
            <a:endParaRPr sz="1300">
              <a:solidFill>
                <a:srgbClr val="323232"/>
              </a:solidFill>
              <a:highlight>
                <a:srgbClr val="FFFFFF"/>
              </a:highlight>
              <a:latin typeface="Corbel"/>
              <a:ea typeface="Corbel"/>
              <a:cs typeface="Corbel"/>
              <a:sym typeface="Corbel"/>
            </a:endParaRPr>
          </a:p>
          <a:p>
            <a:pPr marL="0" lvl="0" indent="0" algn="l" rtl="0">
              <a:spcBef>
                <a:spcPts val="0"/>
              </a:spcBef>
              <a:spcAft>
                <a:spcPts val="0"/>
              </a:spcAft>
              <a:buClr>
                <a:schemeClr val="dk1"/>
              </a:buClr>
              <a:buSzPts val="1100"/>
              <a:buFont typeface="Arial"/>
              <a:buNone/>
            </a:pPr>
            <a:r>
              <a:rPr lang="en" sz="1300" u="sng">
                <a:solidFill>
                  <a:srgbClr val="1155CC"/>
                </a:solidFill>
                <a:highlight>
                  <a:srgbClr val="FFFFFF"/>
                </a:highlight>
                <a:latin typeface="Corbel"/>
                <a:ea typeface="Corbel"/>
                <a:cs typeface="Corbel"/>
                <a:sym typeface="Corbel"/>
                <a:hlinkClick r:id="rId4">
                  <a:extLst>
                    <a:ext uri="{A12FA001-AC4F-418D-AE19-62706E023703}">
                      <ahyp:hlinkClr xmlns:ahyp="http://schemas.microsoft.com/office/drawing/2018/hyperlinkcolor" val="tx"/>
                    </a:ext>
                  </a:extLst>
                </a:hlinkClick>
              </a:rPr>
              <a:t>Different attitudes to Irish in Britain 1750-1900</a:t>
            </a:r>
            <a:r>
              <a:rPr lang="en" sz="1300">
                <a:solidFill>
                  <a:schemeClr val="dk1"/>
                </a:solidFill>
                <a:latin typeface="Corbel"/>
                <a:ea typeface="Corbel"/>
                <a:cs typeface="Corbel"/>
                <a:sym typeface="Corbel"/>
              </a:rPr>
              <a:t> </a:t>
            </a:r>
            <a:r>
              <a:rPr lang="en" sz="1300" u="sng">
                <a:solidFill>
                  <a:srgbClr val="1155CC"/>
                </a:solidFill>
                <a:latin typeface="Corbel"/>
                <a:ea typeface="Corbel"/>
                <a:cs typeface="Corbel"/>
                <a:sym typeface="Corbel"/>
                <a:hlinkClick r:id="rId3">
                  <a:extLst>
                    <a:ext uri="{A12FA001-AC4F-418D-AE19-62706E023703}">
                      <ahyp:hlinkClr xmlns:ahyp="http://schemas.microsoft.com/office/drawing/2018/hyperlinkcolor" val="tx"/>
                    </a:ext>
                  </a:extLst>
                </a:hlinkClick>
              </a:rPr>
              <a:t>Liverpool Mercury Soundbite on Irish Migration</a:t>
            </a:r>
            <a:endParaRPr sz="1300">
              <a:solidFill>
                <a:schemeClr val="dk1"/>
              </a:solidFill>
              <a:latin typeface="Corbel"/>
              <a:ea typeface="Corbel"/>
              <a:cs typeface="Corbel"/>
              <a:sym typeface="Corbel"/>
            </a:endParaRPr>
          </a:p>
          <a:p>
            <a:pPr marL="0" lvl="0" indent="0" algn="l" rtl="0">
              <a:spcBef>
                <a:spcPts val="0"/>
              </a:spcBef>
              <a:spcAft>
                <a:spcPts val="0"/>
              </a:spcAft>
              <a:buClr>
                <a:schemeClr val="dk1"/>
              </a:buClr>
              <a:buSzPts val="1100"/>
              <a:buFont typeface="Arial"/>
              <a:buNone/>
            </a:pPr>
            <a:r>
              <a:rPr lang="en" sz="1300" u="sng">
                <a:solidFill>
                  <a:srgbClr val="1155CC"/>
                </a:solidFill>
                <a:latin typeface="Corbel"/>
                <a:ea typeface="Corbel"/>
                <a:cs typeface="Corbel"/>
                <a:sym typeface="Corbel"/>
                <a:hlinkClick r:id="rId5">
                  <a:extLst>
                    <a:ext uri="{A12FA001-AC4F-418D-AE19-62706E023703}">
                      <ahyp:hlinkClr xmlns:ahyp="http://schemas.microsoft.com/office/drawing/2018/hyperlinkcolor" val="tx"/>
                    </a:ext>
                  </a:extLst>
                </a:hlinkClick>
              </a:rPr>
              <a:t>The Great Famine Activity Pack From EPIC </a:t>
            </a:r>
            <a:endParaRPr sz="1300">
              <a:solidFill>
                <a:schemeClr val="dk1"/>
              </a:solidFill>
              <a:latin typeface="Corbel"/>
              <a:ea typeface="Corbel"/>
              <a:cs typeface="Corbel"/>
              <a:sym typeface="Corbel"/>
            </a:endParaRPr>
          </a:p>
          <a:p>
            <a:pPr marL="0" lvl="0" indent="0" algn="l" rtl="0">
              <a:spcBef>
                <a:spcPts val="0"/>
              </a:spcBef>
              <a:spcAft>
                <a:spcPts val="0"/>
              </a:spcAft>
              <a:buClr>
                <a:schemeClr val="dk1"/>
              </a:buClr>
              <a:buSzPts val="1100"/>
              <a:buFont typeface="Arial"/>
              <a:buNone/>
            </a:pPr>
            <a:r>
              <a:rPr lang="en" sz="1300" u="sng">
                <a:solidFill>
                  <a:srgbClr val="1155CC"/>
                </a:solidFill>
                <a:latin typeface="Corbel"/>
                <a:ea typeface="Corbel"/>
                <a:cs typeface="Corbel"/>
                <a:sym typeface="Corbel"/>
                <a:hlinkClick r:id="rId6">
                  <a:extLst>
                    <a:ext uri="{A12FA001-AC4F-418D-AE19-62706E023703}">
                      <ahyp:hlinkClr xmlns:ahyp="http://schemas.microsoft.com/office/drawing/2018/hyperlinkcolor" val="tx"/>
                    </a:ext>
                  </a:extLst>
                </a:hlinkClick>
              </a:rPr>
              <a:t>Short explanation of Irish Immigration</a:t>
            </a:r>
            <a:r>
              <a:rPr lang="en" sz="1300">
                <a:solidFill>
                  <a:schemeClr val="dk1"/>
                </a:solidFill>
                <a:latin typeface="Corbel"/>
                <a:ea typeface="Corbel"/>
                <a:cs typeface="Corbel"/>
                <a:sym typeface="Corbel"/>
              </a:rPr>
              <a:t> (2:12 – 3:26) </a:t>
            </a:r>
            <a:endParaRPr sz="1300">
              <a:solidFill>
                <a:schemeClr val="dk1"/>
              </a:solidFill>
              <a:latin typeface="Corbel"/>
              <a:ea typeface="Corbel"/>
              <a:cs typeface="Corbel"/>
              <a:sym typeface="Corbel"/>
            </a:endParaRPr>
          </a:p>
          <a:p>
            <a:pPr marL="0" lvl="0" indent="0" algn="l" rtl="0">
              <a:spcBef>
                <a:spcPts val="0"/>
              </a:spcBef>
              <a:spcAft>
                <a:spcPts val="0"/>
              </a:spcAft>
              <a:buClr>
                <a:schemeClr val="dk1"/>
              </a:buClr>
              <a:buSzPts val="1100"/>
              <a:buFont typeface="Arial"/>
              <a:buNone/>
            </a:pPr>
            <a:r>
              <a:rPr lang="en" sz="1300" u="sng">
                <a:solidFill>
                  <a:srgbClr val="1155CC"/>
                </a:solidFill>
                <a:latin typeface="Corbel"/>
                <a:ea typeface="Corbel"/>
                <a:cs typeface="Corbel"/>
                <a:sym typeface="Corbel"/>
                <a:hlinkClick r:id="rId7">
                  <a:extLst>
                    <a:ext uri="{A12FA001-AC4F-418D-AE19-62706E023703}">
                      <ahyp:hlinkClr xmlns:ahyp="http://schemas.microsoft.com/office/drawing/2018/hyperlinkcolor" val="tx"/>
                    </a:ext>
                  </a:extLst>
                </a:hlinkClick>
              </a:rPr>
              <a:t>Irish Born Census Data</a:t>
            </a:r>
            <a:endParaRPr sz="1300">
              <a:solidFill>
                <a:schemeClr val="dk1"/>
              </a:solidFill>
              <a:latin typeface="Corbel"/>
              <a:ea typeface="Corbel"/>
              <a:cs typeface="Corbel"/>
              <a:sym typeface="Corbel"/>
            </a:endParaRPr>
          </a:p>
          <a:p>
            <a:pPr marL="0" lvl="0" indent="0" algn="l" rtl="0">
              <a:spcBef>
                <a:spcPts val="0"/>
              </a:spcBef>
              <a:spcAft>
                <a:spcPts val="0"/>
              </a:spcAft>
              <a:buClr>
                <a:schemeClr val="dk1"/>
              </a:buClr>
              <a:buSzPts val="1100"/>
              <a:buFont typeface="Arial"/>
              <a:buNone/>
            </a:pPr>
            <a:endParaRPr sz="1300">
              <a:solidFill>
                <a:schemeClr val="dk1"/>
              </a:solidFill>
              <a:latin typeface="Corbel"/>
              <a:ea typeface="Corbel"/>
              <a:cs typeface="Corbel"/>
              <a:sym typeface="Corbel"/>
            </a:endParaRPr>
          </a:p>
          <a:p>
            <a:pPr marL="0" lvl="0" indent="0" algn="l" rtl="0">
              <a:spcBef>
                <a:spcPts val="0"/>
              </a:spcBef>
              <a:spcAft>
                <a:spcPts val="0"/>
              </a:spcAft>
              <a:buClr>
                <a:schemeClr val="dk1"/>
              </a:buClr>
              <a:buSzPts val="1100"/>
              <a:buFont typeface="Arial"/>
              <a:buNone/>
            </a:pPr>
            <a:r>
              <a:rPr lang="en" sz="1300" u="sng">
                <a:solidFill>
                  <a:srgbClr val="1155CC"/>
                </a:solidFill>
                <a:latin typeface="Corbel"/>
                <a:ea typeface="Corbel"/>
                <a:cs typeface="Corbel"/>
                <a:sym typeface="Corbel"/>
                <a:hlinkClick r:id="rId8">
                  <a:extLst>
                    <a:ext uri="{A12FA001-AC4F-418D-AE19-62706E023703}">
                      <ahyp:hlinkClr xmlns:ahyp="http://schemas.microsoft.com/office/drawing/2018/hyperlinkcolor" val="tx"/>
                    </a:ext>
                  </a:extLst>
                </a:hlinkClick>
              </a:rPr>
              <a:t>Extended reading on Irish migration to Britain (for teachers)</a:t>
            </a:r>
            <a:endParaRPr sz="1300">
              <a:solidFill>
                <a:schemeClr val="dk1"/>
              </a:solidFill>
              <a:latin typeface="Corbel"/>
              <a:ea typeface="Corbel"/>
              <a:cs typeface="Corbel"/>
              <a:sym typeface="Corbel"/>
            </a:endParaRPr>
          </a:p>
          <a:p>
            <a:pPr marL="0" lvl="0" indent="0" algn="l" rtl="0">
              <a:spcBef>
                <a:spcPts val="0"/>
              </a:spcBef>
              <a:spcAft>
                <a:spcPts val="0"/>
              </a:spcAft>
              <a:buClr>
                <a:schemeClr val="dk1"/>
              </a:buClr>
              <a:buSzPts val="1100"/>
              <a:buFont typeface="Arial"/>
              <a:buNone/>
            </a:pPr>
            <a:r>
              <a:rPr lang="en" sz="1300" u="sng">
                <a:solidFill>
                  <a:srgbClr val="1155CC"/>
                </a:solidFill>
                <a:latin typeface="Corbel"/>
                <a:ea typeface="Corbel"/>
                <a:cs typeface="Corbel"/>
                <a:sym typeface="Corbel"/>
                <a:hlinkClick r:id="rId9">
                  <a:extLst>
                    <a:ext uri="{A12FA001-AC4F-418D-AE19-62706E023703}">
                      <ahyp:hlinkClr xmlns:ahyp="http://schemas.microsoft.com/office/drawing/2018/hyperlinkcolor" val="tx"/>
                    </a:ext>
                  </a:extLst>
                </a:hlinkClick>
              </a:rPr>
              <a:t>Extended reading on the relationship between Ireland and Britain</a:t>
            </a:r>
            <a:endParaRPr sz="1300">
              <a:solidFill>
                <a:schemeClr val="dk1"/>
              </a:solidFill>
              <a:latin typeface="Corbel"/>
              <a:ea typeface="Corbel"/>
              <a:cs typeface="Corbel"/>
              <a:sym typeface="Corbel"/>
            </a:endParaRPr>
          </a:p>
          <a:p>
            <a:pPr marL="0" lvl="0" indent="0" algn="l" rtl="0">
              <a:spcBef>
                <a:spcPts val="0"/>
              </a:spcBef>
              <a:spcAft>
                <a:spcPts val="0"/>
              </a:spcAft>
              <a:buClr>
                <a:schemeClr val="dk1"/>
              </a:buClr>
              <a:buSzPts val="1100"/>
              <a:buFont typeface="Arial"/>
              <a:buNone/>
            </a:pPr>
            <a:r>
              <a:rPr lang="en" sz="1300" u="sng">
                <a:solidFill>
                  <a:srgbClr val="1155CC"/>
                </a:solidFill>
                <a:latin typeface="Corbel"/>
                <a:ea typeface="Corbel"/>
                <a:cs typeface="Corbel"/>
                <a:sym typeface="Corbel"/>
                <a:hlinkClick r:id="rId10">
                  <a:extLst>
                    <a:ext uri="{A12FA001-AC4F-418D-AE19-62706E023703}">
                      <ahyp:hlinkClr xmlns:ahyp="http://schemas.microsoft.com/office/drawing/2018/hyperlinkcolor" val="tx"/>
                    </a:ext>
                  </a:extLst>
                </a:hlinkClick>
              </a:rPr>
              <a:t>Full interviews with Arlington House residents</a:t>
            </a:r>
            <a:br>
              <a:rPr lang="en" sz="1300">
                <a:solidFill>
                  <a:schemeClr val="dk1"/>
                </a:solidFill>
                <a:latin typeface="Corbel"/>
                <a:ea typeface="Corbel"/>
                <a:cs typeface="Corbel"/>
                <a:sym typeface="Corbel"/>
              </a:rPr>
            </a:br>
            <a:r>
              <a:rPr lang="en" sz="1300" u="sng">
                <a:solidFill>
                  <a:srgbClr val="1155CC"/>
                </a:solidFill>
                <a:latin typeface="Corbel"/>
                <a:ea typeface="Corbel"/>
                <a:cs typeface="Corbel"/>
                <a:sym typeface="Corbel"/>
                <a:hlinkClick r:id="rId11">
                  <a:extLst>
                    <a:ext uri="{A12FA001-AC4F-418D-AE19-62706E023703}">
                      <ahyp:hlinkClr xmlns:ahyp="http://schemas.microsoft.com/office/drawing/2018/hyperlinkcolor" val="tx"/>
                    </a:ext>
                  </a:extLst>
                </a:hlinkClick>
              </a:rPr>
              <a:t>More information on the Troubles</a:t>
            </a:r>
            <a:endParaRPr sz="1300">
              <a:solidFill>
                <a:schemeClr val="dk1"/>
              </a:solidFill>
              <a:latin typeface="Corbel"/>
              <a:ea typeface="Corbel"/>
              <a:cs typeface="Corbel"/>
              <a:sym typeface="Corbel"/>
            </a:endParaRPr>
          </a:p>
          <a:p>
            <a:pPr marL="0" lvl="0" indent="0" algn="l" rtl="0">
              <a:spcBef>
                <a:spcPts val="0"/>
              </a:spcBef>
              <a:spcAft>
                <a:spcPts val="0"/>
              </a:spcAft>
              <a:buClr>
                <a:schemeClr val="dk1"/>
              </a:buClr>
              <a:buSzPts val="1100"/>
              <a:buFont typeface="Arial"/>
              <a:buNone/>
            </a:pPr>
            <a:endParaRPr sz="1300" b="1" u="sng">
              <a:solidFill>
                <a:schemeClr val="dk1"/>
              </a:solidFill>
              <a:latin typeface="Corbel"/>
              <a:ea typeface="Corbel"/>
              <a:cs typeface="Corbel"/>
              <a:sym typeface="Corbel"/>
            </a:endParaRPr>
          </a:p>
          <a:p>
            <a:pPr marL="0" lvl="0" indent="0" algn="l" rtl="0">
              <a:spcBef>
                <a:spcPts val="0"/>
              </a:spcBef>
              <a:spcAft>
                <a:spcPts val="0"/>
              </a:spcAft>
              <a:buClr>
                <a:schemeClr val="dk1"/>
              </a:buClr>
              <a:buSzPts val="1100"/>
              <a:buFont typeface="Arial"/>
              <a:buNone/>
            </a:pPr>
            <a:r>
              <a:rPr lang="en" sz="1300" u="sng">
                <a:solidFill>
                  <a:srgbClr val="1155CC"/>
                </a:solidFill>
                <a:latin typeface="Corbel"/>
                <a:ea typeface="Corbel"/>
                <a:cs typeface="Corbel"/>
                <a:sym typeface="Corbel"/>
                <a:hlinkClick r:id="rId12">
                  <a:extLst>
                    <a:ext uri="{A12FA001-AC4F-418D-AE19-62706E023703}">
                      <ahyp:hlinkClr xmlns:ahyp="http://schemas.microsoft.com/office/drawing/2018/hyperlinkcolor" val="tx"/>
                    </a:ext>
                  </a:extLst>
                </a:hlinkClick>
              </a:rPr>
              <a:t>Other part of the Arlington House documentary</a:t>
            </a:r>
            <a:endParaRPr sz="1700">
              <a:latin typeface="Corbel"/>
              <a:ea typeface="Corbel"/>
              <a:cs typeface="Corbel"/>
              <a:sym typeface="Corbel"/>
            </a:endParaRPr>
          </a:p>
        </p:txBody>
      </p:sp>
      <p:sp>
        <p:nvSpPr>
          <p:cNvPr id="154" name="Google Shape;154;p24"/>
          <p:cNvSpPr txBox="1">
            <a:spLocks noGrp="1"/>
          </p:cNvSpPr>
          <p:nvPr>
            <p:ph type="title"/>
          </p:nvPr>
        </p:nvSpPr>
        <p:spPr>
          <a:xfrm>
            <a:off x="249460" y="695387"/>
            <a:ext cx="6816300" cy="12216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b="1">
                <a:latin typeface="Corbel"/>
                <a:ea typeface="Corbel"/>
                <a:cs typeface="Corbel"/>
                <a:sym typeface="Corbel"/>
              </a:rPr>
              <a:t>Case Study One:</a:t>
            </a:r>
            <a:endParaRPr b="1">
              <a:latin typeface="Corbel"/>
              <a:ea typeface="Corbel"/>
              <a:cs typeface="Corbel"/>
              <a:sym typeface="Corbel"/>
            </a:endParaRPr>
          </a:p>
          <a:p>
            <a:pPr marL="0" lvl="0" indent="0" algn="l" rtl="0">
              <a:spcBef>
                <a:spcPts val="0"/>
              </a:spcBef>
              <a:spcAft>
                <a:spcPts val="0"/>
              </a:spcAft>
              <a:buNone/>
            </a:pPr>
            <a:r>
              <a:rPr lang="en">
                <a:latin typeface="Corbel"/>
                <a:ea typeface="Corbel"/>
                <a:cs typeface="Corbel"/>
                <a:sym typeface="Corbel"/>
              </a:rPr>
              <a:t>Irish in London</a:t>
            </a:r>
            <a:endParaRPr>
              <a:latin typeface="Corbel"/>
              <a:ea typeface="Corbel"/>
              <a:cs typeface="Corbel"/>
              <a:sym typeface="Corbel"/>
            </a:endParaRPr>
          </a:p>
        </p:txBody>
      </p:sp>
      <p:pic>
        <p:nvPicPr>
          <p:cNvPr id="155" name="Google Shape;155;p24"/>
          <p:cNvPicPr preferRelativeResize="0"/>
          <p:nvPr/>
        </p:nvPicPr>
        <p:blipFill rotWithShape="1">
          <a:blip r:embed="rId13">
            <a:alphaModFix/>
          </a:blip>
          <a:srcRect b="13457"/>
          <a:stretch/>
        </p:blipFill>
        <p:spPr>
          <a:xfrm>
            <a:off x="6179050" y="135300"/>
            <a:ext cx="996452" cy="126902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body" idx="1"/>
          </p:nvPr>
        </p:nvSpPr>
        <p:spPr>
          <a:xfrm>
            <a:off x="249450" y="1827726"/>
            <a:ext cx="6816300" cy="7189200"/>
          </a:xfrm>
          <a:prstGeom prst="rect">
            <a:avLst/>
          </a:prstGeom>
        </p:spPr>
        <p:txBody>
          <a:bodyPr spcFirstLastPara="1" wrap="square" lIns="80425" tIns="80425" rIns="80425" bIns="80425" anchor="t" anchorCtr="0">
            <a:normAutofit lnSpcReduction="10000"/>
          </a:bodyPr>
          <a:lstStyle/>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Clr>
                <a:schemeClr val="dk1"/>
              </a:buClr>
              <a:buSzPts val="1100"/>
              <a:buFont typeface="Arial"/>
              <a:buNone/>
            </a:pPr>
            <a:r>
              <a:rPr lang="en" sz="1300">
                <a:solidFill>
                  <a:schemeClr val="dk1"/>
                </a:solidFill>
                <a:latin typeface="Corbel"/>
                <a:ea typeface="Corbel"/>
                <a:cs typeface="Corbel"/>
                <a:sym typeface="Corbel"/>
              </a:rPr>
              <a:t>Kenwood House is thought to have been built in the early 17th century. Between 1764-1779 it was transformed into a neoclassical</a:t>
            </a:r>
            <a:r>
              <a:rPr lang="en" sz="1300">
                <a:solidFill>
                  <a:srgbClr val="FF0000"/>
                </a:solidFill>
                <a:latin typeface="Corbel"/>
                <a:ea typeface="Corbel"/>
                <a:cs typeface="Corbel"/>
                <a:sym typeface="Corbel"/>
              </a:rPr>
              <a:t> </a:t>
            </a:r>
            <a:r>
              <a:rPr lang="en" sz="1300">
                <a:solidFill>
                  <a:schemeClr val="dk1"/>
                </a:solidFill>
                <a:latin typeface="Corbel"/>
                <a:ea typeface="Corbel"/>
                <a:cs typeface="Corbel"/>
                <a:sym typeface="Corbel"/>
              </a:rPr>
              <a:t>villa for William Murray, 1st Earl of Mansfield. It is during this time that Dido Elizabeth Belle lived there. </a:t>
            </a:r>
            <a:endParaRPr sz="1300">
              <a:solidFill>
                <a:schemeClr val="dk1"/>
              </a:solidFill>
              <a:latin typeface="Corbel"/>
              <a:ea typeface="Corbel"/>
              <a:cs typeface="Corbel"/>
              <a:sym typeface="Corbel"/>
            </a:endParaRPr>
          </a:p>
          <a:p>
            <a:pPr marL="0" lvl="0" indent="0" algn="l" rtl="0">
              <a:spcBef>
                <a:spcPts val="0"/>
              </a:spcBef>
              <a:spcAft>
                <a:spcPts val="0"/>
              </a:spcAft>
              <a:buClr>
                <a:schemeClr val="dk1"/>
              </a:buClr>
              <a:buSzPts val="1100"/>
              <a:buFont typeface="Arial"/>
              <a:buNone/>
            </a:pPr>
            <a:endParaRPr sz="1300">
              <a:solidFill>
                <a:schemeClr val="dk1"/>
              </a:solidFill>
              <a:latin typeface="Corbel"/>
              <a:ea typeface="Corbel"/>
              <a:cs typeface="Corbel"/>
              <a:sym typeface="Corbel"/>
            </a:endParaRPr>
          </a:p>
          <a:p>
            <a:pPr marL="0" lvl="0" indent="0" algn="l" rtl="0">
              <a:spcBef>
                <a:spcPts val="0"/>
              </a:spcBef>
              <a:spcAft>
                <a:spcPts val="0"/>
              </a:spcAft>
              <a:buClr>
                <a:schemeClr val="dk1"/>
              </a:buClr>
              <a:buSzPts val="1100"/>
              <a:buFont typeface="Arial"/>
              <a:buNone/>
            </a:pPr>
            <a:r>
              <a:rPr lang="en" sz="1300">
                <a:solidFill>
                  <a:schemeClr val="dk1"/>
                </a:solidFill>
                <a:latin typeface="Corbel"/>
                <a:ea typeface="Corbel"/>
                <a:cs typeface="Corbel"/>
                <a:sym typeface="Corbel"/>
              </a:rPr>
              <a:t>Dido Elizabeth Belle (1761-1804) was the daughter of Royal Naval Officer Sir John Lindsay and a young Black woman named Maria Bell. Maria was </a:t>
            </a:r>
            <a:r>
              <a:rPr lang="en" sz="1300">
                <a:solidFill>
                  <a:srgbClr val="FF0000"/>
                </a:solidFill>
                <a:latin typeface="Corbel"/>
                <a:ea typeface="Corbel"/>
                <a:cs typeface="Corbel"/>
                <a:sym typeface="Corbel"/>
              </a:rPr>
              <a:t>enslaved </a:t>
            </a:r>
            <a:r>
              <a:rPr lang="en" sz="1300">
                <a:solidFill>
                  <a:schemeClr val="dk1"/>
                </a:solidFill>
                <a:latin typeface="Corbel"/>
                <a:ea typeface="Corbel"/>
                <a:cs typeface="Corbel"/>
                <a:sym typeface="Corbel"/>
              </a:rPr>
              <a:t>when she met Sir John Lindsay although she was later freed. It is thought that John and Maria must have met while his ship was sailing around the coast of Senegal and the Caribbean in 1760. We do not know the exact date that Dido came to England or moved to Kenwood House, but she spent much of her life there under the guardianship of her great-uncle William Murray, 1st Earl of Mansfield. </a:t>
            </a:r>
            <a:endParaRPr sz="1300">
              <a:solidFill>
                <a:schemeClr val="dk1"/>
              </a:solidFill>
              <a:latin typeface="Corbel"/>
              <a:ea typeface="Corbel"/>
              <a:cs typeface="Corbel"/>
              <a:sym typeface="Corbel"/>
            </a:endParaRPr>
          </a:p>
          <a:p>
            <a:pPr marL="0" lvl="0" indent="0" algn="l" rtl="0">
              <a:spcBef>
                <a:spcPts val="0"/>
              </a:spcBef>
              <a:spcAft>
                <a:spcPts val="0"/>
              </a:spcAft>
              <a:buClr>
                <a:schemeClr val="dk1"/>
              </a:buClr>
              <a:buSzPts val="1100"/>
              <a:buFont typeface="Arial"/>
              <a:buNone/>
            </a:pPr>
            <a:endParaRPr sz="1300">
              <a:solidFill>
                <a:schemeClr val="dk1"/>
              </a:solidFill>
              <a:latin typeface="Corbel"/>
              <a:ea typeface="Corbel"/>
              <a:cs typeface="Corbel"/>
              <a:sym typeface="Corbel"/>
            </a:endParaRPr>
          </a:p>
          <a:p>
            <a:pPr marL="0" lvl="0" indent="0" algn="l" rtl="0">
              <a:spcBef>
                <a:spcPts val="0"/>
              </a:spcBef>
              <a:spcAft>
                <a:spcPts val="0"/>
              </a:spcAft>
              <a:buClr>
                <a:schemeClr val="dk1"/>
              </a:buClr>
              <a:buSzPts val="1100"/>
              <a:buFont typeface="Arial"/>
              <a:buNone/>
            </a:pPr>
            <a:r>
              <a:rPr lang="en" sz="1300">
                <a:solidFill>
                  <a:schemeClr val="dk1"/>
                </a:solidFill>
                <a:latin typeface="Corbel"/>
                <a:ea typeface="Corbel"/>
                <a:cs typeface="Corbel"/>
                <a:sym typeface="Corbel"/>
              </a:rPr>
              <a:t>Dido’s exact position at Kenwood House is unclear, but the evidence suggests she was brought up as a lady alongside her cousin Elizabeth Murray. She could read, write, play music, was comfortable in the company of guests and received an annual allowance. Dido also supervised Kenwood’s dairy and </a:t>
            </a:r>
            <a:r>
              <a:rPr lang="en" sz="1300">
                <a:solidFill>
                  <a:srgbClr val="FF0000"/>
                </a:solidFill>
                <a:latin typeface="Corbel"/>
                <a:ea typeface="Corbel"/>
                <a:cs typeface="Corbel"/>
                <a:sym typeface="Corbel"/>
              </a:rPr>
              <a:t>poultry </a:t>
            </a:r>
            <a:r>
              <a:rPr lang="en" sz="1300">
                <a:solidFill>
                  <a:schemeClr val="dk1"/>
                </a:solidFill>
                <a:latin typeface="Corbel"/>
                <a:ea typeface="Corbel"/>
                <a:cs typeface="Corbel"/>
                <a:sym typeface="Corbel"/>
              </a:rPr>
              <a:t>yard, a common pastime for </a:t>
            </a:r>
            <a:r>
              <a:rPr lang="en" sz="1300">
                <a:solidFill>
                  <a:srgbClr val="FF0000"/>
                </a:solidFill>
                <a:latin typeface="Corbel"/>
                <a:ea typeface="Corbel"/>
                <a:cs typeface="Corbel"/>
                <a:sym typeface="Corbel"/>
              </a:rPr>
              <a:t>aristocratic </a:t>
            </a:r>
            <a:r>
              <a:rPr lang="en" sz="1300">
                <a:solidFill>
                  <a:schemeClr val="dk1"/>
                </a:solidFill>
                <a:latin typeface="Corbel"/>
                <a:ea typeface="Corbel"/>
                <a:cs typeface="Corbel"/>
                <a:sym typeface="Corbel"/>
              </a:rPr>
              <a:t>women in the 18th century.  As Dido was mixed-race, this was a very unusual situation. In Britain in the 18th cent</a:t>
            </a:r>
            <a:r>
              <a:rPr lang="en" sz="1300">
                <a:solidFill>
                  <a:schemeClr val="dk1"/>
                </a:solidFill>
                <a:highlight>
                  <a:srgbClr val="FFFFFF"/>
                </a:highlight>
                <a:latin typeface="Corbel"/>
                <a:ea typeface="Corbel"/>
                <a:cs typeface="Corbel"/>
                <a:sym typeface="Corbel"/>
              </a:rPr>
              <a:t>ury, being mixed race was relatively rare and many </a:t>
            </a:r>
            <a:r>
              <a:rPr lang="en" sz="1300">
                <a:solidFill>
                  <a:srgbClr val="FF0000"/>
                </a:solidFill>
                <a:highlight>
                  <a:srgbClr val="FFFFFF"/>
                </a:highlight>
                <a:latin typeface="Corbel"/>
                <a:ea typeface="Corbel"/>
                <a:cs typeface="Corbel"/>
                <a:sym typeface="Corbel"/>
              </a:rPr>
              <a:t>people of colour</a:t>
            </a:r>
            <a:r>
              <a:rPr lang="en" sz="1300">
                <a:solidFill>
                  <a:schemeClr val="dk1"/>
                </a:solidFill>
                <a:highlight>
                  <a:srgbClr val="FFFFFF"/>
                </a:highlight>
                <a:latin typeface="Corbel"/>
                <a:ea typeface="Corbel"/>
                <a:cs typeface="Corbel"/>
                <a:sym typeface="Corbel"/>
              </a:rPr>
              <a:t> in Britain were servants or former enslaved people.  </a:t>
            </a: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Clr>
                <a:schemeClr val="dk1"/>
              </a:buClr>
              <a:buSzPts val="1100"/>
              <a:buFont typeface="Arial"/>
              <a:buNone/>
            </a:pPr>
            <a:endParaRPr sz="1300">
              <a:solidFill>
                <a:schemeClr val="dk1"/>
              </a:solidFill>
              <a:latin typeface="Corbel"/>
              <a:ea typeface="Corbel"/>
              <a:cs typeface="Corbel"/>
              <a:sym typeface="Corbel"/>
            </a:endParaRPr>
          </a:p>
          <a:p>
            <a:pPr marL="0" lvl="0" indent="0" algn="l" rtl="0">
              <a:spcBef>
                <a:spcPts val="0"/>
              </a:spcBef>
              <a:spcAft>
                <a:spcPts val="0"/>
              </a:spcAft>
              <a:buNone/>
            </a:pPr>
            <a:r>
              <a:rPr lang="en" sz="1300">
                <a:solidFill>
                  <a:schemeClr val="dk1"/>
                </a:solidFill>
                <a:latin typeface="Corbel"/>
                <a:ea typeface="Corbel"/>
                <a:cs typeface="Corbel"/>
                <a:sym typeface="Corbel"/>
              </a:rPr>
              <a:t>Dido’s great-uncle, Lord Mansfield, was Chief Justice (the most powerful judge in England) from 1756-1788. During this time he gave judgment on a number of court cases connected to the slave trade. The most famous of these was the case of James Somerset in 1772, where Lord Mansfield declared that slave owners were not allowed to send any enslaved people, or former enslaved people, in Britain to other countries. This is seen as a step towards the </a:t>
            </a:r>
            <a:r>
              <a:rPr lang="en" sz="1300">
                <a:solidFill>
                  <a:srgbClr val="FF0000"/>
                </a:solidFill>
                <a:latin typeface="Corbel"/>
                <a:ea typeface="Corbel"/>
                <a:cs typeface="Corbel"/>
                <a:sym typeface="Corbel"/>
              </a:rPr>
              <a:t>abolition </a:t>
            </a:r>
            <a:r>
              <a:rPr lang="en" sz="1300">
                <a:solidFill>
                  <a:schemeClr val="dk1"/>
                </a:solidFill>
                <a:latin typeface="Corbel"/>
                <a:ea typeface="Corbel"/>
                <a:cs typeface="Corbel"/>
                <a:sym typeface="Corbel"/>
              </a:rPr>
              <a:t>of the slave trade. However, despite this, Lord Mansfield still strongly believed that the slave trade brought great economic advantages to Britain and was not fully committed to the abolition of slavery. </a:t>
            </a: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r>
              <a:rPr lang="en" sz="1300">
                <a:solidFill>
                  <a:schemeClr val="dk1"/>
                </a:solidFill>
                <a:latin typeface="Corbel"/>
                <a:ea typeface="Corbel"/>
                <a:cs typeface="Corbel"/>
                <a:sym typeface="Corbel"/>
              </a:rPr>
              <a:t>Dido lived at Kenwood House until her great-uncle died in 1793, when she married a </a:t>
            </a:r>
            <a:r>
              <a:rPr lang="en" sz="1300">
                <a:solidFill>
                  <a:srgbClr val="FF0000"/>
                </a:solidFill>
                <a:latin typeface="Corbel"/>
                <a:ea typeface="Corbel"/>
                <a:cs typeface="Corbel"/>
                <a:sym typeface="Corbel"/>
              </a:rPr>
              <a:t>steward </a:t>
            </a:r>
            <a:r>
              <a:rPr lang="en" sz="1300">
                <a:solidFill>
                  <a:schemeClr val="dk1"/>
                </a:solidFill>
                <a:latin typeface="Corbel"/>
                <a:ea typeface="Corbel"/>
                <a:cs typeface="Corbel"/>
                <a:sym typeface="Corbel"/>
              </a:rPr>
              <a:t>called John Davinier, who was originally from France. They moved to Pimlico, where they had three sons. Although Dido had never been enslaved, her great-uncle made sure to protect her rights in his will by stating she was a free woman when he left her an allowance in his will.</a:t>
            </a:r>
            <a:endParaRPr sz="1300">
              <a:solidFill>
                <a:schemeClr val="dk1"/>
              </a:solidFill>
              <a:latin typeface="Corbel"/>
              <a:ea typeface="Corbel"/>
              <a:cs typeface="Corbel"/>
              <a:sym typeface="Corbel"/>
            </a:endParaRPr>
          </a:p>
        </p:txBody>
      </p:sp>
      <p:sp>
        <p:nvSpPr>
          <p:cNvPr id="161" name="Google Shape;161;p25"/>
          <p:cNvSpPr txBox="1">
            <a:spLocks noGrp="1"/>
          </p:cNvSpPr>
          <p:nvPr>
            <p:ph type="title"/>
          </p:nvPr>
        </p:nvSpPr>
        <p:spPr>
          <a:xfrm>
            <a:off x="249450" y="720777"/>
            <a:ext cx="6816300" cy="10065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b="1">
                <a:latin typeface="Corbel"/>
                <a:ea typeface="Corbel"/>
                <a:cs typeface="Corbel"/>
                <a:sym typeface="Corbel"/>
              </a:rPr>
              <a:t>Case Study Two:</a:t>
            </a:r>
            <a:endParaRPr b="1">
              <a:latin typeface="Corbel"/>
              <a:ea typeface="Corbel"/>
              <a:cs typeface="Corbel"/>
              <a:sym typeface="Corbel"/>
            </a:endParaRPr>
          </a:p>
          <a:p>
            <a:pPr marL="0" lvl="0" indent="0" algn="l" rtl="0">
              <a:spcBef>
                <a:spcPts val="0"/>
              </a:spcBef>
              <a:spcAft>
                <a:spcPts val="0"/>
              </a:spcAft>
              <a:buNone/>
            </a:pPr>
            <a:r>
              <a:rPr lang="en">
                <a:latin typeface="Corbel"/>
                <a:ea typeface="Corbel"/>
                <a:cs typeface="Corbel"/>
                <a:sym typeface="Corbel"/>
              </a:rPr>
              <a:t>Kenwood House &amp; Dido Elizabeth Belle</a:t>
            </a:r>
            <a:endParaRPr>
              <a:latin typeface="Corbel"/>
              <a:ea typeface="Corbel"/>
              <a:cs typeface="Corbel"/>
              <a:sym typeface="Corbel"/>
            </a:endParaRPr>
          </a:p>
        </p:txBody>
      </p:sp>
      <p:sp>
        <p:nvSpPr>
          <p:cNvPr id="162" name="Google Shape;162;p25"/>
          <p:cNvSpPr txBox="1"/>
          <p:nvPr/>
        </p:nvSpPr>
        <p:spPr>
          <a:xfrm>
            <a:off x="249450" y="9016925"/>
            <a:ext cx="6570600" cy="17397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000" b="1" u="sng">
                <a:latin typeface="Corbel"/>
                <a:ea typeface="Corbel"/>
                <a:cs typeface="Corbel"/>
                <a:sym typeface="Corbel"/>
              </a:rPr>
              <a:t>Key Words</a:t>
            </a:r>
            <a:endParaRPr sz="1000">
              <a:latin typeface="Corbel"/>
              <a:ea typeface="Corbel"/>
              <a:cs typeface="Corbel"/>
              <a:sym typeface="Corbel"/>
            </a:endParaRPr>
          </a:p>
          <a:p>
            <a:pPr marL="457200" lvl="0" indent="-292100" algn="l" rtl="0">
              <a:spcBef>
                <a:spcPts val="0"/>
              </a:spcBef>
              <a:spcAft>
                <a:spcPts val="0"/>
              </a:spcAft>
              <a:buSzPts val="1000"/>
              <a:buFont typeface="Corbel"/>
              <a:buChar char="●"/>
            </a:pPr>
            <a:r>
              <a:rPr lang="en" sz="1000" b="1">
                <a:solidFill>
                  <a:srgbClr val="FF0000"/>
                </a:solidFill>
                <a:latin typeface="Corbel"/>
                <a:ea typeface="Corbel"/>
                <a:cs typeface="Corbel"/>
                <a:sym typeface="Corbel"/>
              </a:rPr>
              <a:t>Enslaved</a:t>
            </a:r>
            <a:r>
              <a:rPr lang="en" sz="1000">
                <a:latin typeface="Corbel"/>
                <a:ea typeface="Corbel"/>
                <a:cs typeface="Corbel"/>
                <a:sym typeface="Corbel"/>
              </a:rPr>
              <a:t>- </a:t>
            </a:r>
            <a:r>
              <a:rPr lang="en" sz="1000">
                <a:solidFill>
                  <a:schemeClr val="dk1"/>
                </a:solidFill>
                <a:latin typeface="Corbel"/>
                <a:ea typeface="Corbel"/>
                <a:cs typeface="Corbel"/>
                <a:sym typeface="Corbel"/>
              </a:rPr>
              <a:t>The act of making a person a slave, taking away their rights and freedoms and forcing them to work for no pay and obey commands</a:t>
            </a:r>
            <a:endParaRPr sz="1000">
              <a:solidFill>
                <a:srgbClr val="202124"/>
              </a:solidFill>
              <a:highlight>
                <a:srgbClr val="FFFFFF"/>
              </a:highlight>
              <a:latin typeface="Corbel"/>
              <a:ea typeface="Corbel"/>
              <a:cs typeface="Corbel"/>
              <a:sym typeface="Corbel"/>
            </a:endParaRPr>
          </a:p>
          <a:p>
            <a:pPr marL="457200" lvl="0" indent="-292100" algn="l" rtl="0">
              <a:spcBef>
                <a:spcPts val="0"/>
              </a:spcBef>
              <a:spcAft>
                <a:spcPts val="0"/>
              </a:spcAft>
              <a:buClr>
                <a:srgbClr val="202124"/>
              </a:buClr>
              <a:buSzPts val="1000"/>
              <a:buFont typeface="Corbel"/>
              <a:buChar char="●"/>
            </a:pPr>
            <a:r>
              <a:rPr lang="en" sz="1000" b="1">
                <a:solidFill>
                  <a:srgbClr val="FF0000"/>
                </a:solidFill>
                <a:highlight>
                  <a:srgbClr val="FFFFFF"/>
                </a:highlight>
                <a:latin typeface="Corbel"/>
                <a:ea typeface="Corbel"/>
                <a:cs typeface="Corbel"/>
                <a:sym typeface="Corbel"/>
              </a:rPr>
              <a:t>Poultry</a:t>
            </a:r>
            <a:r>
              <a:rPr lang="en" sz="1000">
                <a:solidFill>
                  <a:srgbClr val="202124"/>
                </a:solidFill>
                <a:highlight>
                  <a:srgbClr val="FFFFFF"/>
                </a:highlight>
                <a:latin typeface="Corbel"/>
                <a:ea typeface="Corbel"/>
                <a:cs typeface="Corbel"/>
                <a:sym typeface="Corbel"/>
              </a:rPr>
              <a:t> - </a:t>
            </a:r>
            <a:r>
              <a:rPr lang="en" sz="1000">
                <a:solidFill>
                  <a:srgbClr val="040C28"/>
                </a:solidFill>
                <a:latin typeface="Corbel"/>
                <a:ea typeface="Corbel"/>
                <a:cs typeface="Corbel"/>
                <a:sym typeface="Corbel"/>
              </a:rPr>
              <a:t>Domestic birds, including chickens, turkeys, geese and ducks, raised for the production of meat or eggs</a:t>
            </a:r>
            <a:endParaRPr sz="1000">
              <a:solidFill>
                <a:srgbClr val="202124"/>
              </a:solidFill>
              <a:highlight>
                <a:srgbClr val="FFFFFF"/>
              </a:highlight>
              <a:latin typeface="Corbel"/>
              <a:ea typeface="Corbel"/>
              <a:cs typeface="Corbel"/>
              <a:sym typeface="Corbel"/>
            </a:endParaRPr>
          </a:p>
          <a:p>
            <a:pPr marL="457200" lvl="0" indent="-292100" algn="l" rtl="0">
              <a:spcBef>
                <a:spcPts val="0"/>
              </a:spcBef>
              <a:spcAft>
                <a:spcPts val="0"/>
              </a:spcAft>
              <a:buClr>
                <a:srgbClr val="202124"/>
              </a:buClr>
              <a:buSzPts val="1000"/>
              <a:buFont typeface="Corbel"/>
              <a:buChar char="●"/>
            </a:pPr>
            <a:r>
              <a:rPr lang="en" sz="1000" b="1">
                <a:solidFill>
                  <a:srgbClr val="FF0000"/>
                </a:solidFill>
                <a:highlight>
                  <a:srgbClr val="FFFFFF"/>
                </a:highlight>
                <a:latin typeface="Corbel"/>
                <a:ea typeface="Corbel"/>
                <a:cs typeface="Corbel"/>
                <a:sym typeface="Corbel"/>
              </a:rPr>
              <a:t>Aristocratic</a:t>
            </a:r>
            <a:r>
              <a:rPr lang="en" sz="1000" b="1">
                <a:solidFill>
                  <a:srgbClr val="202124"/>
                </a:solidFill>
                <a:highlight>
                  <a:srgbClr val="FFFFFF"/>
                </a:highlight>
                <a:latin typeface="Corbel"/>
                <a:ea typeface="Corbel"/>
                <a:cs typeface="Corbel"/>
                <a:sym typeface="Corbel"/>
              </a:rPr>
              <a:t> -</a:t>
            </a:r>
            <a:r>
              <a:rPr lang="en" sz="1000">
                <a:solidFill>
                  <a:srgbClr val="202124"/>
                </a:solidFill>
                <a:highlight>
                  <a:schemeClr val="lt1"/>
                </a:highlight>
                <a:latin typeface="Corbel"/>
                <a:ea typeface="Corbel"/>
                <a:cs typeface="Corbel"/>
                <a:sym typeface="Corbel"/>
              </a:rPr>
              <a:t>A person of, or belonging to, or typical of the aristocracy. Which is the highest class in certain societies, typically comprising people of noble birth holding hereditary titles and offices</a:t>
            </a:r>
            <a:endParaRPr sz="1000" b="1">
              <a:solidFill>
                <a:srgbClr val="202124"/>
              </a:solidFill>
              <a:highlight>
                <a:srgbClr val="FFFFFF"/>
              </a:highlight>
              <a:latin typeface="Corbel"/>
              <a:ea typeface="Corbel"/>
              <a:cs typeface="Corbel"/>
              <a:sym typeface="Corbel"/>
            </a:endParaRPr>
          </a:p>
          <a:p>
            <a:pPr marL="457200" lvl="0" indent="-292100" algn="l" rtl="0">
              <a:spcBef>
                <a:spcPts val="0"/>
              </a:spcBef>
              <a:spcAft>
                <a:spcPts val="0"/>
              </a:spcAft>
              <a:buClr>
                <a:srgbClr val="202124"/>
              </a:buClr>
              <a:buSzPts val="1000"/>
              <a:buFont typeface="Corbel"/>
              <a:buChar char="●"/>
            </a:pPr>
            <a:r>
              <a:rPr lang="en" sz="1000" b="1">
                <a:solidFill>
                  <a:srgbClr val="FF0000"/>
                </a:solidFill>
                <a:highlight>
                  <a:srgbClr val="FFFFFF"/>
                </a:highlight>
                <a:latin typeface="Corbel"/>
                <a:ea typeface="Corbel"/>
                <a:cs typeface="Corbel"/>
                <a:sym typeface="Corbel"/>
              </a:rPr>
              <a:t>People of colour</a:t>
            </a:r>
            <a:r>
              <a:rPr lang="en" sz="1000">
                <a:solidFill>
                  <a:srgbClr val="202124"/>
                </a:solidFill>
                <a:highlight>
                  <a:srgbClr val="FFFFFF"/>
                </a:highlight>
                <a:latin typeface="Corbel"/>
                <a:ea typeface="Corbel"/>
                <a:cs typeface="Corbel"/>
                <a:sym typeface="Corbel"/>
              </a:rPr>
              <a:t> - </a:t>
            </a:r>
            <a:r>
              <a:rPr lang="en" sz="1000">
                <a:solidFill>
                  <a:schemeClr val="dk1"/>
                </a:solidFill>
                <a:latin typeface="Corbel"/>
                <a:ea typeface="Corbel"/>
                <a:cs typeface="Corbel"/>
                <a:sym typeface="Corbel"/>
              </a:rPr>
              <a:t>A person who does not define themselves as white</a:t>
            </a:r>
            <a:endParaRPr sz="1000">
              <a:solidFill>
                <a:srgbClr val="202124"/>
              </a:solidFill>
              <a:highlight>
                <a:srgbClr val="FFFFFF"/>
              </a:highlight>
              <a:latin typeface="Corbel"/>
              <a:ea typeface="Corbel"/>
              <a:cs typeface="Corbel"/>
              <a:sym typeface="Corbel"/>
            </a:endParaRPr>
          </a:p>
          <a:p>
            <a:pPr marL="457200" lvl="0" indent="-292100" algn="l" rtl="0">
              <a:spcBef>
                <a:spcPts val="0"/>
              </a:spcBef>
              <a:spcAft>
                <a:spcPts val="0"/>
              </a:spcAft>
              <a:buClr>
                <a:srgbClr val="202124"/>
              </a:buClr>
              <a:buSzPts val="1000"/>
              <a:buFont typeface="Corbel"/>
              <a:buChar char="●"/>
            </a:pPr>
            <a:r>
              <a:rPr lang="en" sz="1000" b="1">
                <a:solidFill>
                  <a:srgbClr val="FF0000"/>
                </a:solidFill>
                <a:highlight>
                  <a:srgbClr val="FFFFFF"/>
                </a:highlight>
                <a:latin typeface="Corbel"/>
                <a:ea typeface="Corbel"/>
                <a:cs typeface="Corbel"/>
                <a:sym typeface="Corbel"/>
              </a:rPr>
              <a:t>Abolition </a:t>
            </a:r>
            <a:r>
              <a:rPr lang="en" sz="1000">
                <a:solidFill>
                  <a:srgbClr val="202124"/>
                </a:solidFill>
                <a:highlight>
                  <a:srgbClr val="FFFFFF"/>
                </a:highlight>
                <a:latin typeface="Corbel"/>
                <a:ea typeface="Corbel"/>
                <a:cs typeface="Corbel"/>
                <a:sym typeface="Corbel"/>
              </a:rPr>
              <a:t>- </a:t>
            </a:r>
            <a:r>
              <a:rPr lang="en" sz="1000">
                <a:solidFill>
                  <a:schemeClr val="dk1"/>
                </a:solidFill>
                <a:highlight>
                  <a:schemeClr val="lt1"/>
                </a:highlight>
                <a:latin typeface="Corbel"/>
                <a:ea typeface="Corbel"/>
                <a:cs typeface="Corbel"/>
                <a:sym typeface="Corbel"/>
              </a:rPr>
              <a:t>The act of removing a system, practice, or institution, often referring to the ending of the slave trade.</a:t>
            </a:r>
            <a:endParaRPr sz="1000">
              <a:solidFill>
                <a:srgbClr val="202124"/>
              </a:solidFill>
              <a:highlight>
                <a:srgbClr val="FFFFFF"/>
              </a:highlight>
              <a:latin typeface="Corbel"/>
              <a:ea typeface="Corbel"/>
              <a:cs typeface="Corbel"/>
              <a:sym typeface="Corbel"/>
            </a:endParaRPr>
          </a:p>
          <a:p>
            <a:pPr marL="457200" lvl="0" indent="-292100" algn="l" rtl="0">
              <a:spcBef>
                <a:spcPts val="0"/>
              </a:spcBef>
              <a:spcAft>
                <a:spcPts val="0"/>
              </a:spcAft>
              <a:buClr>
                <a:srgbClr val="202124"/>
              </a:buClr>
              <a:buSzPts val="1000"/>
              <a:buFont typeface="Corbel"/>
              <a:buChar char="●"/>
            </a:pPr>
            <a:r>
              <a:rPr lang="en" sz="1000" b="1">
                <a:solidFill>
                  <a:srgbClr val="FF0000"/>
                </a:solidFill>
                <a:highlight>
                  <a:srgbClr val="FFFFFF"/>
                </a:highlight>
                <a:latin typeface="Corbel"/>
                <a:ea typeface="Corbel"/>
                <a:cs typeface="Corbel"/>
                <a:sym typeface="Corbel"/>
              </a:rPr>
              <a:t>Steward </a:t>
            </a:r>
            <a:r>
              <a:rPr lang="en" sz="1000">
                <a:solidFill>
                  <a:srgbClr val="202124"/>
                </a:solidFill>
                <a:highlight>
                  <a:srgbClr val="FFFFFF"/>
                </a:highlight>
                <a:latin typeface="Corbel"/>
                <a:ea typeface="Corbel"/>
                <a:cs typeface="Corbel"/>
                <a:sym typeface="Corbel"/>
              </a:rPr>
              <a:t>- </a:t>
            </a:r>
            <a:r>
              <a:rPr lang="en" sz="1000">
                <a:solidFill>
                  <a:schemeClr val="dk1"/>
                </a:solidFill>
                <a:highlight>
                  <a:schemeClr val="lt1"/>
                </a:highlight>
                <a:latin typeface="Corbel"/>
                <a:ea typeface="Corbel"/>
                <a:cs typeface="Corbel"/>
                <a:sym typeface="Corbel"/>
              </a:rPr>
              <a:t>A person who is responsible for looking after someone else’s property</a:t>
            </a:r>
            <a:endParaRPr sz="1000">
              <a:solidFill>
                <a:srgbClr val="202124"/>
              </a:solidFill>
              <a:highlight>
                <a:srgbClr val="FFFFFF"/>
              </a:highlight>
              <a:latin typeface="Corbel"/>
              <a:ea typeface="Corbel"/>
              <a:cs typeface="Corbel"/>
              <a:sym typeface="Corbel"/>
            </a:endParaRPr>
          </a:p>
          <a:p>
            <a:pPr marL="457200" lvl="0" indent="0" algn="l" rtl="0">
              <a:spcBef>
                <a:spcPts val="0"/>
              </a:spcBef>
              <a:spcAft>
                <a:spcPts val="0"/>
              </a:spcAft>
              <a:buNone/>
            </a:pPr>
            <a:endParaRPr sz="1000">
              <a:latin typeface="Corbel"/>
              <a:ea typeface="Corbel"/>
              <a:cs typeface="Corbel"/>
              <a:sym typeface="Corbel"/>
            </a:endParaRPr>
          </a:p>
        </p:txBody>
      </p:sp>
      <p:pic>
        <p:nvPicPr>
          <p:cNvPr id="163" name="Google Shape;163;p25"/>
          <p:cNvPicPr preferRelativeResize="0"/>
          <p:nvPr/>
        </p:nvPicPr>
        <p:blipFill rotWithShape="1">
          <a:blip r:embed="rId3">
            <a:alphaModFix/>
          </a:blip>
          <a:srcRect b="13457"/>
          <a:stretch/>
        </p:blipFill>
        <p:spPr>
          <a:xfrm>
            <a:off x="6179050" y="135300"/>
            <a:ext cx="996452" cy="126902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249460" y="720787"/>
            <a:ext cx="6816300" cy="12216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b="1">
                <a:latin typeface="Corbel"/>
                <a:ea typeface="Corbel"/>
                <a:cs typeface="Corbel"/>
                <a:sym typeface="Corbel"/>
              </a:rPr>
              <a:t>Case Study Two:</a:t>
            </a:r>
            <a:endParaRPr b="1">
              <a:latin typeface="Corbel"/>
              <a:ea typeface="Corbel"/>
              <a:cs typeface="Corbel"/>
              <a:sym typeface="Corbel"/>
            </a:endParaRPr>
          </a:p>
          <a:p>
            <a:pPr marL="0" lvl="0" indent="0" algn="l" rtl="0">
              <a:spcBef>
                <a:spcPts val="0"/>
              </a:spcBef>
              <a:spcAft>
                <a:spcPts val="0"/>
              </a:spcAft>
              <a:buNone/>
            </a:pPr>
            <a:r>
              <a:rPr lang="en">
                <a:latin typeface="Corbel"/>
                <a:ea typeface="Corbel"/>
                <a:cs typeface="Corbel"/>
                <a:sym typeface="Corbel"/>
              </a:rPr>
              <a:t>Kenwood House &amp; Dido Elizabeth Belle</a:t>
            </a:r>
            <a:endParaRPr>
              <a:latin typeface="Corbel"/>
              <a:ea typeface="Corbel"/>
              <a:cs typeface="Corbel"/>
              <a:sym typeface="Corbel"/>
            </a:endParaRPr>
          </a:p>
        </p:txBody>
      </p:sp>
      <p:sp>
        <p:nvSpPr>
          <p:cNvPr id="169" name="Google Shape;169;p26"/>
          <p:cNvSpPr txBox="1">
            <a:spLocks noGrp="1"/>
          </p:cNvSpPr>
          <p:nvPr>
            <p:ph type="body" idx="1"/>
          </p:nvPr>
        </p:nvSpPr>
        <p:spPr>
          <a:xfrm>
            <a:off x="421050" y="1790700"/>
            <a:ext cx="6473100" cy="8877600"/>
          </a:xfrm>
          <a:prstGeom prst="rect">
            <a:avLst/>
          </a:prstGeom>
          <a:ln w="38100" cap="flat" cmpd="sng">
            <a:solidFill>
              <a:schemeClr val="accent1"/>
            </a:solidFill>
            <a:prstDash val="solid"/>
            <a:round/>
            <a:headEnd type="none" w="sm" len="sm"/>
            <a:tailEnd type="none" w="sm" len="sm"/>
          </a:ln>
        </p:spPr>
        <p:txBody>
          <a:bodyPr spcFirstLastPara="1" wrap="square" lIns="80425" tIns="80425" rIns="80425" bIns="80425" anchor="t" anchorCtr="0">
            <a:normAutofit fontScale="92500" lnSpcReduction="20000"/>
          </a:bodyPr>
          <a:lstStyle/>
          <a:p>
            <a:pPr marL="0" lvl="0" indent="0" algn="l" rtl="0">
              <a:spcBef>
                <a:spcPts val="0"/>
              </a:spcBef>
              <a:spcAft>
                <a:spcPts val="0"/>
              </a:spcAft>
              <a:buNone/>
            </a:pPr>
            <a:r>
              <a:rPr lang="en" sz="2000" b="1">
                <a:solidFill>
                  <a:srgbClr val="202122"/>
                </a:solidFill>
                <a:highlight>
                  <a:srgbClr val="FFFFFF"/>
                </a:highlight>
                <a:latin typeface="Corbel"/>
                <a:ea typeface="Corbel"/>
                <a:cs typeface="Corbel"/>
                <a:sym typeface="Corbel"/>
              </a:rPr>
              <a:t>Activity One</a:t>
            </a:r>
            <a:endParaRPr sz="2000" b="1">
              <a:solidFill>
                <a:srgbClr val="202122"/>
              </a:solidFill>
              <a:highlight>
                <a:srgbClr val="FFFFFF"/>
              </a:highlight>
              <a:latin typeface="Corbel"/>
              <a:ea typeface="Corbel"/>
              <a:cs typeface="Corbel"/>
              <a:sym typeface="Corbel"/>
            </a:endParaRPr>
          </a:p>
          <a:p>
            <a:pPr marL="0" marR="381000" lvl="0" indent="0" algn="l" rtl="0">
              <a:spcBef>
                <a:spcPts val="0"/>
              </a:spcBef>
              <a:spcAft>
                <a:spcPts val="0"/>
              </a:spcAft>
              <a:buNone/>
            </a:pPr>
            <a:endParaRPr sz="1300" b="1" u="sng">
              <a:solidFill>
                <a:srgbClr val="20212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408">
              <a:solidFill>
                <a:schemeClr val="dk1"/>
              </a:solidFill>
              <a:latin typeface="Corbel"/>
              <a:ea typeface="Corbel"/>
              <a:cs typeface="Corbel"/>
              <a:sym typeface="Corbel"/>
            </a:endParaRPr>
          </a:p>
          <a:p>
            <a:pPr marL="0" lvl="0" indent="0" algn="l" rtl="0">
              <a:spcBef>
                <a:spcPts val="0"/>
              </a:spcBef>
              <a:spcAft>
                <a:spcPts val="0"/>
              </a:spcAft>
              <a:buNone/>
            </a:pPr>
            <a:endParaRPr sz="1408">
              <a:solidFill>
                <a:schemeClr val="dk1"/>
              </a:solidFill>
              <a:latin typeface="Corbel"/>
              <a:ea typeface="Corbel"/>
              <a:cs typeface="Corbel"/>
              <a:sym typeface="Corbel"/>
            </a:endParaRPr>
          </a:p>
          <a:p>
            <a:pPr marL="0" lvl="0" indent="0" algn="l" rtl="0">
              <a:spcBef>
                <a:spcPts val="0"/>
              </a:spcBef>
              <a:spcAft>
                <a:spcPts val="0"/>
              </a:spcAft>
              <a:buNone/>
            </a:pPr>
            <a:r>
              <a:rPr lang="en" sz="1408">
                <a:solidFill>
                  <a:schemeClr val="dk1"/>
                </a:solidFill>
                <a:latin typeface="Corbel"/>
                <a:ea typeface="Corbel"/>
                <a:cs typeface="Corbel"/>
                <a:sym typeface="Corbel"/>
              </a:rPr>
              <a:t>This portrait was painted by Scottish artist David Martin. The painting is of Dido Belle and her cousin Elizabeth. </a:t>
            </a:r>
            <a:r>
              <a:rPr lang="en" sz="1408" b="1">
                <a:solidFill>
                  <a:schemeClr val="dk1"/>
                </a:solidFill>
                <a:latin typeface="Corbel"/>
                <a:ea typeface="Corbel"/>
                <a:cs typeface="Corbel"/>
                <a:sym typeface="Corbel"/>
              </a:rPr>
              <a:t> </a:t>
            </a:r>
            <a:r>
              <a:rPr lang="en" sz="1408">
                <a:solidFill>
                  <a:schemeClr val="dk1"/>
                </a:solidFill>
                <a:latin typeface="Corbel"/>
                <a:ea typeface="Corbel"/>
                <a:cs typeface="Corbel"/>
                <a:sym typeface="Corbel"/>
              </a:rPr>
              <a:t>Imagine you are describing this portrait to someone who hasn’t seen it before. In small groups write a description (two paragraphs) of this portrait. </a:t>
            </a:r>
            <a:endParaRPr sz="1408">
              <a:solidFill>
                <a:schemeClr val="dk1"/>
              </a:solidFill>
              <a:latin typeface="Corbel"/>
              <a:ea typeface="Corbel"/>
              <a:cs typeface="Corbel"/>
              <a:sym typeface="Corbel"/>
            </a:endParaRPr>
          </a:p>
          <a:p>
            <a:pPr marL="0" lvl="0" indent="0" algn="l" rtl="0">
              <a:spcBef>
                <a:spcPts val="0"/>
              </a:spcBef>
              <a:spcAft>
                <a:spcPts val="0"/>
              </a:spcAft>
              <a:buNone/>
            </a:pPr>
            <a:endParaRPr sz="1408">
              <a:solidFill>
                <a:schemeClr val="dk1"/>
              </a:solidFill>
              <a:latin typeface="Corbel"/>
              <a:ea typeface="Corbel"/>
              <a:cs typeface="Corbel"/>
              <a:sym typeface="Corbel"/>
            </a:endParaRPr>
          </a:p>
          <a:p>
            <a:pPr marL="0" lvl="0" indent="0" algn="l" rtl="0">
              <a:spcBef>
                <a:spcPts val="0"/>
              </a:spcBef>
              <a:spcAft>
                <a:spcPts val="0"/>
              </a:spcAft>
              <a:buNone/>
            </a:pPr>
            <a:r>
              <a:rPr lang="en" sz="1408">
                <a:solidFill>
                  <a:schemeClr val="dk1"/>
                </a:solidFill>
                <a:latin typeface="Corbel"/>
                <a:ea typeface="Corbel"/>
                <a:cs typeface="Corbel"/>
                <a:sym typeface="Corbel"/>
              </a:rPr>
              <a:t>While writing your description think about: </a:t>
            </a:r>
            <a:endParaRPr sz="1408">
              <a:solidFill>
                <a:schemeClr val="dk1"/>
              </a:solidFill>
              <a:latin typeface="Corbel"/>
              <a:ea typeface="Corbel"/>
              <a:cs typeface="Corbel"/>
              <a:sym typeface="Corbel"/>
            </a:endParaRPr>
          </a:p>
          <a:p>
            <a:pPr marL="0" lvl="0" indent="0" algn="l" rtl="0">
              <a:spcBef>
                <a:spcPts val="0"/>
              </a:spcBef>
              <a:spcAft>
                <a:spcPts val="0"/>
              </a:spcAft>
              <a:buNone/>
            </a:pPr>
            <a:endParaRPr sz="1408">
              <a:solidFill>
                <a:schemeClr val="dk1"/>
              </a:solidFill>
              <a:latin typeface="Corbel"/>
              <a:ea typeface="Corbel"/>
              <a:cs typeface="Corbel"/>
              <a:sym typeface="Corbel"/>
            </a:endParaRPr>
          </a:p>
          <a:p>
            <a:pPr marL="457200" lvl="0" indent="-311308" algn="l" rtl="0">
              <a:spcBef>
                <a:spcPts val="0"/>
              </a:spcBef>
              <a:spcAft>
                <a:spcPts val="0"/>
              </a:spcAft>
              <a:buClr>
                <a:schemeClr val="dk1"/>
              </a:buClr>
              <a:buSzPct val="100000"/>
              <a:buFont typeface="Corbel"/>
              <a:buChar char="●"/>
            </a:pPr>
            <a:r>
              <a:rPr lang="en" sz="1408">
                <a:solidFill>
                  <a:schemeClr val="dk1"/>
                </a:solidFill>
                <a:latin typeface="Corbel"/>
                <a:ea typeface="Corbel"/>
                <a:cs typeface="Corbel"/>
                <a:sym typeface="Corbel"/>
              </a:rPr>
              <a:t>What can you see in the painting? </a:t>
            </a:r>
            <a:endParaRPr sz="1408">
              <a:solidFill>
                <a:schemeClr val="dk1"/>
              </a:solidFill>
              <a:latin typeface="Corbel"/>
              <a:ea typeface="Corbel"/>
              <a:cs typeface="Corbel"/>
              <a:sym typeface="Corbel"/>
            </a:endParaRPr>
          </a:p>
          <a:p>
            <a:pPr marL="457200" lvl="0" indent="-311308" algn="l" rtl="0">
              <a:spcBef>
                <a:spcPts val="0"/>
              </a:spcBef>
              <a:spcAft>
                <a:spcPts val="0"/>
              </a:spcAft>
              <a:buClr>
                <a:schemeClr val="dk1"/>
              </a:buClr>
              <a:buSzPct val="100000"/>
              <a:buFont typeface="Corbel"/>
              <a:buChar char="●"/>
            </a:pPr>
            <a:r>
              <a:rPr lang="en" sz="1408">
                <a:solidFill>
                  <a:schemeClr val="dk1"/>
                </a:solidFill>
                <a:latin typeface="Corbel"/>
                <a:ea typeface="Corbel"/>
                <a:cs typeface="Corbel"/>
                <a:sym typeface="Corbel"/>
              </a:rPr>
              <a:t>What does this portrait show you about the relationship between Dido and her cousin Elizabeth?  </a:t>
            </a:r>
            <a:endParaRPr sz="1408">
              <a:solidFill>
                <a:schemeClr val="dk1"/>
              </a:solidFill>
              <a:highlight>
                <a:srgbClr val="FFFF00"/>
              </a:highlight>
              <a:latin typeface="Corbel"/>
              <a:ea typeface="Corbel"/>
              <a:cs typeface="Corbel"/>
              <a:sym typeface="Corbel"/>
            </a:endParaRPr>
          </a:p>
          <a:p>
            <a:pPr marL="457200" lvl="0" indent="-311308" algn="l" rtl="0">
              <a:spcBef>
                <a:spcPts val="0"/>
              </a:spcBef>
              <a:spcAft>
                <a:spcPts val="0"/>
              </a:spcAft>
              <a:buClr>
                <a:schemeClr val="dk1"/>
              </a:buClr>
              <a:buSzPct val="100000"/>
              <a:buFont typeface="Corbel"/>
              <a:buChar char="●"/>
            </a:pPr>
            <a:r>
              <a:rPr lang="en" sz="1408">
                <a:solidFill>
                  <a:schemeClr val="dk1"/>
                </a:solidFill>
                <a:latin typeface="Corbel"/>
                <a:ea typeface="Corbel"/>
                <a:cs typeface="Corbel"/>
                <a:sym typeface="Corbel"/>
              </a:rPr>
              <a:t>What does this painting tell you about Dido’s status? </a:t>
            </a:r>
            <a:endParaRPr sz="1408">
              <a:solidFill>
                <a:schemeClr val="dk1"/>
              </a:solidFill>
              <a:latin typeface="Corbel"/>
              <a:ea typeface="Corbel"/>
              <a:cs typeface="Corbel"/>
              <a:sym typeface="Corbel"/>
            </a:endParaRPr>
          </a:p>
          <a:p>
            <a:pPr marL="457200" lvl="0" indent="-311308" algn="l" rtl="0">
              <a:spcBef>
                <a:spcPts val="0"/>
              </a:spcBef>
              <a:spcAft>
                <a:spcPts val="0"/>
              </a:spcAft>
              <a:buClr>
                <a:schemeClr val="dk1"/>
              </a:buClr>
              <a:buSzPct val="100000"/>
              <a:buFont typeface="Corbel"/>
              <a:buChar char="●"/>
            </a:pPr>
            <a:r>
              <a:rPr lang="en" sz="1408">
                <a:solidFill>
                  <a:schemeClr val="dk1"/>
                </a:solidFill>
                <a:latin typeface="Corbel"/>
                <a:ea typeface="Corbel"/>
                <a:cs typeface="Corbel"/>
                <a:sym typeface="Corbel"/>
              </a:rPr>
              <a:t>Who do you think might have had this painting created?</a:t>
            </a:r>
            <a:endParaRPr sz="1408">
              <a:solidFill>
                <a:schemeClr val="dk1"/>
              </a:solidFill>
              <a:latin typeface="Corbel"/>
              <a:ea typeface="Corbel"/>
              <a:cs typeface="Corbel"/>
              <a:sym typeface="Corbel"/>
            </a:endParaRPr>
          </a:p>
          <a:p>
            <a:pPr marL="457200" lvl="0" indent="-311308" algn="l" rtl="0">
              <a:spcBef>
                <a:spcPts val="0"/>
              </a:spcBef>
              <a:spcAft>
                <a:spcPts val="0"/>
              </a:spcAft>
              <a:buClr>
                <a:schemeClr val="dk1"/>
              </a:buClr>
              <a:buSzPct val="100000"/>
              <a:buFont typeface="Corbel"/>
              <a:buChar char="●"/>
            </a:pPr>
            <a:r>
              <a:rPr lang="en" sz="1408">
                <a:solidFill>
                  <a:schemeClr val="dk1"/>
                </a:solidFill>
                <a:latin typeface="Corbel"/>
                <a:ea typeface="Corbel"/>
                <a:cs typeface="Corbel"/>
                <a:sym typeface="Corbel"/>
              </a:rPr>
              <a:t>Why do some people think this is an important piece of art? </a:t>
            </a:r>
            <a:endParaRPr sz="1408">
              <a:solidFill>
                <a:schemeClr val="dk1"/>
              </a:solidFill>
              <a:latin typeface="Corbel"/>
              <a:ea typeface="Corbel"/>
              <a:cs typeface="Corbel"/>
              <a:sym typeface="Corbel"/>
            </a:endParaRPr>
          </a:p>
          <a:p>
            <a:pPr marL="0" lvl="0" indent="0" algn="l" rtl="0">
              <a:spcBef>
                <a:spcPts val="0"/>
              </a:spcBef>
              <a:spcAft>
                <a:spcPts val="0"/>
              </a:spcAft>
              <a:buNone/>
            </a:pPr>
            <a:endParaRPr sz="1408">
              <a:solidFill>
                <a:schemeClr val="dk1"/>
              </a:solidFill>
              <a:latin typeface="Corbel"/>
              <a:ea typeface="Corbel"/>
              <a:cs typeface="Corbel"/>
              <a:sym typeface="Corbel"/>
            </a:endParaRPr>
          </a:p>
          <a:p>
            <a:pPr marL="0" lvl="0" indent="0" algn="l" rtl="0">
              <a:spcBef>
                <a:spcPts val="0"/>
              </a:spcBef>
              <a:spcAft>
                <a:spcPts val="0"/>
              </a:spcAft>
              <a:buNone/>
            </a:pPr>
            <a:endParaRPr sz="1408">
              <a:solidFill>
                <a:schemeClr val="dk1"/>
              </a:solidFill>
              <a:latin typeface="Corbel"/>
              <a:ea typeface="Corbel"/>
              <a:cs typeface="Corbel"/>
              <a:sym typeface="Corbel"/>
            </a:endParaRPr>
          </a:p>
          <a:p>
            <a:pPr marL="0" lvl="0" indent="0" algn="l" rtl="0">
              <a:spcBef>
                <a:spcPts val="0"/>
              </a:spcBef>
              <a:spcAft>
                <a:spcPts val="0"/>
              </a:spcAft>
              <a:buNone/>
            </a:pPr>
            <a:r>
              <a:rPr lang="en" sz="1408">
                <a:solidFill>
                  <a:schemeClr val="dk1"/>
                </a:solidFill>
                <a:latin typeface="Corbel"/>
                <a:ea typeface="Corbel"/>
                <a:cs typeface="Corbel"/>
                <a:sym typeface="Corbel"/>
              </a:rPr>
              <a:t>You can use these sentence starters to help you: </a:t>
            </a:r>
            <a:endParaRPr sz="1408">
              <a:solidFill>
                <a:schemeClr val="dk1"/>
              </a:solidFill>
              <a:latin typeface="Corbel"/>
              <a:ea typeface="Corbel"/>
              <a:cs typeface="Corbel"/>
              <a:sym typeface="Corbel"/>
            </a:endParaRPr>
          </a:p>
          <a:p>
            <a:pPr marL="0" lvl="0" indent="0" algn="l" rtl="0">
              <a:spcBef>
                <a:spcPts val="0"/>
              </a:spcBef>
              <a:spcAft>
                <a:spcPts val="0"/>
              </a:spcAft>
              <a:buNone/>
            </a:pPr>
            <a:endParaRPr sz="1408">
              <a:solidFill>
                <a:schemeClr val="dk1"/>
              </a:solidFill>
              <a:latin typeface="Corbel"/>
              <a:ea typeface="Corbel"/>
              <a:cs typeface="Corbel"/>
              <a:sym typeface="Corbel"/>
            </a:endParaRPr>
          </a:p>
          <a:p>
            <a:pPr marL="0" lvl="0" indent="0" algn="l" rtl="0">
              <a:spcBef>
                <a:spcPts val="0"/>
              </a:spcBef>
              <a:spcAft>
                <a:spcPts val="0"/>
              </a:spcAft>
              <a:buNone/>
            </a:pPr>
            <a:r>
              <a:rPr lang="en" sz="1408">
                <a:solidFill>
                  <a:schemeClr val="dk1"/>
                </a:solidFill>
                <a:latin typeface="Corbel"/>
                <a:ea typeface="Corbel"/>
                <a:cs typeface="Corbel"/>
                <a:sym typeface="Corbel"/>
              </a:rPr>
              <a:t>The portrait shows that Dido and her cousin were _________________________________</a:t>
            </a:r>
            <a:endParaRPr sz="1408">
              <a:solidFill>
                <a:schemeClr val="dk1"/>
              </a:solidFill>
              <a:latin typeface="Corbel"/>
              <a:ea typeface="Corbel"/>
              <a:cs typeface="Corbel"/>
              <a:sym typeface="Corbel"/>
            </a:endParaRPr>
          </a:p>
          <a:p>
            <a:pPr marL="0" lvl="0" indent="0" algn="l" rtl="0">
              <a:spcBef>
                <a:spcPts val="0"/>
              </a:spcBef>
              <a:spcAft>
                <a:spcPts val="0"/>
              </a:spcAft>
              <a:buNone/>
            </a:pPr>
            <a:endParaRPr sz="1408">
              <a:solidFill>
                <a:schemeClr val="dk1"/>
              </a:solidFill>
              <a:latin typeface="Corbel"/>
              <a:ea typeface="Corbel"/>
              <a:cs typeface="Corbel"/>
              <a:sym typeface="Corbel"/>
            </a:endParaRPr>
          </a:p>
          <a:p>
            <a:pPr marL="0" lvl="0" indent="0" algn="l" rtl="0">
              <a:spcBef>
                <a:spcPts val="0"/>
              </a:spcBef>
              <a:spcAft>
                <a:spcPts val="0"/>
              </a:spcAft>
              <a:buNone/>
            </a:pPr>
            <a:r>
              <a:rPr lang="en" sz="1408">
                <a:solidFill>
                  <a:schemeClr val="dk1"/>
                </a:solidFill>
                <a:latin typeface="Corbel"/>
                <a:ea typeface="Corbel"/>
                <a:cs typeface="Corbel"/>
                <a:sym typeface="Corbel"/>
              </a:rPr>
              <a:t>We can see that Dido’s status is __________ because ______________________________</a:t>
            </a:r>
            <a:endParaRPr sz="1408">
              <a:solidFill>
                <a:schemeClr val="dk1"/>
              </a:solidFill>
              <a:latin typeface="Corbel"/>
              <a:ea typeface="Corbel"/>
              <a:cs typeface="Corbel"/>
              <a:sym typeface="Corbel"/>
            </a:endParaRPr>
          </a:p>
          <a:p>
            <a:pPr marL="0" lvl="0" indent="0" algn="l" rtl="0">
              <a:spcBef>
                <a:spcPts val="0"/>
              </a:spcBef>
              <a:spcAft>
                <a:spcPts val="0"/>
              </a:spcAft>
              <a:buNone/>
            </a:pPr>
            <a:endParaRPr sz="1408">
              <a:solidFill>
                <a:schemeClr val="dk1"/>
              </a:solidFill>
              <a:latin typeface="Corbel"/>
              <a:ea typeface="Corbel"/>
              <a:cs typeface="Corbel"/>
              <a:sym typeface="Corbel"/>
            </a:endParaRPr>
          </a:p>
          <a:p>
            <a:pPr marL="0" lvl="0" indent="0" algn="l" rtl="0">
              <a:spcBef>
                <a:spcPts val="0"/>
              </a:spcBef>
              <a:spcAft>
                <a:spcPts val="0"/>
              </a:spcAft>
              <a:buNone/>
            </a:pPr>
            <a:r>
              <a:rPr lang="en" sz="1408">
                <a:solidFill>
                  <a:schemeClr val="dk1"/>
                </a:solidFill>
                <a:latin typeface="Corbel"/>
                <a:ea typeface="Corbel"/>
                <a:cs typeface="Corbel"/>
                <a:sym typeface="Corbel"/>
              </a:rPr>
              <a:t>This is an important piece of art because at the time _______________________________</a:t>
            </a:r>
            <a:endParaRPr sz="1408">
              <a:solidFill>
                <a:schemeClr val="dk1"/>
              </a:solidFill>
              <a:latin typeface="Corbel"/>
              <a:ea typeface="Corbel"/>
              <a:cs typeface="Corbel"/>
              <a:sym typeface="Corbel"/>
            </a:endParaRPr>
          </a:p>
          <a:p>
            <a:pPr marL="0" lvl="0" indent="0" algn="l" rtl="0">
              <a:spcBef>
                <a:spcPts val="0"/>
              </a:spcBef>
              <a:spcAft>
                <a:spcPts val="0"/>
              </a:spcAft>
              <a:buNone/>
            </a:pPr>
            <a:endParaRPr sz="1408">
              <a:solidFill>
                <a:schemeClr val="dk1"/>
              </a:solidFill>
              <a:latin typeface="Corbel"/>
              <a:ea typeface="Corbel"/>
              <a:cs typeface="Corbel"/>
              <a:sym typeface="Corbel"/>
            </a:endParaRPr>
          </a:p>
          <a:p>
            <a:pPr marL="0" lvl="0" indent="0" algn="l" rtl="0">
              <a:spcBef>
                <a:spcPts val="0"/>
              </a:spcBef>
              <a:spcAft>
                <a:spcPts val="0"/>
              </a:spcAft>
              <a:buNone/>
            </a:pPr>
            <a:r>
              <a:rPr lang="en" sz="1408">
                <a:solidFill>
                  <a:schemeClr val="dk1"/>
                </a:solidFill>
                <a:latin typeface="Corbel"/>
                <a:ea typeface="Corbel"/>
                <a:cs typeface="Corbel"/>
                <a:sym typeface="Corbel"/>
              </a:rPr>
              <a:t>In this painting I can see Dido carrying ______________________and Elizabeth carrying _______________. I think this might be to show_________________________________</a:t>
            </a:r>
            <a:endParaRPr sz="1400">
              <a:solidFill>
                <a:srgbClr val="323232"/>
              </a:solidFill>
              <a:highlight>
                <a:srgbClr val="FFFFFF"/>
              </a:highlight>
              <a:latin typeface="Corbel"/>
              <a:ea typeface="Corbel"/>
              <a:cs typeface="Corbel"/>
              <a:sym typeface="Corbel"/>
            </a:endParaRPr>
          </a:p>
        </p:txBody>
      </p:sp>
      <p:pic>
        <p:nvPicPr>
          <p:cNvPr id="170" name="Google Shape;170;p26"/>
          <p:cNvPicPr preferRelativeResize="0"/>
          <p:nvPr/>
        </p:nvPicPr>
        <p:blipFill>
          <a:blip r:embed="rId3">
            <a:alphaModFix/>
          </a:blip>
          <a:stretch>
            <a:fillRect/>
          </a:stretch>
        </p:blipFill>
        <p:spPr>
          <a:xfrm>
            <a:off x="1739900" y="2191900"/>
            <a:ext cx="3835400" cy="3294500"/>
          </a:xfrm>
          <a:prstGeom prst="rect">
            <a:avLst/>
          </a:prstGeom>
          <a:noFill/>
          <a:ln>
            <a:noFill/>
          </a:ln>
        </p:spPr>
      </p:pic>
      <p:sp>
        <p:nvSpPr>
          <p:cNvPr id="171" name="Google Shape;171;p26"/>
          <p:cNvSpPr txBox="1"/>
          <p:nvPr/>
        </p:nvSpPr>
        <p:spPr>
          <a:xfrm>
            <a:off x="1422400" y="5486400"/>
            <a:ext cx="4470300" cy="323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900" i="1">
                <a:solidFill>
                  <a:schemeClr val="dk1"/>
                </a:solidFill>
                <a:latin typeface="Calibri"/>
                <a:ea typeface="Calibri"/>
                <a:cs typeface="Calibri"/>
                <a:sym typeface="Calibri"/>
              </a:rPr>
              <a:t>Painting of Dido Belle and her cousin Elizabeth Murray. Credit: </a:t>
            </a:r>
            <a:r>
              <a:rPr lang="en" sz="900" i="1" u="sng">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Wikimedia Commons</a:t>
            </a:r>
            <a:endParaRPr sz="1100"/>
          </a:p>
        </p:txBody>
      </p:sp>
      <p:pic>
        <p:nvPicPr>
          <p:cNvPr id="172" name="Google Shape;172;p26"/>
          <p:cNvPicPr preferRelativeResize="0"/>
          <p:nvPr/>
        </p:nvPicPr>
        <p:blipFill rotWithShape="1">
          <a:blip r:embed="rId5">
            <a:alphaModFix/>
          </a:blip>
          <a:srcRect b="13457"/>
          <a:stretch/>
        </p:blipFill>
        <p:spPr>
          <a:xfrm>
            <a:off x="6179050" y="135300"/>
            <a:ext cx="996452" cy="126902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7"/>
          <p:cNvSpPr txBox="1">
            <a:spLocks noGrp="1"/>
          </p:cNvSpPr>
          <p:nvPr>
            <p:ph type="title"/>
          </p:nvPr>
        </p:nvSpPr>
        <p:spPr>
          <a:xfrm>
            <a:off x="249460" y="720787"/>
            <a:ext cx="6816300" cy="12216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b="1">
                <a:latin typeface="Corbel"/>
                <a:ea typeface="Corbel"/>
                <a:cs typeface="Corbel"/>
                <a:sym typeface="Corbel"/>
              </a:rPr>
              <a:t>Case Study Two:</a:t>
            </a:r>
            <a:endParaRPr b="1">
              <a:latin typeface="Corbel"/>
              <a:ea typeface="Corbel"/>
              <a:cs typeface="Corbel"/>
              <a:sym typeface="Corbel"/>
            </a:endParaRPr>
          </a:p>
          <a:p>
            <a:pPr marL="0" lvl="0" indent="0" algn="l" rtl="0">
              <a:spcBef>
                <a:spcPts val="0"/>
              </a:spcBef>
              <a:spcAft>
                <a:spcPts val="0"/>
              </a:spcAft>
              <a:buNone/>
            </a:pPr>
            <a:r>
              <a:rPr lang="en">
                <a:latin typeface="Corbel"/>
                <a:ea typeface="Corbel"/>
                <a:cs typeface="Corbel"/>
                <a:sym typeface="Corbel"/>
              </a:rPr>
              <a:t>Kenwood House &amp; Dido Elizabeth Belle</a:t>
            </a:r>
            <a:endParaRPr>
              <a:latin typeface="Corbel"/>
              <a:ea typeface="Corbel"/>
              <a:cs typeface="Corbel"/>
              <a:sym typeface="Corbel"/>
            </a:endParaRPr>
          </a:p>
        </p:txBody>
      </p:sp>
      <p:sp>
        <p:nvSpPr>
          <p:cNvPr id="178" name="Google Shape;178;p27"/>
          <p:cNvSpPr txBox="1">
            <a:spLocks noGrp="1"/>
          </p:cNvSpPr>
          <p:nvPr>
            <p:ph type="body" idx="1"/>
          </p:nvPr>
        </p:nvSpPr>
        <p:spPr>
          <a:xfrm>
            <a:off x="421050" y="1790700"/>
            <a:ext cx="6473100" cy="4838700"/>
          </a:xfrm>
          <a:prstGeom prst="rect">
            <a:avLst/>
          </a:prstGeom>
          <a:ln w="38100" cap="flat" cmpd="sng">
            <a:solidFill>
              <a:schemeClr val="accent1"/>
            </a:solidFill>
            <a:prstDash val="solid"/>
            <a:round/>
            <a:headEnd type="none" w="sm" len="sm"/>
            <a:tailEnd type="none" w="sm" len="sm"/>
          </a:ln>
        </p:spPr>
        <p:txBody>
          <a:bodyPr spcFirstLastPara="1" wrap="square" lIns="80425" tIns="80425" rIns="80425" bIns="80425" anchor="t" anchorCtr="0">
            <a:normAutofit/>
          </a:bodyPr>
          <a:lstStyle/>
          <a:p>
            <a:pPr marL="0" lvl="0" indent="0" algn="l" rtl="0">
              <a:spcBef>
                <a:spcPts val="0"/>
              </a:spcBef>
              <a:spcAft>
                <a:spcPts val="0"/>
              </a:spcAft>
              <a:buNone/>
            </a:pPr>
            <a:r>
              <a:rPr lang="en" sz="2000" b="1">
                <a:solidFill>
                  <a:srgbClr val="202122"/>
                </a:solidFill>
                <a:highlight>
                  <a:srgbClr val="FFFFFF"/>
                </a:highlight>
                <a:latin typeface="Corbel"/>
                <a:ea typeface="Corbel"/>
                <a:cs typeface="Corbel"/>
                <a:sym typeface="Corbel"/>
              </a:rPr>
              <a:t>Activity Two</a:t>
            </a:r>
            <a:endParaRPr sz="2000" b="1">
              <a:solidFill>
                <a:srgbClr val="202122"/>
              </a:solidFill>
              <a:highlight>
                <a:srgbClr val="FFFFFF"/>
              </a:highlight>
              <a:latin typeface="Corbel"/>
              <a:ea typeface="Corbel"/>
              <a:cs typeface="Corbel"/>
              <a:sym typeface="Corbel"/>
            </a:endParaRPr>
          </a:p>
          <a:p>
            <a:pPr marL="0" marR="381000" lvl="0" indent="0" algn="l" rtl="0">
              <a:spcBef>
                <a:spcPts val="0"/>
              </a:spcBef>
              <a:spcAft>
                <a:spcPts val="0"/>
              </a:spcAft>
              <a:buNone/>
            </a:pPr>
            <a:endParaRPr sz="1300" b="1" u="sng">
              <a:solidFill>
                <a:srgbClr val="202122"/>
              </a:solidFill>
              <a:highlight>
                <a:srgbClr val="FFFFFF"/>
              </a:highlight>
              <a:latin typeface="Corbel"/>
              <a:ea typeface="Corbel"/>
              <a:cs typeface="Corbel"/>
              <a:sym typeface="Corbel"/>
            </a:endParaRPr>
          </a:p>
          <a:p>
            <a:pPr marL="457200" lvl="0" indent="-311150" algn="l" rtl="0">
              <a:spcBef>
                <a:spcPts val="0"/>
              </a:spcBef>
              <a:spcAft>
                <a:spcPts val="0"/>
              </a:spcAft>
              <a:buSzPts val="1300"/>
              <a:buFont typeface="Corbel"/>
              <a:buAutoNum type="arabicPeriod"/>
            </a:pPr>
            <a:r>
              <a:rPr lang="en" sz="1300">
                <a:solidFill>
                  <a:schemeClr val="dk1"/>
                </a:solidFill>
                <a:latin typeface="Corbel"/>
                <a:ea typeface="Corbel"/>
                <a:cs typeface="Corbel"/>
                <a:sym typeface="Corbel"/>
              </a:rPr>
              <a:t>Watch this </a:t>
            </a:r>
            <a:r>
              <a:rPr lang="en" sz="1300" u="sng">
                <a:solidFill>
                  <a:srgbClr val="1155CC"/>
                </a:solidFill>
                <a:latin typeface="Corbel"/>
                <a:ea typeface="Corbel"/>
                <a:cs typeface="Corbel"/>
                <a:sym typeface="Corbel"/>
                <a:hlinkClick r:id="rId3">
                  <a:extLst>
                    <a:ext uri="{A12FA001-AC4F-418D-AE19-62706E023703}">
                      <ahyp:hlinkClr xmlns:ahyp="http://schemas.microsoft.com/office/drawing/2018/hyperlinkcolor" val="tx"/>
                    </a:ext>
                  </a:extLst>
                </a:hlinkClick>
              </a:rPr>
              <a:t>clip </a:t>
            </a:r>
            <a:r>
              <a:rPr lang="en" sz="1300">
                <a:solidFill>
                  <a:schemeClr val="dk1"/>
                </a:solidFill>
                <a:latin typeface="Corbel"/>
                <a:ea typeface="Corbel"/>
                <a:cs typeface="Corbel"/>
                <a:sym typeface="Corbel"/>
              </a:rPr>
              <a:t>from the movie ‘Belle’ about Dido Elizabeth Belle and read this summary of the </a:t>
            </a:r>
            <a:r>
              <a:rPr lang="en" sz="1300" u="sng">
                <a:solidFill>
                  <a:srgbClr val="1155CC"/>
                </a:solidFill>
                <a:latin typeface="Corbel"/>
                <a:ea typeface="Corbel"/>
                <a:cs typeface="Corbel"/>
                <a:sym typeface="Corbel"/>
                <a:hlinkClick r:id="rId4">
                  <a:extLst>
                    <a:ext uri="{A12FA001-AC4F-418D-AE19-62706E023703}">
                      <ahyp:hlinkClr xmlns:ahyp="http://schemas.microsoft.com/office/drawing/2018/hyperlinkcolor" val="tx"/>
                    </a:ext>
                  </a:extLst>
                </a:hlinkClick>
              </a:rPr>
              <a:t>Zong Case</a:t>
            </a:r>
            <a:r>
              <a:rPr lang="en" sz="1300">
                <a:solidFill>
                  <a:schemeClr val="dk1"/>
                </a:solidFill>
                <a:latin typeface="Corbel"/>
                <a:ea typeface="Corbel"/>
                <a:cs typeface="Corbel"/>
                <a:sym typeface="Corbel"/>
              </a:rPr>
              <a:t>. </a:t>
            </a:r>
            <a:endParaRPr sz="1300">
              <a:solidFill>
                <a:schemeClr val="dk1"/>
              </a:solidFill>
              <a:latin typeface="Corbel"/>
              <a:ea typeface="Corbel"/>
              <a:cs typeface="Corbel"/>
              <a:sym typeface="Corbel"/>
            </a:endParaRPr>
          </a:p>
          <a:p>
            <a:pPr marL="0" lvl="0" indent="0" algn="l" rtl="0">
              <a:spcBef>
                <a:spcPts val="0"/>
              </a:spcBef>
              <a:spcAft>
                <a:spcPts val="0"/>
              </a:spcAft>
              <a:buClr>
                <a:schemeClr val="dk1"/>
              </a:buClr>
              <a:buSzPts val="1100"/>
              <a:buFont typeface="Arial"/>
              <a:buNone/>
            </a:pPr>
            <a:endParaRPr sz="1300">
              <a:solidFill>
                <a:schemeClr val="dk1"/>
              </a:solidFill>
              <a:latin typeface="Corbel"/>
              <a:ea typeface="Corbel"/>
              <a:cs typeface="Corbel"/>
              <a:sym typeface="Corbel"/>
            </a:endParaRPr>
          </a:p>
          <a:p>
            <a:pPr marL="0" lvl="0" indent="0" algn="l" rtl="0">
              <a:spcBef>
                <a:spcPts val="0"/>
              </a:spcBef>
              <a:spcAft>
                <a:spcPts val="0"/>
              </a:spcAft>
              <a:buClr>
                <a:schemeClr val="dk1"/>
              </a:buClr>
              <a:buSzPts val="1100"/>
              <a:buFont typeface="Arial"/>
              <a:buNone/>
            </a:pPr>
            <a:r>
              <a:rPr lang="en" sz="1300">
                <a:solidFill>
                  <a:schemeClr val="dk1"/>
                </a:solidFill>
                <a:latin typeface="Corbel"/>
                <a:ea typeface="Corbel"/>
                <a:cs typeface="Corbel"/>
                <a:sym typeface="Corbel"/>
              </a:rPr>
              <a:t>How do you think Dido would have felt learning about some of the slavery cases her great uncle judged, while she was the daughter of an enslaved woman? Put yourself in Dido’s shoes and </a:t>
            </a:r>
            <a:r>
              <a:rPr lang="en" sz="1300" i="1">
                <a:solidFill>
                  <a:schemeClr val="dk1"/>
                </a:solidFill>
                <a:latin typeface="Corbel"/>
                <a:ea typeface="Corbel"/>
                <a:cs typeface="Corbel"/>
                <a:sym typeface="Corbel"/>
              </a:rPr>
              <a:t>write a letter </a:t>
            </a:r>
            <a:r>
              <a:rPr lang="en" sz="1300">
                <a:solidFill>
                  <a:schemeClr val="dk1"/>
                </a:solidFill>
                <a:latin typeface="Corbel"/>
                <a:ea typeface="Corbel"/>
                <a:cs typeface="Corbel"/>
                <a:sym typeface="Corbel"/>
              </a:rPr>
              <a:t>to your mother Maria, discussing how you might have felt growing up in Kenwood House during a time of legal cases about the slave trade and the growing abolition movement.  </a:t>
            </a:r>
            <a:endParaRPr sz="1300">
              <a:solidFill>
                <a:schemeClr val="dk1"/>
              </a:solidFill>
              <a:latin typeface="Corbel"/>
              <a:ea typeface="Corbel"/>
              <a:cs typeface="Corbel"/>
              <a:sym typeface="Corbel"/>
            </a:endParaRPr>
          </a:p>
          <a:p>
            <a:pPr marL="0" lvl="0" indent="0" algn="l" rtl="0">
              <a:spcBef>
                <a:spcPts val="0"/>
              </a:spcBef>
              <a:spcAft>
                <a:spcPts val="0"/>
              </a:spcAft>
              <a:buClr>
                <a:schemeClr val="dk1"/>
              </a:buClr>
              <a:buSzPts val="1100"/>
              <a:buFont typeface="Arial"/>
              <a:buNone/>
            </a:pPr>
            <a:endParaRPr sz="1300">
              <a:solidFill>
                <a:schemeClr val="dk1"/>
              </a:solidFill>
              <a:latin typeface="Corbel"/>
              <a:ea typeface="Corbel"/>
              <a:cs typeface="Corbel"/>
              <a:sym typeface="Corbel"/>
            </a:endParaRPr>
          </a:p>
          <a:p>
            <a:pPr marL="457200" lvl="0" indent="-311150" algn="l" rtl="0">
              <a:spcBef>
                <a:spcPts val="0"/>
              </a:spcBef>
              <a:spcAft>
                <a:spcPts val="0"/>
              </a:spcAft>
              <a:buClr>
                <a:schemeClr val="dk1"/>
              </a:buClr>
              <a:buSzPts val="1300"/>
              <a:buFont typeface="Corbel"/>
              <a:buAutoNum type="arabicPeriod"/>
            </a:pPr>
            <a:r>
              <a:rPr lang="en" sz="1300">
                <a:solidFill>
                  <a:schemeClr val="dk1"/>
                </a:solidFill>
                <a:latin typeface="Corbel"/>
                <a:ea typeface="Corbel"/>
                <a:cs typeface="Corbel"/>
                <a:sym typeface="Corbel"/>
              </a:rPr>
              <a:t>Lord Mansfield was not an abolitionist. He thought that the slave trade brought many advantages to Britain. He believed in the trade benefits of slavery and its importance to the British economy. Despite this, he had a niece whose mother was formerly enslaved and sought to challenge individual instances of cruelty to enslaved people. </a:t>
            </a:r>
            <a:endParaRPr sz="1300">
              <a:solidFill>
                <a:schemeClr val="dk1"/>
              </a:solidFill>
              <a:latin typeface="Corbel"/>
              <a:ea typeface="Corbel"/>
              <a:cs typeface="Corbel"/>
              <a:sym typeface="Corbel"/>
            </a:endParaRPr>
          </a:p>
          <a:p>
            <a:pPr marL="0" lvl="0" indent="0" algn="l" rtl="0">
              <a:spcBef>
                <a:spcPts val="0"/>
              </a:spcBef>
              <a:spcAft>
                <a:spcPts val="0"/>
              </a:spcAft>
              <a:buClr>
                <a:schemeClr val="dk1"/>
              </a:buClr>
              <a:buSzPts val="1100"/>
              <a:buFont typeface="Arial"/>
              <a:buNone/>
            </a:pPr>
            <a:endParaRPr sz="1300">
              <a:solidFill>
                <a:schemeClr val="dk1"/>
              </a:solidFill>
              <a:latin typeface="Corbel"/>
              <a:ea typeface="Corbel"/>
              <a:cs typeface="Corbel"/>
              <a:sym typeface="Corbel"/>
            </a:endParaRPr>
          </a:p>
          <a:p>
            <a:pPr marL="0" lvl="0" indent="0" algn="l" rtl="0">
              <a:spcBef>
                <a:spcPts val="0"/>
              </a:spcBef>
              <a:spcAft>
                <a:spcPts val="0"/>
              </a:spcAft>
              <a:buNone/>
            </a:pPr>
            <a:r>
              <a:rPr lang="en" sz="1300">
                <a:solidFill>
                  <a:schemeClr val="dk1"/>
                </a:solidFill>
                <a:latin typeface="Corbel"/>
                <a:ea typeface="Corbel"/>
                <a:cs typeface="Corbel"/>
                <a:sym typeface="Corbel"/>
              </a:rPr>
              <a:t>As a class discuss how you think it was possible for Lord Mansfield to have family members who were formerly enslaved, speak up for the rights of enslaved people in individual cases </a:t>
            </a:r>
            <a:r>
              <a:rPr lang="en" sz="1300" i="1">
                <a:solidFill>
                  <a:schemeClr val="dk1"/>
                </a:solidFill>
                <a:latin typeface="Corbel"/>
                <a:ea typeface="Corbel"/>
                <a:cs typeface="Corbel"/>
                <a:sym typeface="Corbel"/>
              </a:rPr>
              <a:t>and still </a:t>
            </a:r>
            <a:r>
              <a:rPr lang="en" sz="1300">
                <a:solidFill>
                  <a:schemeClr val="dk1"/>
                </a:solidFill>
                <a:latin typeface="Corbel"/>
                <a:ea typeface="Corbel"/>
                <a:cs typeface="Corbel"/>
                <a:sym typeface="Corbel"/>
              </a:rPr>
              <a:t>support the slave trade. Is it possible for a person to hold these conflicting views at the same time? </a:t>
            </a:r>
            <a:endParaRPr sz="1400">
              <a:solidFill>
                <a:srgbClr val="323232"/>
              </a:solidFill>
              <a:highlight>
                <a:srgbClr val="FFFFFF"/>
              </a:highlight>
              <a:latin typeface="Corbel"/>
              <a:ea typeface="Corbel"/>
              <a:cs typeface="Corbel"/>
              <a:sym typeface="Corbel"/>
            </a:endParaRPr>
          </a:p>
        </p:txBody>
      </p:sp>
      <p:sp>
        <p:nvSpPr>
          <p:cNvPr id="179" name="Google Shape;179;p27"/>
          <p:cNvSpPr txBox="1">
            <a:spLocks noGrp="1"/>
          </p:cNvSpPr>
          <p:nvPr>
            <p:ph type="body" idx="1"/>
          </p:nvPr>
        </p:nvSpPr>
        <p:spPr>
          <a:xfrm>
            <a:off x="421050" y="6794500"/>
            <a:ext cx="6473100" cy="3860700"/>
          </a:xfrm>
          <a:prstGeom prst="rect">
            <a:avLst/>
          </a:prstGeom>
          <a:ln w="38100" cap="flat" cmpd="sng">
            <a:solidFill>
              <a:schemeClr val="accent1"/>
            </a:solidFill>
            <a:prstDash val="solid"/>
            <a:round/>
            <a:headEnd type="none" w="sm" len="sm"/>
            <a:tailEnd type="none" w="sm" len="sm"/>
          </a:ln>
        </p:spPr>
        <p:txBody>
          <a:bodyPr spcFirstLastPara="1" wrap="square" lIns="80425" tIns="80425" rIns="80425" bIns="80425" anchor="t" anchorCtr="0">
            <a:normAutofit/>
          </a:bodyPr>
          <a:lstStyle/>
          <a:p>
            <a:pPr marL="0" lvl="0" indent="0" algn="l" rtl="0">
              <a:spcBef>
                <a:spcPts val="0"/>
              </a:spcBef>
              <a:spcAft>
                <a:spcPts val="0"/>
              </a:spcAft>
              <a:buNone/>
            </a:pPr>
            <a:r>
              <a:rPr lang="en" sz="2000" b="1">
                <a:solidFill>
                  <a:srgbClr val="202122"/>
                </a:solidFill>
                <a:highlight>
                  <a:srgbClr val="FFFFFF"/>
                </a:highlight>
                <a:latin typeface="Corbel"/>
                <a:ea typeface="Corbel"/>
                <a:cs typeface="Corbel"/>
                <a:sym typeface="Corbel"/>
              </a:rPr>
              <a:t>Activity Three</a:t>
            </a:r>
            <a:endParaRPr sz="1300" b="1" u="sng">
              <a:solidFill>
                <a:srgbClr val="202122"/>
              </a:solidFill>
              <a:highlight>
                <a:srgbClr val="FFFFFF"/>
              </a:highlight>
              <a:latin typeface="Corbel"/>
              <a:ea typeface="Corbel"/>
              <a:cs typeface="Corbel"/>
              <a:sym typeface="Corbel"/>
            </a:endParaRPr>
          </a:p>
          <a:p>
            <a:pPr marL="0" lvl="0" indent="0" algn="l" rtl="0">
              <a:spcBef>
                <a:spcPts val="0"/>
              </a:spcBef>
              <a:spcAft>
                <a:spcPts val="0"/>
              </a:spcAft>
              <a:buNone/>
            </a:pPr>
            <a:r>
              <a:rPr lang="en" sz="1200" b="1" i="1">
                <a:solidFill>
                  <a:schemeClr val="dk1"/>
                </a:solidFill>
                <a:latin typeface="Corbel"/>
                <a:ea typeface="Corbel"/>
                <a:cs typeface="Corbel"/>
                <a:sym typeface="Corbel"/>
              </a:rPr>
              <a:t>Note: The language in this extract reflects the language that was used in the 18th century. This language is now seen as unacceptable. </a:t>
            </a:r>
            <a:endParaRPr sz="1200" b="1">
              <a:solidFill>
                <a:schemeClr val="dk1"/>
              </a:solidFill>
              <a:latin typeface="Corbel"/>
              <a:ea typeface="Corbel"/>
              <a:cs typeface="Corbel"/>
              <a:sym typeface="Corbel"/>
            </a:endParaRPr>
          </a:p>
          <a:p>
            <a:pPr marL="0" lvl="0" indent="0" algn="l" rtl="0">
              <a:spcBef>
                <a:spcPts val="0"/>
              </a:spcBef>
              <a:spcAft>
                <a:spcPts val="0"/>
              </a:spcAft>
              <a:buNone/>
            </a:pPr>
            <a:r>
              <a:rPr lang="en" sz="1300">
                <a:solidFill>
                  <a:schemeClr val="dk1"/>
                </a:solidFill>
                <a:latin typeface="Corbel"/>
                <a:ea typeface="Corbel"/>
                <a:cs typeface="Corbel"/>
                <a:sym typeface="Corbel"/>
              </a:rPr>
              <a:t> </a:t>
            </a:r>
            <a:endParaRPr sz="1300">
              <a:solidFill>
                <a:schemeClr val="dk1"/>
              </a:solidFill>
              <a:latin typeface="Corbel"/>
              <a:ea typeface="Corbel"/>
              <a:cs typeface="Corbel"/>
              <a:sym typeface="Corbel"/>
            </a:endParaRPr>
          </a:p>
          <a:p>
            <a:pPr marL="0" lvl="0" indent="0" algn="l" rtl="0">
              <a:spcBef>
                <a:spcPts val="0"/>
              </a:spcBef>
              <a:spcAft>
                <a:spcPts val="0"/>
              </a:spcAft>
              <a:buNone/>
            </a:pPr>
            <a:r>
              <a:rPr lang="en" sz="1300" i="1">
                <a:solidFill>
                  <a:schemeClr val="dk1"/>
                </a:solidFill>
                <a:latin typeface="Corbel"/>
                <a:ea typeface="Corbel"/>
                <a:cs typeface="Corbel"/>
                <a:sym typeface="Corbel"/>
              </a:rPr>
              <a:t>‘A Black came in after dinner and sat with the ladies and, after coffee, walked with the company in the gardens, one of the young ladies having her arm within the other […] He calls her Dido, which I suppose is all the name she has. He knows he has been reproached for showing fondness for her – I dare say not criminal.’ </a:t>
            </a:r>
            <a:endParaRPr sz="1300" i="1">
              <a:solidFill>
                <a:schemeClr val="dk1"/>
              </a:solidFill>
              <a:latin typeface="Corbel"/>
              <a:ea typeface="Corbel"/>
              <a:cs typeface="Corbel"/>
              <a:sym typeface="Corbel"/>
            </a:endParaRPr>
          </a:p>
          <a:p>
            <a:pPr marL="457200" lvl="0" indent="-311150" algn="l" rtl="0">
              <a:spcBef>
                <a:spcPts val="0"/>
              </a:spcBef>
              <a:spcAft>
                <a:spcPts val="0"/>
              </a:spcAft>
              <a:buClr>
                <a:schemeClr val="dk1"/>
              </a:buClr>
              <a:buSzPts val="1300"/>
              <a:buFont typeface="Corbel"/>
              <a:buChar char="-"/>
            </a:pPr>
            <a:r>
              <a:rPr lang="en" sz="1300">
                <a:solidFill>
                  <a:schemeClr val="dk1"/>
                </a:solidFill>
                <a:latin typeface="Corbel"/>
                <a:ea typeface="Corbel"/>
                <a:cs typeface="Corbel"/>
                <a:sym typeface="Corbel"/>
              </a:rPr>
              <a:t>Thomas Hutchinson (ex-governor of Massachusettsts, USA), 1779. </a:t>
            </a:r>
            <a:endParaRPr sz="1300">
              <a:solidFill>
                <a:schemeClr val="dk1"/>
              </a:solidFill>
              <a:latin typeface="Corbel"/>
              <a:ea typeface="Corbel"/>
              <a:cs typeface="Corbel"/>
              <a:sym typeface="Corbel"/>
            </a:endParaRPr>
          </a:p>
          <a:p>
            <a:pPr marL="0" lvl="0" indent="0" algn="l" rtl="0">
              <a:spcBef>
                <a:spcPts val="0"/>
              </a:spcBef>
              <a:spcAft>
                <a:spcPts val="0"/>
              </a:spcAft>
              <a:buNone/>
            </a:pPr>
            <a:r>
              <a:rPr lang="en" sz="1300" i="1" u="sng">
                <a:solidFill>
                  <a:srgbClr val="1155CC"/>
                </a:solidFill>
                <a:latin typeface="Corbel"/>
                <a:ea typeface="Corbel"/>
                <a:cs typeface="Corbel"/>
                <a:sym typeface="Corbel"/>
                <a:hlinkClick r:id="rId5">
                  <a:extLst>
                    <a:ext uri="{A12FA001-AC4F-418D-AE19-62706E023703}">
                      <ahyp:hlinkClr xmlns:ahyp="http://schemas.microsoft.com/office/drawing/2018/hyperlinkcolor" val="tx"/>
                    </a:ext>
                  </a:extLst>
                </a:hlinkClick>
              </a:rPr>
              <a:t>Link to quote</a:t>
            </a:r>
            <a:endParaRPr sz="1300" i="1">
              <a:solidFill>
                <a:schemeClr val="dk1"/>
              </a:solidFill>
              <a:latin typeface="Corbel"/>
              <a:ea typeface="Corbel"/>
              <a:cs typeface="Corbel"/>
              <a:sym typeface="Corbel"/>
            </a:endParaRPr>
          </a:p>
          <a:p>
            <a:pPr marL="0" lvl="0" indent="0" algn="l" rtl="0">
              <a:spcBef>
                <a:spcPts val="0"/>
              </a:spcBef>
              <a:spcAft>
                <a:spcPts val="0"/>
              </a:spcAft>
              <a:buNone/>
            </a:pPr>
            <a:endParaRPr sz="1300" b="1">
              <a:solidFill>
                <a:schemeClr val="dk1"/>
              </a:solidFill>
              <a:latin typeface="Corbel"/>
              <a:ea typeface="Corbel"/>
              <a:cs typeface="Corbel"/>
              <a:sym typeface="Corbel"/>
            </a:endParaRPr>
          </a:p>
          <a:p>
            <a:pPr marL="0" lvl="0" indent="0" algn="l" rtl="0">
              <a:spcBef>
                <a:spcPts val="0"/>
              </a:spcBef>
              <a:spcAft>
                <a:spcPts val="0"/>
              </a:spcAft>
              <a:buNone/>
            </a:pPr>
            <a:r>
              <a:rPr lang="en" sz="1300">
                <a:solidFill>
                  <a:schemeClr val="dk1"/>
                </a:solidFill>
                <a:latin typeface="Corbel"/>
                <a:ea typeface="Corbel"/>
                <a:cs typeface="Corbel"/>
                <a:sym typeface="Corbel"/>
              </a:rPr>
              <a:t>In pairs, discuss this statement:</a:t>
            </a: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457200" lvl="0" indent="-311150" algn="l" rtl="0">
              <a:spcBef>
                <a:spcPts val="0"/>
              </a:spcBef>
              <a:spcAft>
                <a:spcPts val="0"/>
              </a:spcAft>
              <a:buClr>
                <a:schemeClr val="dk1"/>
              </a:buClr>
              <a:buSzPts val="1300"/>
              <a:buFont typeface="Corbel"/>
              <a:buChar char="●"/>
            </a:pPr>
            <a:r>
              <a:rPr lang="en" sz="1300">
                <a:solidFill>
                  <a:schemeClr val="dk1"/>
                </a:solidFill>
                <a:latin typeface="Corbel"/>
                <a:ea typeface="Corbel"/>
                <a:cs typeface="Corbel"/>
                <a:sym typeface="Corbel"/>
              </a:rPr>
              <a:t>What do you think Thomas thinks of Dido from this statement? </a:t>
            </a:r>
            <a:endParaRPr sz="1300">
              <a:solidFill>
                <a:schemeClr val="dk1"/>
              </a:solidFill>
              <a:latin typeface="Corbel"/>
              <a:ea typeface="Corbel"/>
              <a:cs typeface="Corbel"/>
              <a:sym typeface="Corbel"/>
            </a:endParaRPr>
          </a:p>
          <a:p>
            <a:pPr marL="457200" lvl="0" indent="-304800" algn="l" rtl="0">
              <a:spcBef>
                <a:spcPts val="0"/>
              </a:spcBef>
              <a:spcAft>
                <a:spcPts val="0"/>
              </a:spcAft>
              <a:buClr>
                <a:schemeClr val="dk1"/>
              </a:buClr>
              <a:buSzPts val="1200"/>
              <a:buFont typeface="Calibri"/>
              <a:buChar char="●"/>
            </a:pPr>
            <a:r>
              <a:rPr lang="en" sz="1300">
                <a:solidFill>
                  <a:schemeClr val="dk1"/>
                </a:solidFill>
                <a:latin typeface="Corbel"/>
                <a:ea typeface="Corbel"/>
                <a:cs typeface="Corbel"/>
                <a:sym typeface="Corbel"/>
              </a:rPr>
              <a:t>How do you think Lord Mansfield might have responded to this comment?</a:t>
            </a:r>
            <a:endParaRPr sz="1300">
              <a:solidFill>
                <a:schemeClr val="dk1"/>
              </a:solidFill>
              <a:latin typeface="Corbel"/>
              <a:ea typeface="Corbel"/>
              <a:cs typeface="Corbel"/>
              <a:sym typeface="Corbel"/>
            </a:endParaRPr>
          </a:p>
        </p:txBody>
      </p:sp>
      <p:pic>
        <p:nvPicPr>
          <p:cNvPr id="180" name="Google Shape;180;p27"/>
          <p:cNvPicPr preferRelativeResize="0"/>
          <p:nvPr/>
        </p:nvPicPr>
        <p:blipFill rotWithShape="1">
          <a:blip r:embed="rId6">
            <a:alphaModFix/>
          </a:blip>
          <a:srcRect b="13457"/>
          <a:stretch/>
        </p:blipFill>
        <p:spPr>
          <a:xfrm>
            <a:off x="6179050" y="135300"/>
            <a:ext cx="996452" cy="126902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8"/>
          <p:cNvSpPr txBox="1">
            <a:spLocks noGrp="1"/>
          </p:cNvSpPr>
          <p:nvPr>
            <p:ph type="title"/>
          </p:nvPr>
        </p:nvSpPr>
        <p:spPr>
          <a:xfrm>
            <a:off x="249460" y="720787"/>
            <a:ext cx="6816300" cy="12216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b="1">
                <a:latin typeface="Corbel"/>
                <a:ea typeface="Corbel"/>
                <a:cs typeface="Corbel"/>
                <a:sym typeface="Corbel"/>
              </a:rPr>
              <a:t>Case Study Two:</a:t>
            </a:r>
            <a:endParaRPr b="1">
              <a:latin typeface="Corbel"/>
              <a:ea typeface="Corbel"/>
              <a:cs typeface="Corbel"/>
              <a:sym typeface="Corbel"/>
            </a:endParaRPr>
          </a:p>
          <a:p>
            <a:pPr marL="0" lvl="0" indent="0" algn="l" rtl="0">
              <a:spcBef>
                <a:spcPts val="0"/>
              </a:spcBef>
              <a:spcAft>
                <a:spcPts val="0"/>
              </a:spcAft>
              <a:buNone/>
            </a:pPr>
            <a:r>
              <a:rPr lang="en">
                <a:latin typeface="Corbel"/>
                <a:ea typeface="Corbel"/>
                <a:cs typeface="Corbel"/>
                <a:sym typeface="Corbel"/>
              </a:rPr>
              <a:t>Kenwood House &amp; Dido Elizabeth Belle</a:t>
            </a:r>
            <a:endParaRPr>
              <a:latin typeface="Corbel"/>
              <a:ea typeface="Corbel"/>
              <a:cs typeface="Corbel"/>
              <a:sym typeface="Corbel"/>
            </a:endParaRPr>
          </a:p>
        </p:txBody>
      </p:sp>
      <p:sp>
        <p:nvSpPr>
          <p:cNvPr id="186" name="Google Shape;186;p28"/>
          <p:cNvSpPr txBox="1"/>
          <p:nvPr/>
        </p:nvSpPr>
        <p:spPr>
          <a:xfrm>
            <a:off x="469900" y="2070100"/>
            <a:ext cx="6146700" cy="5819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b="1">
                <a:solidFill>
                  <a:srgbClr val="323232"/>
                </a:solidFill>
                <a:highlight>
                  <a:srgbClr val="FFFFFF"/>
                </a:highlight>
                <a:latin typeface="Corbel"/>
                <a:ea typeface="Corbel"/>
                <a:cs typeface="Corbel"/>
                <a:sym typeface="Corbel"/>
              </a:rPr>
              <a:t>Resources</a:t>
            </a:r>
            <a:endParaRPr sz="1700" b="1">
              <a:solidFill>
                <a:srgbClr val="323232"/>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endParaRPr sz="1700" b="1">
              <a:solidFill>
                <a:srgbClr val="323232"/>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r>
              <a:rPr lang="en" sz="1300">
                <a:solidFill>
                  <a:srgbClr val="323232"/>
                </a:solidFill>
                <a:highlight>
                  <a:srgbClr val="FFFFFF"/>
                </a:highlight>
                <a:latin typeface="Corbel"/>
                <a:ea typeface="Corbel"/>
                <a:cs typeface="Corbel"/>
                <a:sym typeface="Corbel"/>
              </a:rPr>
              <a:t>We have identified some more resources that you can use to delve deeper into the history Dido Belle, Kenwood House and the transatlantic slave-trade. </a:t>
            </a:r>
            <a:endParaRPr sz="1300">
              <a:solidFill>
                <a:srgbClr val="323232"/>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endParaRPr sz="1300">
              <a:solidFill>
                <a:srgbClr val="323232"/>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r>
              <a:rPr lang="en" sz="1300" b="1">
                <a:solidFill>
                  <a:srgbClr val="373737"/>
                </a:solidFill>
                <a:highlight>
                  <a:srgbClr val="FFFFFF"/>
                </a:highlight>
                <a:latin typeface="Corbel"/>
                <a:ea typeface="Corbel"/>
                <a:cs typeface="Corbel"/>
                <a:sym typeface="Corbel"/>
              </a:rPr>
              <a:t>Resources about Dido Elizabeth Belle</a:t>
            </a:r>
            <a:endParaRPr sz="1300" b="1">
              <a:solidFill>
                <a:srgbClr val="373737"/>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endParaRPr sz="1300">
              <a:solidFill>
                <a:srgbClr val="373737"/>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r>
              <a:rPr lang="en" sz="1300">
                <a:solidFill>
                  <a:srgbClr val="1155CC"/>
                </a:solidFill>
                <a:highlight>
                  <a:srgbClr val="FFFFFF"/>
                </a:highlight>
                <a:uFill>
                  <a:noFill/>
                </a:uFill>
                <a:latin typeface="Corbel"/>
                <a:ea typeface="Corbel"/>
                <a:cs typeface="Corbel"/>
                <a:sym typeface="Corbel"/>
                <a:hlinkClick r:id="rId3">
                  <a:extLst>
                    <a:ext uri="{A12FA001-AC4F-418D-AE19-62706E023703}">
                      <ahyp:hlinkClr xmlns:ahyp="http://schemas.microsoft.com/office/drawing/2018/hyperlinkcolor" val="tx"/>
                    </a:ext>
                  </a:extLst>
                </a:hlinkClick>
              </a:rPr>
              <a:t>English Heritage podcast</a:t>
            </a:r>
            <a:r>
              <a:rPr lang="en" sz="1300">
                <a:solidFill>
                  <a:srgbClr val="373737"/>
                </a:solidFill>
                <a:highlight>
                  <a:srgbClr val="FFFFFF"/>
                </a:highlight>
                <a:latin typeface="Corbel"/>
                <a:ea typeface="Corbel"/>
                <a:cs typeface="Corbel"/>
                <a:sym typeface="Corbel"/>
              </a:rPr>
              <a:t> </a:t>
            </a:r>
            <a:endParaRPr sz="1300">
              <a:solidFill>
                <a:srgbClr val="373737"/>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r>
              <a:rPr lang="en" sz="1300">
                <a:solidFill>
                  <a:srgbClr val="1155CC"/>
                </a:solidFill>
                <a:highlight>
                  <a:srgbClr val="FFFFFF"/>
                </a:highlight>
                <a:uFill>
                  <a:noFill/>
                </a:uFill>
                <a:latin typeface="Corbel"/>
                <a:ea typeface="Corbel"/>
                <a:cs typeface="Corbel"/>
                <a:sym typeface="Corbel"/>
                <a:hlinkClick r:id="rId4">
                  <a:extLst>
                    <a:ext uri="{A12FA001-AC4F-418D-AE19-62706E023703}">
                      <ahyp:hlinkClr xmlns:ahyp="http://schemas.microsoft.com/office/drawing/2018/hyperlinkcolor" val="tx"/>
                    </a:ext>
                  </a:extLst>
                </a:hlinkClick>
              </a:rPr>
              <a:t>English Heritage Biography</a:t>
            </a:r>
            <a:endParaRPr sz="1300">
              <a:solidFill>
                <a:srgbClr val="373737"/>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r>
              <a:rPr lang="en" sz="1300">
                <a:solidFill>
                  <a:srgbClr val="1155CC"/>
                </a:solidFill>
                <a:highlight>
                  <a:srgbClr val="FFFFFF"/>
                </a:highlight>
                <a:uFill>
                  <a:noFill/>
                </a:uFill>
                <a:latin typeface="Corbel"/>
                <a:ea typeface="Corbel"/>
                <a:cs typeface="Corbel"/>
                <a:sym typeface="Corbel"/>
                <a:hlinkClick r:id="rId5">
                  <a:extLst>
                    <a:ext uri="{A12FA001-AC4F-418D-AE19-62706E023703}">
                      <ahyp:hlinkClr xmlns:ahyp="http://schemas.microsoft.com/office/drawing/2018/hyperlinkcolor" val="tx"/>
                    </a:ext>
                  </a:extLst>
                </a:hlinkClick>
              </a:rPr>
              <a:t>Short English Heritage video </a:t>
            </a:r>
            <a:endParaRPr sz="1300">
              <a:solidFill>
                <a:srgbClr val="373737"/>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r>
              <a:rPr lang="en" sz="1300">
                <a:solidFill>
                  <a:srgbClr val="1155CC"/>
                </a:solidFill>
                <a:highlight>
                  <a:srgbClr val="FFFFFF"/>
                </a:highlight>
                <a:uFill>
                  <a:noFill/>
                </a:uFill>
                <a:latin typeface="Corbel"/>
                <a:ea typeface="Corbel"/>
                <a:cs typeface="Corbel"/>
                <a:sym typeface="Corbel"/>
                <a:hlinkClick r:id="rId6">
                  <a:extLst>
                    <a:ext uri="{A12FA001-AC4F-418D-AE19-62706E023703}">
                      <ahyp:hlinkClr xmlns:ahyp="http://schemas.microsoft.com/office/drawing/2018/hyperlinkcolor" val="tx"/>
                    </a:ext>
                  </a:extLst>
                </a:hlinkClick>
              </a:rPr>
              <a:t>Wikipedia </a:t>
            </a:r>
            <a:endParaRPr sz="1300">
              <a:solidFill>
                <a:srgbClr val="373737"/>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r>
              <a:rPr lang="en" sz="1300">
                <a:solidFill>
                  <a:srgbClr val="1155CC"/>
                </a:solidFill>
                <a:highlight>
                  <a:srgbClr val="FFFFFF"/>
                </a:highlight>
                <a:uFill>
                  <a:noFill/>
                </a:uFill>
                <a:latin typeface="Corbel"/>
                <a:ea typeface="Corbel"/>
                <a:cs typeface="Corbel"/>
                <a:sym typeface="Corbel"/>
                <a:hlinkClick r:id="rId7">
                  <a:extLst>
                    <a:ext uri="{A12FA001-AC4F-418D-AE19-62706E023703}">
                      <ahyp:hlinkClr xmlns:ahyp="http://schemas.microsoft.com/office/drawing/2018/hyperlinkcolor" val="tx"/>
                    </a:ext>
                  </a:extLst>
                </a:hlinkClick>
              </a:rPr>
              <a:t>‘Unusual Portrait’ section to learn about Dido’s portrait</a:t>
            </a:r>
            <a:endParaRPr sz="1300">
              <a:solidFill>
                <a:srgbClr val="373737"/>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r>
              <a:rPr lang="en" sz="1300">
                <a:solidFill>
                  <a:srgbClr val="1155CC"/>
                </a:solidFill>
                <a:highlight>
                  <a:srgbClr val="FFFFFF"/>
                </a:highlight>
                <a:uFill>
                  <a:noFill/>
                </a:uFill>
                <a:latin typeface="Corbel"/>
                <a:ea typeface="Corbel"/>
                <a:cs typeface="Corbel"/>
                <a:sym typeface="Corbel"/>
                <a:hlinkClick r:id="rId8">
                  <a:extLst>
                    <a:ext uri="{A12FA001-AC4F-418D-AE19-62706E023703}">
                      <ahyp:hlinkClr xmlns:ahyp="http://schemas.microsoft.com/office/drawing/2018/hyperlinkcolor" val="tx"/>
                    </a:ext>
                  </a:extLst>
                </a:hlinkClick>
              </a:rPr>
              <a:t>Primary Sources</a:t>
            </a:r>
            <a:endParaRPr sz="1300">
              <a:solidFill>
                <a:srgbClr val="373737"/>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r>
              <a:rPr lang="en" sz="1300">
                <a:solidFill>
                  <a:srgbClr val="1155CC"/>
                </a:solidFill>
                <a:highlight>
                  <a:srgbClr val="FFFFFF"/>
                </a:highlight>
                <a:uFill>
                  <a:noFill/>
                </a:uFill>
                <a:latin typeface="Corbel"/>
                <a:ea typeface="Corbel"/>
                <a:cs typeface="Corbel"/>
                <a:sym typeface="Corbel"/>
                <a:hlinkClick r:id="rId9">
                  <a:extLst>
                    <a:ext uri="{A12FA001-AC4F-418D-AE19-62706E023703}">
                      <ahyp:hlinkClr xmlns:ahyp="http://schemas.microsoft.com/office/drawing/2018/hyperlinkcolor" val="tx"/>
                    </a:ext>
                  </a:extLst>
                </a:hlinkClick>
              </a:rPr>
              <a:t>Extended reading on Dido </a:t>
            </a:r>
            <a:endParaRPr sz="1300">
              <a:solidFill>
                <a:srgbClr val="373737"/>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r>
              <a:rPr lang="en" sz="1300">
                <a:solidFill>
                  <a:srgbClr val="1155CC"/>
                </a:solidFill>
                <a:highlight>
                  <a:srgbClr val="FFFFFF"/>
                </a:highlight>
                <a:uFill>
                  <a:noFill/>
                </a:uFill>
                <a:latin typeface="Corbel"/>
                <a:ea typeface="Corbel"/>
                <a:cs typeface="Corbel"/>
                <a:sym typeface="Corbel"/>
                <a:hlinkClick r:id="rId10">
                  <a:extLst>
                    <a:ext uri="{A12FA001-AC4F-418D-AE19-62706E023703}">
                      <ahyp:hlinkClr xmlns:ahyp="http://schemas.microsoft.com/office/drawing/2018/hyperlinkcolor" val="tx"/>
                    </a:ext>
                  </a:extLst>
                </a:hlinkClick>
              </a:rPr>
              <a:t>Human Resources | Podcast o</a:t>
            </a:r>
            <a:r>
              <a:rPr lang="en" sz="1300">
                <a:solidFill>
                  <a:srgbClr val="1155CC"/>
                </a:solidFill>
                <a:highlight>
                  <a:srgbClr val="FFFFFF"/>
                </a:highlight>
                <a:latin typeface="Corbel"/>
                <a:ea typeface="Corbel"/>
                <a:cs typeface="Corbel"/>
                <a:sym typeface="Corbel"/>
              </a:rPr>
              <a:t>n Britain and the slave trade</a:t>
            </a:r>
            <a:r>
              <a:rPr lang="en" sz="1300">
                <a:solidFill>
                  <a:srgbClr val="373737"/>
                </a:solidFill>
                <a:highlight>
                  <a:srgbClr val="FFFFFF"/>
                </a:highlight>
                <a:latin typeface="Corbel"/>
                <a:ea typeface="Corbel"/>
                <a:cs typeface="Corbel"/>
                <a:sym typeface="Corbel"/>
              </a:rPr>
              <a:t> </a:t>
            </a:r>
            <a:endParaRPr sz="1300">
              <a:solidFill>
                <a:srgbClr val="373737"/>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endParaRPr sz="1300">
              <a:solidFill>
                <a:srgbClr val="373737"/>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r>
              <a:rPr lang="en" sz="1300" b="1">
                <a:solidFill>
                  <a:srgbClr val="373737"/>
                </a:solidFill>
                <a:highlight>
                  <a:srgbClr val="FFFFFF"/>
                </a:highlight>
                <a:latin typeface="Corbel"/>
                <a:ea typeface="Corbel"/>
                <a:cs typeface="Corbel"/>
                <a:sym typeface="Corbel"/>
              </a:rPr>
              <a:t>Other Resources</a:t>
            </a:r>
            <a:endParaRPr sz="1300" b="1">
              <a:solidFill>
                <a:srgbClr val="373737"/>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endParaRPr sz="1300">
              <a:solidFill>
                <a:srgbClr val="373737"/>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r>
              <a:rPr lang="en" sz="1300">
                <a:solidFill>
                  <a:srgbClr val="1155CC"/>
                </a:solidFill>
                <a:highlight>
                  <a:srgbClr val="FFFFFF"/>
                </a:highlight>
                <a:uFill>
                  <a:noFill/>
                </a:uFill>
                <a:latin typeface="Corbel"/>
                <a:ea typeface="Corbel"/>
                <a:cs typeface="Corbel"/>
                <a:sym typeface="Corbel"/>
                <a:hlinkClick r:id="rId11">
                  <a:extLst>
                    <a:ext uri="{A12FA001-AC4F-418D-AE19-62706E023703}">
                      <ahyp:hlinkClr xmlns:ahyp="http://schemas.microsoft.com/office/drawing/2018/hyperlinkcolor" val="tx"/>
                    </a:ext>
                  </a:extLst>
                </a:hlinkClick>
              </a:rPr>
              <a:t>English Heritage History of Kenwood House </a:t>
            </a:r>
            <a:endParaRPr sz="1300">
              <a:solidFill>
                <a:srgbClr val="373737"/>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r>
              <a:rPr lang="en" sz="1300">
                <a:solidFill>
                  <a:srgbClr val="1155CC"/>
                </a:solidFill>
                <a:highlight>
                  <a:srgbClr val="FFFFFF"/>
                </a:highlight>
                <a:uFill>
                  <a:noFill/>
                </a:uFill>
                <a:latin typeface="Corbel"/>
                <a:ea typeface="Corbel"/>
                <a:cs typeface="Corbel"/>
                <a:sym typeface="Corbel"/>
                <a:hlinkClick r:id="rId12">
                  <a:extLst>
                    <a:ext uri="{A12FA001-AC4F-418D-AE19-62706E023703}">
                      <ahyp:hlinkClr xmlns:ahyp="http://schemas.microsoft.com/office/drawing/2018/hyperlinkcolor" val="tx"/>
                    </a:ext>
                  </a:extLst>
                </a:hlinkClick>
              </a:rPr>
              <a:t>James Somerset Slavery Court Case</a:t>
            </a:r>
            <a:endParaRPr sz="1300">
              <a:solidFill>
                <a:srgbClr val="373737"/>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r>
              <a:rPr lang="en" sz="1300">
                <a:solidFill>
                  <a:srgbClr val="1155CC"/>
                </a:solidFill>
                <a:highlight>
                  <a:srgbClr val="FFFFFF"/>
                </a:highlight>
                <a:uFill>
                  <a:noFill/>
                </a:uFill>
                <a:latin typeface="Corbel"/>
                <a:ea typeface="Corbel"/>
                <a:cs typeface="Corbel"/>
                <a:sym typeface="Corbel"/>
                <a:hlinkClick r:id="rId13">
                  <a:extLst>
                    <a:ext uri="{A12FA001-AC4F-418D-AE19-62706E023703}">
                      <ahyp:hlinkClr xmlns:ahyp="http://schemas.microsoft.com/office/drawing/2018/hyperlinkcolor" val="tx"/>
                    </a:ext>
                  </a:extLst>
                </a:hlinkClick>
              </a:rPr>
              <a:t>Summary of Slavery Cases Presided Over by Lord Mansfield </a:t>
            </a:r>
            <a:endParaRPr sz="1300">
              <a:solidFill>
                <a:srgbClr val="373737"/>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r>
              <a:rPr lang="en" sz="1300" u="sng">
                <a:solidFill>
                  <a:schemeClr val="hlink"/>
                </a:solidFill>
                <a:highlight>
                  <a:srgbClr val="FFFFFF"/>
                </a:highlight>
                <a:latin typeface="Corbel"/>
                <a:ea typeface="Corbel"/>
                <a:cs typeface="Corbel"/>
                <a:sym typeface="Corbel"/>
                <a:hlinkClick r:id="rId14"/>
              </a:rPr>
              <a:t>Mapping Black London </a:t>
            </a:r>
            <a:r>
              <a:rPr lang="en" sz="1300">
                <a:solidFill>
                  <a:srgbClr val="373737"/>
                </a:solidFill>
                <a:highlight>
                  <a:srgbClr val="FFFFFF"/>
                </a:highlight>
                <a:latin typeface="Corbel"/>
                <a:ea typeface="Corbel"/>
                <a:cs typeface="Corbel"/>
                <a:sym typeface="Corbel"/>
              </a:rPr>
              <a:t>- London Metropolitan Archives</a:t>
            </a:r>
            <a:endParaRPr sz="1300">
              <a:solidFill>
                <a:srgbClr val="373737"/>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endParaRPr sz="1300" b="1">
              <a:solidFill>
                <a:schemeClr val="dk1"/>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endParaRPr sz="1300">
              <a:solidFill>
                <a:srgbClr val="323232"/>
              </a:solidFill>
              <a:highlight>
                <a:srgbClr val="FFFFFF"/>
              </a:highlight>
              <a:latin typeface="Corbel"/>
              <a:ea typeface="Corbel"/>
              <a:cs typeface="Corbel"/>
              <a:sym typeface="Corbel"/>
            </a:endParaRPr>
          </a:p>
        </p:txBody>
      </p:sp>
      <p:pic>
        <p:nvPicPr>
          <p:cNvPr id="187" name="Google Shape;187;p28"/>
          <p:cNvPicPr preferRelativeResize="0"/>
          <p:nvPr/>
        </p:nvPicPr>
        <p:blipFill rotWithShape="1">
          <a:blip r:embed="rId15">
            <a:alphaModFix/>
          </a:blip>
          <a:srcRect b="13457"/>
          <a:stretch/>
        </p:blipFill>
        <p:spPr>
          <a:xfrm>
            <a:off x="6179050" y="135300"/>
            <a:ext cx="996452" cy="126902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9"/>
          <p:cNvSpPr txBox="1">
            <a:spLocks noGrp="1"/>
          </p:cNvSpPr>
          <p:nvPr>
            <p:ph type="body" idx="1"/>
          </p:nvPr>
        </p:nvSpPr>
        <p:spPr>
          <a:xfrm>
            <a:off x="249450" y="1637709"/>
            <a:ext cx="6816300" cy="8039700"/>
          </a:xfrm>
          <a:prstGeom prst="rect">
            <a:avLst/>
          </a:prstGeom>
        </p:spPr>
        <p:txBody>
          <a:bodyPr spcFirstLastPara="1" wrap="square" lIns="80425" tIns="80425" rIns="80425" bIns="80425" anchor="t" anchorCtr="0">
            <a:normAutofit lnSpcReduction="20000"/>
          </a:bodyPr>
          <a:lstStyle/>
          <a:p>
            <a:pPr marL="0" lvl="0" indent="0" algn="l" rtl="0">
              <a:spcBef>
                <a:spcPts val="0"/>
              </a:spcBef>
              <a:spcAft>
                <a:spcPts val="0"/>
              </a:spcAft>
              <a:buNone/>
            </a:pPr>
            <a:endParaRPr sz="1300" b="1">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r>
              <a:rPr lang="en" sz="1300">
                <a:solidFill>
                  <a:srgbClr val="222222"/>
                </a:solidFill>
                <a:highlight>
                  <a:srgbClr val="FFFFFF"/>
                </a:highlight>
                <a:latin typeface="Corbel"/>
                <a:ea typeface="Corbel"/>
                <a:cs typeface="Corbel"/>
                <a:sym typeface="Corbel"/>
              </a:rPr>
              <a:t>Migration histories are not the only histories that are often lesser known; the same is true of LGBTQ+ histories. The history of </a:t>
            </a:r>
            <a:r>
              <a:rPr lang="en" sz="1300">
                <a:solidFill>
                  <a:srgbClr val="333333"/>
                </a:solidFill>
                <a:highlight>
                  <a:srgbClr val="FFFFFF"/>
                </a:highlight>
                <a:latin typeface="Corbel"/>
                <a:ea typeface="Corbel"/>
                <a:cs typeface="Corbel"/>
                <a:sym typeface="Corbel"/>
              </a:rPr>
              <a:t>8 Royal College Street falls into both categories, as famous French poets Paul Verlaine and Arthur Rimbaud briefly lived there during their relationship.</a:t>
            </a:r>
            <a:endParaRPr sz="1300">
              <a:solidFill>
                <a:srgbClr val="333333"/>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33333"/>
              </a:solidFill>
              <a:highlight>
                <a:srgbClr val="FFFFFF"/>
              </a:highlight>
              <a:latin typeface="Corbel"/>
              <a:ea typeface="Corbel"/>
              <a:cs typeface="Corbel"/>
              <a:sym typeface="Corbel"/>
            </a:endParaRPr>
          </a:p>
          <a:p>
            <a:pPr marL="0" lvl="0" indent="0" algn="l" rtl="0">
              <a:spcBef>
                <a:spcPts val="0"/>
              </a:spcBef>
              <a:spcAft>
                <a:spcPts val="0"/>
              </a:spcAft>
              <a:buNone/>
            </a:pPr>
            <a:r>
              <a:rPr lang="en" sz="1300">
                <a:solidFill>
                  <a:srgbClr val="333333"/>
                </a:solidFill>
                <a:highlight>
                  <a:srgbClr val="FFFFFF"/>
                </a:highlight>
                <a:latin typeface="Corbel"/>
                <a:ea typeface="Corbel"/>
                <a:cs typeface="Corbel"/>
                <a:sym typeface="Corbel"/>
              </a:rPr>
              <a:t>The teenage poetry </a:t>
            </a:r>
            <a:r>
              <a:rPr lang="en" sz="1300">
                <a:solidFill>
                  <a:srgbClr val="FF0000"/>
                </a:solidFill>
                <a:highlight>
                  <a:srgbClr val="FFFFFF"/>
                </a:highlight>
                <a:latin typeface="Corbel"/>
                <a:ea typeface="Corbel"/>
                <a:cs typeface="Corbel"/>
                <a:sym typeface="Corbel"/>
              </a:rPr>
              <a:t>prodigy </a:t>
            </a:r>
            <a:r>
              <a:rPr lang="en" sz="1300">
                <a:solidFill>
                  <a:srgbClr val="333333"/>
                </a:solidFill>
                <a:highlight>
                  <a:srgbClr val="FFFFFF"/>
                </a:highlight>
                <a:latin typeface="Corbel"/>
                <a:ea typeface="Corbel"/>
                <a:cs typeface="Corbel"/>
                <a:sym typeface="Corbel"/>
              </a:rPr>
              <a:t>Arthur Rimbaud met the older, established poet Paul Verlaine in France in 1871. Despite Verlaine being married with a child, they started a relationship and moved to London not long afterwards. They arrived in London in September 1872 and lived at 34 Howland Street, Fitzrovia (this is now where the BT Tower is). In London they joined the growing migrant community of </a:t>
            </a:r>
            <a:r>
              <a:rPr lang="en" sz="1300">
                <a:solidFill>
                  <a:srgbClr val="FF0000"/>
                </a:solidFill>
                <a:highlight>
                  <a:srgbClr val="FFFFFF"/>
                </a:highlight>
                <a:latin typeface="Corbel"/>
                <a:ea typeface="Corbel"/>
                <a:cs typeface="Corbel"/>
                <a:sym typeface="Corbel"/>
              </a:rPr>
              <a:t>political refugees </a:t>
            </a:r>
            <a:r>
              <a:rPr lang="en" sz="1300">
                <a:solidFill>
                  <a:srgbClr val="333333"/>
                </a:solidFill>
                <a:highlight>
                  <a:srgbClr val="FFFFFF"/>
                </a:highlight>
                <a:latin typeface="Corbel"/>
                <a:ea typeface="Corbel"/>
                <a:cs typeface="Corbel"/>
                <a:sym typeface="Corbel"/>
              </a:rPr>
              <a:t>and </a:t>
            </a:r>
            <a:r>
              <a:rPr lang="en" sz="1300">
                <a:solidFill>
                  <a:srgbClr val="FF0000"/>
                </a:solidFill>
                <a:highlight>
                  <a:srgbClr val="FFFFFF"/>
                </a:highlight>
                <a:latin typeface="Corbel"/>
                <a:ea typeface="Corbel"/>
                <a:cs typeface="Corbel"/>
                <a:sym typeface="Corbel"/>
              </a:rPr>
              <a:t>religious dissenters</a:t>
            </a:r>
            <a:r>
              <a:rPr lang="en" sz="1300">
                <a:solidFill>
                  <a:srgbClr val="333333"/>
                </a:solidFill>
                <a:highlight>
                  <a:srgbClr val="FFFFFF"/>
                </a:highlight>
                <a:latin typeface="Corbel"/>
                <a:ea typeface="Corbel"/>
                <a:cs typeface="Corbel"/>
                <a:sym typeface="Corbel"/>
              </a:rPr>
              <a:t> from Europe who had found safety and entertainment in London. It is possible that while in London the pair crossed paths with Karl Marx, who had been exiled from France, either in the Reading Room at the British Library where they all liked to spend time, or while he gave talks around the city. </a:t>
            </a:r>
            <a:endParaRPr sz="1300">
              <a:solidFill>
                <a:srgbClr val="333333"/>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33333"/>
              </a:solidFill>
              <a:highlight>
                <a:srgbClr val="FFFFFF"/>
              </a:highlight>
              <a:latin typeface="Corbel"/>
              <a:ea typeface="Corbel"/>
              <a:cs typeface="Corbel"/>
              <a:sym typeface="Corbel"/>
            </a:endParaRPr>
          </a:p>
          <a:p>
            <a:pPr marL="0" lvl="0" indent="0" algn="l" rtl="0">
              <a:spcBef>
                <a:spcPts val="0"/>
              </a:spcBef>
              <a:spcAft>
                <a:spcPts val="0"/>
              </a:spcAft>
              <a:buNone/>
            </a:pPr>
            <a:r>
              <a:rPr lang="en" sz="1300">
                <a:solidFill>
                  <a:srgbClr val="111111"/>
                </a:solidFill>
                <a:highlight>
                  <a:srgbClr val="FFFFFF"/>
                </a:highlight>
                <a:latin typeface="Corbel"/>
                <a:ea typeface="Corbel"/>
                <a:cs typeface="Corbel"/>
                <a:sym typeface="Corbel"/>
              </a:rPr>
              <a:t>In 1873 Rimbaud and Verlaine moved into 8 Royal College Street in Camden Town, joining a borough where many immigrants (mainly Irish) lived. While there, in order to earn some money they offered Latin and French lessons: “</a:t>
            </a:r>
            <a:r>
              <a:rPr lang="en" sz="1300" i="1">
                <a:solidFill>
                  <a:srgbClr val="111111"/>
                </a:solidFill>
                <a:highlight>
                  <a:srgbClr val="FFFFFF"/>
                </a:highlight>
                <a:latin typeface="Corbel"/>
                <a:ea typeface="Corbel"/>
                <a:cs typeface="Corbel"/>
                <a:sym typeface="Corbel"/>
              </a:rPr>
              <a:t>Leçons de Français, en français – perfection, finesses – par deux Gentlemen Parisiens – Verlaine, 8, Great College Street, Camden Town</a:t>
            </a:r>
            <a:r>
              <a:rPr lang="en" sz="1300">
                <a:solidFill>
                  <a:srgbClr val="111111"/>
                </a:solidFill>
                <a:highlight>
                  <a:srgbClr val="FFFFFF"/>
                </a:highlight>
                <a:latin typeface="Corbel"/>
                <a:ea typeface="Corbel"/>
                <a:cs typeface="Corbel"/>
                <a:sym typeface="Corbel"/>
              </a:rPr>
              <a:t>.” While in this house, the 19 year old Rimbaud wrote two of his most famous works ‘Illuminations’ and ‘Une Saison en Enfer’. </a:t>
            </a:r>
            <a:endParaRPr sz="1300">
              <a:solidFill>
                <a:srgbClr val="111111"/>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111111"/>
              </a:solidFill>
              <a:highlight>
                <a:srgbClr val="FFFFFF"/>
              </a:highlight>
              <a:latin typeface="Corbel"/>
              <a:ea typeface="Corbel"/>
              <a:cs typeface="Corbel"/>
              <a:sym typeface="Corbel"/>
            </a:endParaRPr>
          </a:p>
          <a:p>
            <a:pPr marL="0" lvl="0" indent="0" algn="l" rtl="0">
              <a:spcBef>
                <a:spcPts val="0"/>
              </a:spcBef>
              <a:spcAft>
                <a:spcPts val="0"/>
              </a:spcAft>
              <a:buNone/>
            </a:pPr>
            <a:r>
              <a:rPr lang="en" sz="1300">
                <a:solidFill>
                  <a:srgbClr val="111111"/>
                </a:solidFill>
                <a:highlight>
                  <a:srgbClr val="FFFFFF"/>
                </a:highlight>
                <a:latin typeface="Corbel"/>
                <a:ea typeface="Corbel"/>
                <a:cs typeface="Corbel"/>
                <a:sym typeface="Corbel"/>
              </a:rPr>
              <a:t>However, their time in 8 Royal College Street lasted only 3 months. After a fight Verlaine left Rimbaud to go back to his wife in Brussels. </a:t>
            </a:r>
            <a:endParaRPr sz="1300">
              <a:solidFill>
                <a:srgbClr val="111111"/>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111111"/>
              </a:solidFill>
              <a:highlight>
                <a:srgbClr val="FFFFFF"/>
              </a:highlight>
              <a:latin typeface="Corbel"/>
              <a:ea typeface="Corbel"/>
              <a:cs typeface="Corbel"/>
              <a:sym typeface="Corbel"/>
            </a:endParaRPr>
          </a:p>
          <a:p>
            <a:pPr marL="0" lvl="0" indent="0" algn="l" rtl="0">
              <a:spcBef>
                <a:spcPts val="0"/>
              </a:spcBef>
              <a:spcAft>
                <a:spcPts val="0"/>
              </a:spcAft>
              <a:buNone/>
            </a:pPr>
            <a:r>
              <a:rPr lang="en" sz="1300">
                <a:solidFill>
                  <a:srgbClr val="333333"/>
                </a:solidFill>
                <a:highlight>
                  <a:srgbClr val="FFFFFF"/>
                </a:highlight>
                <a:latin typeface="Corbel"/>
                <a:ea typeface="Corbel"/>
                <a:cs typeface="Corbel"/>
                <a:sym typeface="Corbel"/>
              </a:rPr>
              <a:t>Both Verlaine and Rimbaud came back to London at different points in their lives, although never again together. Although Rimbaud stopped writing poetry at 20, he is remembered as a leading </a:t>
            </a:r>
            <a:r>
              <a:rPr lang="en" sz="1300">
                <a:solidFill>
                  <a:srgbClr val="FF0000"/>
                </a:solidFill>
                <a:highlight>
                  <a:srgbClr val="FFFFFF"/>
                </a:highlight>
                <a:latin typeface="Corbel"/>
                <a:ea typeface="Corbel"/>
                <a:cs typeface="Corbel"/>
                <a:sym typeface="Corbel"/>
              </a:rPr>
              <a:t>modernist </a:t>
            </a:r>
            <a:r>
              <a:rPr lang="en" sz="1300">
                <a:solidFill>
                  <a:srgbClr val="333333"/>
                </a:solidFill>
                <a:highlight>
                  <a:srgbClr val="FFFFFF"/>
                </a:highlight>
                <a:latin typeface="Corbel"/>
                <a:ea typeface="Corbel"/>
                <a:cs typeface="Corbel"/>
                <a:sym typeface="Corbel"/>
              </a:rPr>
              <a:t>poet who transformed French poetry. Verlaine is also recognised as one of the most important French poets of the 19th century and many of his poems were set to music by celebrated French composers in the 19th &amp; 20th centuries. Both their lives and poems have also influenced a range of music and films, including inspiring Bob Dylan’s music and the film Total Eclipse which starred Leonardo DiCaprio. Another legacy of Verlaine is that lines of his poem ‘Chanson d’automne’ were used to inform the French Resistance of the timings of D-Day in 1945, so they could sabotage German operations in occupied France.  </a:t>
            </a:r>
            <a:endParaRPr sz="1300">
              <a:solidFill>
                <a:srgbClr val="333333"/>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33333"/>
              </a:solidFill>
              <a:highlight>
                <a:srgbClr val="FFFFFF"/>
              </a:highlight>
              <a:latin typeface="Corbel"/>
              <a:ea typeface="Corbel"/>
              <a:cs typeface="Corbel"/>
              <a:sym typeface="Corbel"/>
            </a:endParaRPr>
          </a:p>
          <a:p>
            <a:pPr marL="0" lvl="0" indent="0" algn="l" rtl="0">
              <a:spcBef>
                <a:spcPts val="0"/>
              </a:spcBef>
              <a:spcAft>
                <a:spcPts val="0"/>
              </a:spcAft>
              <a:buNone/>
            </a:pPr>
            <a:r>
              <a:rPr lang="en" sz="1300">
                <a:solidFill>
                  <a:srgbClr val="333333"/>
                </a:solidFill>
                <a:highlight>
                  <a:srgbClr val="FFFFFF"/>
                </a:highlight>
                <a:latin typeface="Corbel"/>
                <a:ea typeface="Corbel"/>
                <a:cs typeface="Corbel"/>
                <a:sym typeface="Corbel"/>
              </a:rPr>
              <a:t>8 Royal College Street remains an important location to this day due to the short stay of the two French poets. </a:t>
            </a:r>
            <a:r>
              <a:rPr lang="en" sz="1300" i="1">
                <a:solidFill>
                  <a:srgbClr val="333333"/>
                </a:solidFill>
                <a:highlight>
                  <a:srgbClr val="FFFFFF"/>
                </a:highlight>
                <a:latin typeface="Corbel"/>
                <a:ea typeface="Corbel"/>
                <a:cs typeface="Corbel"/>
                <a:sym typeface="Corbel"/>
              </a:rPr>
              <a:t>The Rimbaud and Verlaine Foundation</a:t>
            </a:r>
            <a:r>
              <a:rPr lang="en" sz="1300">
                <a:solidFill>
                  <a:srgbClr val="333333"/>
                </a:solidFill>
                <a:highlight>
                  <a:srgbClr val="FFFFFF"/>
                </a:highlight>
                <a:latin typeface="Corbel"/>
                <a:ea typeface="Corbel"/>
                <a:cs typeface="Corbel"/>
                <a:sym typeface="Corbel"/>
              </a:rPr>
              <a:t> is an arts organisation and registered charity who hopes to develop 8 Royal College Street into a ‘poetry house’. The foundation uses inspiration from Rimbaud and Verlaine to encourage engagement with the arts, especially in education. </a:t>
            </a:r>
            <a:endParaRPr sz="1300">
              <a:solidFill>
                <a:srgbClr val="333333"/>
              </a:solidFill>
              <a:highlight>
                <a:srgbClr val="FFFFFF"/>
              </a:highlight>
              <a:latin typeface="Corbel"/>
              <a:ea typeface="Corbel"/>
              <a:cs typeface="Corbel"/>
              <a:sym typeface="Corbel"/>
            </a:endParaRPr>
          </a:p>
          <a:p>
            <a:pPr marL="0" lvl="0" indent="0" algn="l" rtl="0">
              <a:spcBef>
                <a:spcPts val="0"/>
              </a:spcBef>
              <a:spcAft>
                <a:spcPts val="0"/>
              </a:spcAft>
              <a:buClr>
                <a:schemeClr val="dk1"/>
              </a:buClr>
              <a:buSzPts val="1100"/>
              <a:buFont typeface="Arial"/>
              <a:buNone/>
            </a:pPr>
            <a:endParaRPr sz="1300" b="1">
              <a:solidFill>
                <a:schemeClr val="dk1"/>
              </a:solidFill>
              <a:highlight>
                <a:srgbClr val="FFFFFF"/>
              </a:highlight>
              <a:latin typeface="Corbel"/>
              <a:ea typeface="Corbel"/>
              <a:cs typeface="Corbel"/>
              <a:sym typeface="Corbel"/>
            </a:endParaRPr>
          </a:p>
        </p:txBody>
      </p:sp>
      <p:sp>
        <p:nvSpPr>
          <p:cNvPr id="193" name="Google Shape;193;p29"/>
          <p:cNvSpPr txBox="1"/>
          <p:nvPr/>
        </p:nvSpPr>
        <p:spPr>
          <a:xfrm>
            <a:off x="249450" y="9486900"/>
            <a:ext cx="6760800" cy="11556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000" b="1" u="sng">
                <a:latin typeface="Corbel"/>
                <a:ea typeface="Corbel"/>
                <a:cs typeface="Corbel"/>
                <a:sym typeface="Corbel"/>
              </a:rPr>
              <a:t>Key Words</a:t>
            </a:r>
            <a:endParaRPr sz="1000">
              <a:latin typeface="Corbel"/>
              <a:ea typeface="Corbel"/>
              <a:cs typeface="Corbel"/>
              <a:sym typeface="Corbel"/>
            </a:endParaRPr>
          </a:p>
          <a:p>
            <a:pPr marL="457200" lvl="0" indent="-292100" algn="l" rtl="0">
              <a:spcBef>
                <a:spcPts val="0"/>
              </a:spcBef>
              <a:spcAft>
                <a:spcPts val="0"/>
              </a:spcAft>
              <a:buSzPts val="1000"/>
              <a:buFont typeface="Corbel"/>
              <a:buChar char="●"/>
            </a:pPr>
            <a:r>
              <a:rPr lang="en" sz="1000" b="1">
                <a:solidFill>
                  <a:srgbClr val="FF0000"/>
                </a:solidFill>
                <a:latin typeface="Corbel"/>
                <a:ea typeface="Corbel"/>
                <a:cs typeface="Corbel"/>
                <a:sym typeface="Corbel"/>
              </a:rPr>
              <a:t>Prodigy </a:t>
            </a:r>
            <a:r>
              <a:rPr lang="en" sz="1000">
                <a:latin typeface="Corbel"/>
                <a:ea typeface="Corbel"/>
                <a:cs typeface="Corbel"/>
                <a:sym typeface="Corbel"/>
              </a:rPr>
              <a:t>- </a:t>
            </a:r>
            <a:r>
              <a:rPr lang="en" sz="1000">
                <a:solidFill>
                  <a:schemeClr val="dk1"/>
                </a:solidFill>
                <a:highlight>
                  <a:srgbClr val="FFFFFF"/>
                </a:highlight>
                <a:latin typeface="Corbel"/>
                <a:ea typeface="Corbel"/>
                <a:cs typeface="Corbel"/>
                <a:sym typeface="Corbel"/>
              </a:rPr>
              <a:t>A child / young person with exceptional qualities or abilities</a:t>
            </a:r>
            <a:endParaRPr sz="1000">
              <a:solidFill>
                <a:srgbClr val="202124"/>
              </a:solidFill>
              <a:highlight>
                <a:srgbClr val="FFFFFF"/>
              </a:highlight>
              <a:latin typeface="Corbel"/>
              <a:ea typeface="Corbel"/>
              <a:cs typeface="Corbel"/>
              <a:sym typeface="Corbel"/>
            </a:endParaRPr>
          </a:p>
          <a:p>
            <a:pPr marL="457200" lvl="0" indent="-292100" algn="l" rtl="0">
              <a:spcBef>
                <a:spcPts val="0"/>
              </a:spcBef>
              <a:spcAft>
                <a:spcPts val="0"/>
              </a:spcAft>
              <a:buClr>
                <a:srgbClr val="202124"/>
              </a:buClr>
              <a:buSzPts val="1000"/>
              <a:buFont typeface="Corbel"/>
              <a:buChar char="●"/>
            </a:pPr>
            <a:r>
              <a:rPr lang="en" sz="1000" b="1">
                <a:solidFill>
                  <a:srgbClr val="FF0000"/>
                </a:solidFill>
                <a:highlight>
                  <a:srgbClr val="FFFFFF"/>
                </a:highlight>
                <a:latin typeface="Corbel"/>
                <a:ea typeface="Corbel"/>
                <a:cs typeface="Corbel"/>
                <a:sym typeface="Corbel"/>
              </a:rPr>
              <a:t>Political refugee</a:t>
            </a:r>
            <a:r>
              <a:rPr lang="en" sz="1000" b="1">
                <a:solidFill>
                  <a:srgbClr val="202124"/>
                </a:solidFill>
                <a:highlight>
                  <a:srgbClr val="FFFFFF"/>
                </a:highlight>
                <a:latin typeface="Corbel"/>
                <a:ea typeface="Corbel"/>
                <a:cs typeface="Corbel"/>
                <a:sym typeface="Corbel"/>
              </a:rPr>
              <a:t> - </a:t>
            </a:r>
            <a:r>
              <a:rPr lang="en" sz="1000">
                <a:solidFill>
                  <a:schemeClr val="dk1"/>
                </a:solidFill>
                <a:highlight>
                  <a:srgbClr val="FFFFFF"/>
                </a:highlight>
                <a:latin typeface="Corbel"/>
                <a:ea typeface="Corbel"/>
                <a:cs typeface="Corbel"/>
                <a:sym typeface="Corbel"/>
              </a:rPr>
              <a:t>A person who has fled from their home because of being persecuted because of their political beliefs </a:t>
            </a:r>
            <a:endParaRPr sz="1000">
              <a:solidFill>
                <a:srgbClr val="202124"/>
              </a:solidFill>
              <a:highlight>
                <a:srgbClr val="FFFFFF"/>
              </a:highlight>
              <a:latin typeface="Corbel"/>
              <a:ea typeface="Corbel"/>
              <a:cs typeface="Corbel"/>
              <a:sym typeface="Corbel"/>
            </a:endParaRPr>
          </a:p>
          <a:p>
            <a:pPr marL="457200" lvl="0" indent="-292100" algn="l" rtl="0">
              <a:spcBef>
                <a:spcPts val="0"/>
              </a:spcBef>
              <a:spcAft>
                <a:spcPts val="0"/>
              </a:spcAft>
              <a:buClr>
                <a:srgbClr val="202124"/>
              </a:buClr>
              <a:buSzPts val="1000"/>
              <a:buFont typeface="Corbel"/>
              <a:buChar char="●"/>
            </a:pPr>
            <a:r>
              <a:rPr lang="en" sz="1000" b="1">
                <a:solidFill>
                  <a:srgbClr val="FF0000"/>
                </a:solidFill>
                <a:highlight>
                  <a:srgbClr val="FFFFFF"/>
                </a:highlight>
                <a:latin typeface="Corbel"/>
                <a:ea typeface="Corbel"/>
                <a:cs typeface="Corbel"/>
                <a:sym typeface="Corbel"/>
              </a:rPr>
              <a:t>Religious dissenters</a:t>
            </a:r>
            <a:r>
              <a:rPr lang="en" sz="1000">
                <a:solidFill>
                  <a:srgbClr val="202124"/>
                </a:solidFill>
                <a:highlight>
                  <a:srgbClr val="FFFFFF"/>
                </a:highlight>
                <a:latin typeface="Corbel"/>
                <a:ea typeface="Corbel"/>
                <a:cs typeface="Corbel"/>
                <a:sym typeface="Corbel"/>
              </a:rPr>
              <a:t> -</a:t>
            </a:r>
            <a:r>
              <a:rPr lang="en" sz="1000">
                <a:solidFill>
                  <a:schemeClr val="dk1"/>
                </a:solidFill>
                <a:highlight>
                  <a:srgbClr val="FFFFFF"/>
                </a:highlight>
                <a:latin typeface="Corbel"/>
                <a:ea typeface="Corbel"/>
                <a:cs typeface="Corbel"/>
                <a:sym typeface="Corbel"/>
              </a:rPr>
              <a:t>A person who does not agree with the official religious beliefs and / or practices of their country </a:t>
            </a:r>
            <a:endParaRPr sz="1000">
              <a:solidFill>
                <a:srgbClr val="202124"/>
              </a:solidFill>
              <a:highlight>
                <a:srgbClr val="FFFFFF"/>
              </a:highlight>
              <a:latin typeface="Corbel"/>
              <a:ea typeface="Corbel"/>
              <a:cs typeface="Corbel"/>
              <a:sym typeface="Corbel"/>
            </a:endParaRPr>
          </a:p>
          <a:p>
            <a:pPr marL="457200" lvl="0" indent="-292100" algn="l" rtl="0">
              <a:spcBef>
                <a:spcPts val="0"/>
              </a:spcBef>
              <a:spcAft>
                <a:spcPts val="0"/>
              </a:spcAft>
              <a:buClr>
                <a:srgbClr val="202124"/>
              </a:buClr>
              <a:buSzPts val="1000"/>
              <a:buFont typeface="Corbel"/>
              <a:buChar char="●"/>
            </a:pPr>
            <a:r>
              <a:rPr lang="en" sz="1000" b="1">
                <a:solidFill>
                  <a:srgbClr val="FF0000"/>
                </a:solidFill>
                <a:highlight>
                  <a:srgbClr val="FFFFFF"/>
                </a:highlight>
                <a:latin typeface="Corbel"/>
                <a:ea typeface="Corbel"/>
                <a:cs typeface="Corbel"/>
                <a:sym typeface="Corbel"/>
              </a:rPr>
              <a:t>Modernist</a:t>
            </a:r>
            <a:r>
              <a:rPr lang="en" sz="1000">
                <a:solidFill>
                  <a:srgbClr val="202124"/>
                </a:solidFill>
                <a:highlight>
                  <a:srgbClr val="FFFFFF"/>
                </a:highlight>
                <a:latin typeface="Corbel"/>
                <a:ea typeface="Corbel"/>
                <a:cs typeface="Corbel"/>
                <a:sym typeface="Corbel"/>
              </a:rPr>
              <a:t> -</a:t>
            </a:r>
            <a:r>
              <a:rPr lang="en" sz="1000">
                <a:solidFill>
                  <a:schemeClr val="dk1"/>
                </a:solidFill>
                <a:highlight>
                  <a:srgbClr val="FFFFFF"/>
                </a:highlight>
                <a:latin typeface="Corbel"/>
                <a:ea typeface="Corbel"/>
                <a:cs typeface="Corbel"/>
                <a:sym typeface="Corbel"/>
              </a:rPr>
              <a:t>A literary figure who chooses to break with traditional ways of writing</a:t>
            </a:r>
            <a:endParaRPr sz="1000">
              <a:solidFill>
                <a:srgbClr val="202124"/>
              </a:solidFill>
              <a:highlight>
                <a:srgbClr val="FFFFFF"/>
              </a:highlight>
              <a:latin typeface="Corbel"/>
              <a:ea typeface="Corbel"/>
              <a:cs typeface="Corbel"/>
              <a:sym typeface="Corbel"/>
            </a:endParaRPr>
          </a:p>
          <a:p>
            <a:pPr marL="457200" lvl="0" indent="0" algn="l" rtl="0">
              <a:spcBef>
                <a:spcPts val="0"/>
              </a:spcBef>
              <a:spcAft>
                <a:spcPts val="0"/>
              </a:spcAft>
              <a:buNone/>
            </a:pPr>
            <a:endParaRPr sz="1000">
              <a:latin typeface="Corbel"/>
              <a:ea typeface="Corbel"/>
              <a:cs typeface="Corbel"/>
              <a:sym typeface="Corbel"/>
            </a:endParaRPr>
          </a:p>
        </p:txBody>
      </p:sp>
      <p:sp>
        <p:nvSpPr>
          <p:cNvPr id="194" name="Google Shape;194;p29"/>
          <p:cNvSpPr txBox="1">
            <a:spLocks noGrp="1"/>
          </p:cNvSpPr>
          <p:nvPr>
            <p:ph type="title"/>
          </p:nvPr>
        </p:nvSpPr>
        <p:spPr>
          <a:xfrm>
            <a:off x="249460" y="682687"/>
            <a:ext cx="6816300" cy="12216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b="1">
                <a:latin typeface="Corbel"/>
                <a:ea typeface="Corbel"/>
                <a:cs typeface="Corbel"/>
                <a:sym typeface="Corbel"/>
              </a:rPr>
              <a:t>Case Study Three:</a:t>
            </a:r>
            <a:endParaRPr b="1">
              <a:latin typeface="Corbel"/>
              <a:ea typeface="Corbel"/>
              <a:cs typeface="Corbel"/>
              <a:sym typeface="Corbel"/>
            </a:endParaRPr>
          </a:p>
          <a:p>
            <a:pPr marL="0" lvl="0" indent="0" algn="l" rtl="0">
              <a:spcBef>
                <a:spcPts val="0"/>
              </a:spcBef>
              <a:spcAft>
                <a:spcPts val="0"/>
              </a:spcAft>
              <a:buNone/>
            </a:pPr>
            <a:r>
              <a:rPr lang="en">
                <a:latin typeface="Corbel"/>
                <a:ea typeface="Corbel"/>
                <a:cs typeface="Corbel"/>
                <a:sym typeface="Corbel"/>
              </a:rPr>
              <a:t>Paul Verlaine and Arthur Rimbaud</a:t>
            </a:r>
            <a:endParaRPr>
              <a:latin typeface="Corbel"/>
              <a:ea typeface="Corbel"/>
              <a:cs typeface="Corbel"/>
              <a:sym typeface="Corbel"/>
            </a:endParaRPr>
          </a:p>
        </p:txBody>
      </p:sp>
      <p:pic>
        <p:nvPicPr>
          <p:cNvPr id="195" name="Google Shape;195;p29"/>
          <p:cNvPicPr preferRelativeResize="0"/>
          <p:nvPr/>
        </p:nvPicPr>
        <p:blipFill rotWithShape="1">
          <a:blip r:embed="rId3">
            <a:alphaModFix/>
          </a:blip>
          <a:srcRect b="13457"/>
          <a:stretch/>
        </p:blipFill>
        <p:spPr>
          <a:xfrm>
            <a:off x="6179050" y="135300"/>
            <a:ext cx="996452" cy="12690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59202" y="457970"/>
            <a:ext cx="6816300" cy="12216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sz="3200" b="1" dirty="0">
                <a:latin typeface="Corbel"/>
                <a:ea typeface="Corbel"/>
                <a:cs typeface="Corbel"/>
                <a:sym typeface="Corbel"/>
              </a:rPr>
              <a:t>Contents</a:t>
            </a:r>
            <a:endParaRPr sz="3200" b="1" dirty="0">
              <a:latin typeface="Corbel"/>
              <a:ea typeface="Corbel"/>
              <a:cs typeface="Corbel"/>
              <a:sym typeface="Corbel"/>
            </a:endParaRPr>
          </a:p>
        </p:txBody>
      </p:sp>
      <p:pic>
        <p:nvPicPr>
          <p:cNvPr id="68" name="Google Shape;68;p14"/>
          <p:cNvPicPr preferRelativeResize="0"/>
          <p:nvPr/>
        </p:nvPicPr>
        <p:blipFill rotWithShape="1">
          <a:blip r:embed="rId3">
            <a:alphaModFix/>
          </a:blip>
          <a:srcRect b="13457"/>
          <a:stretch/>
        </p:blipFill>
        <p:spPr>
          <a:xfrm>
            <a:off x="6179050" y="135300"/>
            <a:ext cx="996452" cy="1269023"/>
          </a:xfrm>
          <a:prstGeom prst="rect">
            <a:avLst/>
          </a:prstGeom>
          <a:noFill/>
          <a:ln>
            <a:noFill/>
          </a:ln>
        </p:spPr>
      </p:pic>
      <p:sp>
        <p:nvSpPr>
          <p:cNvPr id="5" name="TextBox 4">
            <a:extLst>
              <a:ext uri="{FF2B5EF4-FFF2-40B4-BE49-F238E27FC236}">
                <a16:creationId xmlns:a16="http://schemas.microsoft.com/office/drawing/2014/main" id="{43896FFE-3C20-FE5F-2195-D53782265183}"/>
              </a:ext>
            </a:extLst>
          </p:cNvPr>
          <p:cNvSpPr txBox="1"/>
          <p:nvPr/>
        </p:nvSpPr>
        <p:spPr>
          <a:xfrm>
            <a:off x="591910" y="2143307"/>
            <a:ext cx="6131379" cy="8371523"/>
          </a:xfrm>
          <a:prstGeom prst="rect">
            <a:avLst/>
          </a:prstGeom>
          <a:noFill/>
        </p:spPr>
        <p:txBody>
          <a:bodyPr wrap="square">
            <a:spAutoFit/>
          </a:bodyPr>
          <a:lstStyle/>
          <a:p>
            <a:pPr lvl="1" algn="r">
              <a:spcAft>
                <a:spcPts val="1200"/>
              </a:spcAft>
            </a:pPr>
            <a:r>
              <a:rPr lang="en-GB" b="1" i="0" u="none" strike="noStrike" dirty="0">
                <a:solidFill>
                  <a:srgbClr val="000000"/>
                </a:solidFill>
                <a:effectLst/>
                <a:latin typeface="Corbel" panose="020B0503020204020204" pitchFamily="34" charset="0"/>
              </a:rPr>
              <a:t>Introduction to Part One                                                                                                             3</a:t>
            </a:r>
            <a:br>
              <a:rPr lang="en-GB" b="1" i="0" u="none" strike="noStrike" dirty="0">
                <a:solidFill>
                  <a:srgbClr val="000000"/>
                </a:solidFill>
                <a:effectLst/>
                <a:latin typeface="Corbel" panose="020B0503020204020204" pitchFamily="34" charset="0"/>
              </a:rPr>
            </a:br>
            <a:endParaRPr lang="en-GB" b="0" dirty="0">
              <a:effectLst/>
            </a:endParaRPr>
          </a:p>
          <a:p>
            <a:pPr algn="r" rtl="0">
              <a:spcBef>
                <a:spcPts val="0"/>
              </a:spcBef>
              <a:spcAft>
                <a:spcPts val="1200"/>
              </a:spcAft>
            </a:pPr>
            <a:r>
              <a:rPr lang="en-GB" sz="1400" b="1" i="0" u="none" strike="noStrike" dirty="0">
                <a:solidFill>
                  <a:srgbClr val="000000"/>
                </a:solidFill>
                <a:effectLst/>
                <a:latin typeface="Corbel" panose="020B0503020204020204" pitchFamily="34" charset="0"/>
              </a:rPr>
              <a:t>How to use this resource                                                                                                             3</a:t>
            </a:r>
            <a:br>
              <a:rPr lang="en-GB" sz="1400" b="1" i="0" u="none" strike="noStrike" dirty="0">
                <a:solidFill>
                  <a:srgbClr val="000000"/>
                </a:solidFill>
                <a:effectLst/>
                <a:latin typeface="Corbel" panose="020B0503020204020204" pitchFamily="34" charset="0"/>
              </a:rPr>
            </a:br>
            <a:endParaRPr lang="en-GB" b="0" dirty="0">
              <a:effectLst/>
            </a:endParaRPr>
          </a:p>
          <a:p>
            <a:pPr algn="r" rtl="0">
              <a:spcBef>
                <a:spcPts val="0"/>
              </a:spcBef>
              <a:spcAft>
                <a:spcPts val="1200"/>
              </a:spcAft>
            </a:pPr>
            <a:r>
              <a:rPr lang="en-GB" sz="1400" b="1" i="0" u="none" strike="noStrike" dirty="0">
                <a:solidFill>
                  <a:srgbClr val="000000"/>
                </a:solidFill>
                <a:effectLst/>
                <a:latin typeface="Corbel" panose="020B0503020204020204" pitchFamily="34" charset="0"/>
              </a:rPr>
              <a:t>Camden Migration Map                                                                                                               4</a:t>
            </a:r>
            <a:br>
              <a:rPr lang="en-GB" sz="1400" b="1" i="0" u="none" strike="noStrike" dirty="0">
                <a:solidFill>
                  <a:srgbClr val="000000"/>
                </a:solidFill>
                <a:effectLst/>
                <a:latin typeface="Corbel" panose="020B0503020204020204" pitchFamily="34" charset="0"/>
              </a:rPr>
            </a:br>
            <a:endParaRPr lang="en-GB" b="0" dirty="0">
              <a:effectLst/>
            </a:endParaRPr>
          </a:p>
          <a:p>
            <a:pPr algn="r" rtl="0">
              <a:spcBef>
                <a:spcPts val="0"/>
              </a:spcBef>
              <a:spcAft>
                <a:spcPts val="1200"/>
              </a:spcAft>
            </a:pPr>
            <a:r>
              <a:rPr lang="en-GB" sz="1400" b="1" i="0" u="none" strike="noStrike" dirty="0">
                <a:solidFill>
                  <a:srgbClr val="000000"/>
                </a:solidFill>
                <a:effectLst/>
                <a:latin typeface="Corbel" panose="020B0503020204020204" pitchFamily="34" charset="0"/>
              </a:rPr>
              <a:t>Case Study One: Irish in London                                                                                             5</a:t>
            </a:r>
            <a:endParaRPr lang="en-GB" b="0" dirty="0">
              <a:effectLst/>
            </a:endParaRPr>
          </a:p>
          <a:p>
            <a:pPr algn="r" rtl="0" fontAlgn="base">
              <a:spcBef>
                <a:spcPts val="0"/>
              </a:spcBef>
              <a:spcAft>
                <a:spcPts val="0"/>
              </a:spcAft>
              <a:buFont typeface="Arial" panose="020B0604020202020204" pitchFamily="34" charset="0"/>
              <a:buChar char="•"/>
            </a:pPr>
            <a:r>
              <a:rPr lang="en-GB" sz="1400" b="0" i="0" u="none" strike="noStrike" dirty="0">
                <a:solidFill>
                  <a:srgbClr val="000000"/>
                </a:solidFill>
                <a:effectLst/>
                <a:latin typeface="Corbel" panose="020B0503020204020204" pitchFamily="34" charset="0"/>
              </a:rPr>
              <a:t>Historical context                                                                                                                    5</a:t>
            </a:r>
            <a:br>
              <a:rPr lang="en-GB" sz="1400" b="0" i="0" u="none" strike="noStrike" dirty="0">
                <a:solidFill>
                  <a:srgbClr val="000000"/>
                </a:solidFill>
                <a:effectLst/>
                <a:latin typeface="Corbel" panose="020B0503020204020204" pitchFamily="34" charset="0"/>
              </a:rPr>
            </a:br>
            <a:endParaRPr lang="en-GB" sz="1400" b="0" i="0" u="none" strike="noStrike" dirty="0">
              <a:solidFill>
                <a:srgbClr val="000000"/>
              </a:solidFill>
              <a:effectLst/>
              <a:latin typeface="Corbel" panose="020B0503020204020204" pitchFamily="34" charset="0"/>
            </a:endParaRPr>
          </a:p>
          <a:p>
            <a:pPr algn="r" rtl="0" fontAlgn="base">
              <a:spcBef>
                <a:spcPts val="0"/>
              </a:spcBef>
              <a:spcAft>
                <a:spcPts val="0"/>
              </a:spcAft>
              <a:buFont typeface="Arial" panose="020B0604020202020204" pitchFamily="34" charset="0"/>
              <a:buChar char="•"/>
            </a:pPr>
            <a:r>
              <a:rPr lang="en-GB" sz="1400" b="0" i="0" u="none" strike="noStrike" dirty="0">
                <a:solidFill>
                  <a:srgbClr val="000000"/>
                </a:solidFill>
                <a:effectLst/>
                <a:latin typeface="Corbel" panose="020B0503020204020204" pitchFamily="34" charset="0"/>
              </a:rPr>
              <a:t>Irish migration to Britain timeline                                                                                   8</a:t>
            </a:r>
            <a:br>
              <a:rPr lang="en-GB" sz="1400" b="0" i="0" u="none" strike="noStrike" dirty="0">
                <a:solidFill>
                  <a:srgbClr val="000000"/>
                </a:solidFill>
                <a:effectLst/>
                <a:latin typeface="Corbel" panose="020B0503020204020204" pitchFamily="34" charset="0"/>
              </a:rPr>
            </a:br>
            <a:endParaRPr lang="en-GB" sz="1400" b="0" i="0" u="none" strike="noStrike" dirty="0">
              <a:solidFill>
                <a:srgbClr val="000000"/>
              </a:solidFill>
              <a:effectLst/>
              <a:latin typeface="Corbel" panose="020B0503020204020204" pitchFamily="34" charset="0"/>
            </a:endParaRPr>
          </a:p>
          <a:p>
            <a:pPr algn="r" rtl="0" fontAlgn="base">
              <a:spcBef>
                <a:spcPts val="0"/>
              </a:spcBef>
              <a:spcAft>
                <a:spcPts val="0"/>
              </a:spcAft>
              <a:buFont typeface="Arial" panose="020B0604020202020204" pitchFamily="34" charset="0"/>
              <a:buChar char="•"/>
            </a:pPr>
            <a:r>
              <a:rPr lang="en-GB" sz="1400" b="0" i="0" u="none" strike="noStrike" dirty="0">
                <a:solidFill>
                  <a:srgbClr val="000000"/>
                </a:solidFill>
                <a:effectLst/>
                <a:latin typeface="Corbel" panose="020B0503020204020204" pitchFamily="34" charset="0"/>
              </a:rPr>
              <a:t>Key locations in Camden                                                                                                    9</a:t>
            </a:r>
            <a:br>
              <a:rPr lang="en-GB" sz="1400" b="0" i="0" u="none" strike="noStrike" dirty="0">
                <a:solidFill>
                  <a:srgbClr val="000000"/>
                </a:solidFill>
                <a:effectLst/>
                <a:latin typeface="Corbel" panose="020B0503020204020204" pitchFamily="34" charset="0"/>
              </a:rPr>
            </a:br>
            <a:endParaRPr lang="en-GB" sz="1400" b="0" i="0" u="none" strike="noStrike" dirty="0">
              <a:solidFill>
                <a:srgbClr val="000000"/>
              </a:solidFill>
              <a:effectLst/>
              <a:latin typeface="Corbel" panose="020B0503020204020204" pitchFamily="34" charset="0"/>
            </a:endParaRPr>
          </a:p>
          <a:p>
            <a:pPr algn="r" rtl="0" fontAlgn="base">
              <a:spcBef>
                <a:spcPts val="0"/>
              </a:spcBef>
              <a:spcAft>
                <a:spcPts val="0"/>
              </a:spcAft>
              <a:buFont typeface="Arial" panose="020B0604020202020204" pitchFamily="34" charset="0"/>
              <a:buChar char="•"/>
            </a:pPr>
            <a:r>
              <a:rPr lang="en-GB" sz="1400" b="0" i="0" u="none" strike="noStrike" dirty="0">
                <a:solidFill>
                  <a:srgbClr val="000000"/>
                </a:solidFill>
                <a:effectLst/>
                <a:latin typeface="Corbel" panose="020B0503020204020204" pitchFamily="34" charset="0"/>
              </a:rPr>
              <a:t>Activities 1-3                                                                                                                          10</a:t>
            </a:r>
            <a:br>
              <a:rPr lang="en-GB" sz="1400" b="0" i="0" u="none" strike="noStrike" dirty="0">
                <a:solidFill>
                  <a:srgbClr val="000000"/>
                </a:solidFill>
                <a:effectLst/>
                <a:latin typeface="Corbel" panose="020B0503020204020204" pitchFamily="34" charset="0"/>
              </a:rPr>
            </a:br>
            <a:endParaRPr lang="en-GB" sz="1400" b="0" i="0" u="none" strike="noStrike" dirty="0">
              <a:solidFill>
                <a:srgbClr val="000000"/>
              </a:solidFill>
              <a:effectLst/>
              <a:latin typeface="Corbel" panose="020B0503020204020204" pitchFamily="34" charset="0"/>
            </a:endParaRPr>
          </a:p>
          <a:p>
            <a:pPr algn="r" rtl="0" fontAlgn="base">
              <a:spcBef>
                <a:spcPts val="0"/>
              </a:spcBef>
              <a:spcAft>
                <a:spcPts val="1200"/>
              </a:spcAft>
              <a:buFont typeface="Arial" panose="020B0604020202020204" pitchFamily="34" charset="0"/>
              <a:buChar char="•"/>
            </a:pPr>
            <a:r>
              <a:rPr lang="en-GB" sz="1400" b="0" i="0" u="none" strike="noStrike" dirty="0">
                <a:solidFill>
                  <a:srgbClr val="000000"/>
                </a:solidFill>
                <a:effectLst/>
                <a:latin typeface="Corbel" panose="020B0503020204020204" pitchFamily="34" charset="0"/>
              </a:rPr>
              <a:t>Resources                                                                                                                               12</a:t>
            </a:r>
            <a:br>
              <a:rPr lang="en-GB" sz="1400" b="0" i="0" u="none" strike="noStrike" dirty="0">
                <a:solidFill>
                  <a:srgbClr val="000000"/>
                </a:solidFill>
                <a:effectLst/>
                <a:latin typeface="Corbel" panose="020B0503020204020204" pitchFamily="34" charset="0"/>
              </a:rPr>
            </a:br>
            <a:endParaRPr lang="en-GB" sz="1400" b="0" i="0" u="none" strike="noStrike" dirty="0">
              <a:solidFill>
                <a:srgbClr val="000000"/>
              </a:solidFill>
              <a:effectLst/>
              <a:latin typeface="Corbel" panose="020B0503020204020204" pitchFamily="34" charset="0"/>
            </a:endParaRPr>
          </a:p>
          <a:p>
            <a:pPr algn="r" rtl="0">
              <a:spcBef>
                <a:spcPts val="0"/>
              </a:spcBef>
              <a:spcAft>
                <a:spcPts val="1200"/>
              </a:spcAft>
            </a:pPr>
            <a:r>
              <a:rPr lang="en-GB" sz="1400" b="1" i="0" u="none" strike="noStrike" dirty="0">
                <a:solidFill>
                  <a:srgbClr val="000000"/>
                </a:solidFill>
                <a:effectLst/>
                <a:latin typeface="Corbel" panose="020B0503020204020204" pitchFamily="34" charset="0"/>
              </a:rPr>
              <a:t>Case Study Two: Kenwood House &amp; Dido Elizabeth Belle                                        13</a:t>
            </a:r>
            <a:endParaRPr lang="en-GB" b="0" dirty="0">
              <a:effectLst/>
            </a:endParaRPr>
          </a:p>
          <a:p>
            <a:pPr algn="r" rtl="0" fontAlgn="base">
              <a:spcBef>
                <a:spcPts val="0"/>
              </a:spcBef>
              <a:spcAft>
                <a:spcPts val="0"/>
              </a:spcAft>
              <a:buFont typeface="Arial" panose="020B0604020202020204" pitchFamily="34" charset="0"/>
              <a:buChar char="•"/>
            </a:pPr>
            <a:r>
              <a:rPr lang="en-GB" sz="1400" b="0" i="0" u="none" strike="noStrike" dirty="0">
                <a:solidFill>
                  <a:srgbClr val="000000"/>
                </a:solidFill>
                <a:effectLst/>
                <a:latin typeface="Corbel" panose="020B0503020204020204" pitchFamily="34" charset="0"/>
              </a:rPr>
              <a:t>Historical context                                                                                                               13</a:t>
            </a:r>
            <a:br>
              <a:rPr lang="en-GB" sz="1400" b="0" i="0" u="none" strike="noStrike" dirty="0">
                <a:solidFill>
                  <a:srgbClr val="000000"/>
                </a:solidFill>
                <a:effectLst/>
                <a:latin typeface="Corbel" panose="020B0503020204020204" pitchFamily="34" charset="0"/>
              </a:rPr>
            </a:br>
            <a:endParaRPr lang="en-GB" sz="1400" b="0" i="0" u="none" strike="noStrike" dirty="0">
              <a:solidFill>
                <a:srgbClr val="000000"/>
              </a:solidFill>
              <a:effectLst/>
              <a:latin typeface="Corbel" panose="020B0503020204020204" pitchFamily="34" charset="0"/>
            </a:endParaRPr>
          </a:p>
          <a:p>
            <a:pPr algn="r" rtl="0" fontAlgn="base">
              <a:spcBef>
                <a:spcPts val="0"/>
              </a:spcBef>
              <a:spcAft>
                <a:spcPts val="0"/>
              </a:spcAft>
              <a:buFont typeface="Arial" panose="020B0604020202020204" pitchFamily="34" charset="0"/>
              <a:buChar char="•"/>
            </a:pPr>
            <a:r>
              <a:rPr lang="en-GB" sz="1400" b="0" i="0" u="none" strike="noStrike" dirty="0">
                <a:solidFill>
                  <a:srgbClr val="000000"/>
                </a:solidFill>
                <a:effectLst/>
                <a:latin typeface="Corbel" panose="020B0503020204020204" pitchFamily="34" charset="0"/>
              </a:rPr>
              <a:t>Activities 1-3                                                                                                                         14</a:t>
            </a:r>
            <a:br>
              <a:rPr lang="en-GB" sz="1400" b="0" i="0" u="none" strike="noStrike" dirty="0">
                <a:solidFill>
                  <a:srgbClr val="000000"/>
                </a:solidFill>
                <a:effectLst/>
                <a:latin typeface="Corbel" panose="020B0503020204020204" pitchFamily="34" charset="0"/>
              </a:rPr>
            </a:br>
            <a:endParaRPr lang="en-GB" sz="1400" b="0" i="0" u="none" strike="noStrike" dirty="0">
              <a:solidFill>
                <a:srgbClr val="000000"/>
              </a:solidFill>
              <a:effectLst/>
              <a:latin typeface="Corbel" panose="020B0503020204020204" pitchFamily="34" charset="0"/>
            </a:endParaRPr>
          </a:p>
          <a:p>
            <a:pPr algn="r" rtl="0" fontAlgn="base">
              <a:spcBef>
                <a:spcPts val="0"/>
              </a:spcBef>
              <a:spcAft>
                <a:spcPts val="1200"/>
              </a:spcAft>
              <a:buFont typeface="Arial" panose="020B0604020202020204" pitchFamily="34" charset="0"/>
              <a:buChar char="•"/>
            </a:pPr>
            <a:r>
              <a:rPr lang="en-GB" sz="1400" b="0" i="0" u="none" strike="noStrike" dirty="0">
                <a:solidFill>
                  <a:srgbClr val="000000"/>
                </a:solidFill>
                <a:effectLst/>
                <a:latin typeface="Corbel" panose="020B0503020204020204" pitchFamily="34" charset="0"/>
              </a:rPr>
              <a:t>Resources                                                                                                                              16</a:t>
            </a:r>
            <a:br>
              <a:rPr lang="en-GB" sz="1400" b="0" i="0" u="none" strike="noStrike" dirty="0">
                <a:solidFill>
                  <a:srgbClr val="000000"/>
                </a:solidFill>
                <a:effectLst/>
                <a:latin typeface="Corbel" panose="020B0503020204020204" pitchFamily="34" charset="0"/>
              </a:rPr>
            </a:br>
            <a:endParaRPr lang="en-GB" sz="1400" b="0" i="0" u="none" strike="noStrike" dirty="0">
              <a:solidFill>
                <a:srgbClr val="000000"/>
              </a:solidFill>
              <a:effectLst/>
              <a:latin typeface="Corbel" panose="020B0503020204020204" pitchFamily="34" charset="0"/>
            </a:endParaRPr>
          </a:p>
          <a:p>
            <a:pPr algn="r" rtl="0">
              <a:spcBef>
                <a:spcPts val="0"/>
              </a:spcBef>
              <a:spcAft>
                <a:spcPts val="1200"/>
              </a:spcAft>
            </a:pPr>
            <a:r>
              <a:rPr lang="en-GB" sz="1400" b="1" i="0" u="none" strike="noStrike" dirty="0">
                <a:solidFill>
                  <a:srgbClr val="000000"/>
                </a:solidFill>
                <a:effectLst/>
                <a:latin typeface="Corbel" panose="020B0503020204020204" pitchFamily="34" charset="0"/>
              </a:rPr>
              <a:t>Case Study Three: Arthur Rimbaud &amp; Paul Verlaine                                                    17</a:t>
            </a:r>
            <a:endParaRPr lang="en-GB" b="0" dirty="0">
              <a:effectLst/>
            </a:endParaRPr>
          </a:p>
          <a:p>
            <a:pPr algn="r" rtl="0" fontAlgn="base">
              <a:spcBef>
                <a:spcPts val="0"/>
              </a:spcBef>
              <a:spcAft>
                <a:spcPts val="0"/>
              </a:spcAft>
              <a:buFont typeface="Arial" panose="020B0604020202020204" pitchFamily="34" charset="0"/>
              <a:buChar char="•"/>
            </a:pPr>
            <a:r>
              <a:rPr lang="en-GB" sz="1400" b="0" i="0" u="none" strike="noStrike" dirty="0">
                <a:solidFill>
                  <a:srgbClr val="000000"/>
                </a:solidFill>
                <a:effectLst/>
                <a:latin typeface="Corbel" panose="020B0503020204020204" pitchFamily="34" charset="0"/>
              </a:rPr>
              <a:t>Historical context                                                                                                               17</a:t>
            </a:r>
            <a:br>
              <a:rPr lang="en-GB" sz="1400" b="0" i="0" u="none" strike="noStrike" dirty="0">
                <a:solidFill>
                  <a:srgbClr val="000000"/>
                </a:solidFill>
                <a:effectLst/>
                <a:latin typeface="Corbel" panose="020B0503020204020204" pitchFamily="34" charset="0"/>
              </a:rPr>
            </a:br>
            <a:endParaRPr lang="en-GB" sz="1400" b="0" i="0" u="none" strike="noStrike" dirty="0">
              <a:solidFill>
                <a:srgbClr val="000000"/>
              </a:solidFill>
              <a:effectLst/>
              <a:latin typeface="Corbel" panose="020B0503020204020204" pitchFamily="34" charset="0"/>
            </a:endParaRPr>
          </a:p>
          <a:p>
            <a:pPr algn="r" rtl="0" fontAlgn="base">
              <a:spcBef>
                <a:spcPts val="0"/>
              </a:spcBef>
              <a:spcAft>
                <a:spcPts val="0"/>
              </a:spcAft>
              <a:buFont typeface="Arial" panose="020B0604020202020204" pitchFamily="34" charset="0"/>
              <a:buChar char="•"/>
            </a:pPr>
            <a:r>
              <a:rPr lang="en-GB" sz="1400" b="0" i="0" u="none" strike="noStrike" dirty="0">
                <a:solidFill>
                  <a:srgbClr val="000000"/>
                </a:solidFill>
                <a:effectLst/>
                <a:latin typeface="Corbel" panose="020B0503020204020204" pitchFamily="34" charset="0"/>
              </a:rPr>
              <a:t>Activities 1-3                                                                                                                        18</a:t>
            </a:r>
            <a:br>
              <a:rPr lang="en-GB" sz="1400" b="0" i="0" u="none" strike="noStrike" dirty="0">
                <a:solidFill>
                  <a:srgbClr val="000000"/>
                </a:solidFill>
                <a:effectLst/>
                <a:latin typeface="Corbel" panose="020B0503020204020204" pitchFamily="34" charset="0"/>
              </a:rPr>
            </a:br>
            <a:endParaRPr lang="en-GB" sz="1400" b="0" i="0" u="none" strike="noStrike" dirty="0">
              <a:solidFill>
                <a:srgbClr val="000000"/>
              </a:solidFill>
              <a:effectLst/>
              <a:latin typeface="Corbel" panose="020B0503020204020204" pitchFamily="34" charset="0"/>
            </a:endParaRPr>
          </a:p>
          <a:p>
            <a:pPr algn="r" rtl="0" fontAlgn="base">
              <a:spcBef>
                <a:spcPts val="0"/>
              </a:spcBef>
              <a:spcAft>
                <a:spcPts val="1200"/>
              </a:spcAft>
              <a:buFont typeface="Arial" panose="020B0604020202020204" pitchFamily="34" charset="0"/>
              <a:buChar char="•"/>
            </a:pPr>
            <a:r>
              <a:rPr lang="en-GB" sz="1400" b="0" i="0" u="none" strike="noStrike" dirty="0">
                <a:solidFill>
                  <a:srgbClr val="000000"/>
                </a:solidFill>
                <a:effectLst/>
                <a:latin typeface="Corbel" panose="020B0503020204020204" pitchFamily="34" charset="0"/>
              </a:rPr>
              <a:t>Resources                                                                                                                             20</a:t>
            </a:r>
          </a:p>
          <a:p>
            <a:pPr algn="r"/>
            <a:br>
              <a:rPr lang="en-GB" dirty="0"/>
            </a:b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0"/>
          <p:cNvSpPr txBox="1">
            <a:spLocks noGrp="1"/>
          </p:cNvSpPr>
          <p:nvPr>
            <p:ph type="body" idx="1"/>
          </p:nvPr>
        </p:nvSpPr>
        <p:spPr>
          <a:xfrm>
            <a:off x="421050" y="1790700"/>
            <a:ext cx="6473100" cy="2031900"/>
          </a:xfrm>
          <a:prstGeom prst="rect">
            <a:avLst/>
          </a:prstGeom>
          <a:ln w="38100" cap="flat" cmpd="sng">
            <a:solidFill>
              <a:schemeClr val="accent1"/>
            </a:solidFill>
            <a:prstDash val="solid"/>
            <a:round/>
            <a:headEnd type="none" w="sm" len="sm"/>
            <a:tailEnd type="none" w="sm" len="sm"/>
          </a:ln>
        </p:spPr>
        <p:txBody>
          <a:bodyPr spcFirstLastPara="1" wrap="square" lIns="80425" tIns="80425" rIns="80425" bIns="80425" anchor="t" anchorCtr="0">
            <a:normAutofit lnSpcReduction="10000"/>
          </a:bodyPr>
          <a:lstStyle/>
          <a:p>
            <a:pPr marL="0" lvl="0" indent="0" algn="l" rtl="0">
              <a:spcBef>
                <a:spcPts val="0"/>
              </a:spcBef>
              <a:spcAft>
                <a:spcPts val="0"/>
              </a:spcAft>
              <a:buNone/>
            </a:pPr>
            <a:r>
              <a:rPr lang="en" sz="2000" b="1">
                <a:solidFill>
                  <a:srgbClr val="202122"/>
                </a:solidFill>
                <a:highlight>
                  <a:srgbClr val="FFFFFF"/>
                </a:highlight>
                <a:latin typeface="Corbel"/>
                <a:ea typeface="Corbel"/>
                <a:cs typeface="Corbel"/>
                <a:sym typeface="Corbel"/>
              </a:rPr>
              <a:t>Activity One</a:t>
            </a:r>
            <a:endParaRPr sz="2000" b="1">
              <a:solidFill>
                <a:srgbClr val="202122"/>
              </a:solidFill>
              <a:highlight>
                <a:srgbClr val="FFFFFF"/>
              </a:highlight>
              <a:latin typeface="Corbel"/>
              <a:ea typeface="Corbel"/>
              <a:cs typeface="Corbel"/>
              <a:sym typeface="Corbel"/>
            </a:endParaRPr>
          </a:p>
          <a:p>
            <a:pPr marL="0" marR="381000" lvl="0" indent="0" algn="l" rtl="0">
              <a:spcBef>
                <a:spcPts val="0"/>
              </a:spcBef>
              <a:spcAft>
                <a:spcPts val="0"/>
              </a:spcAft>
              <a:buNone/>
            </a:pPr>
            <a:endParaRPr sz="1300" b="1" u="sng">
              <a:solidFill>
                <a:srgbClr val="202122"/>
              </a:solidFill>
              <a:highlight>
                <a:srgbClr val="FFFFFF"/>
              </a:highlight>
              <a:latin typeface="Corbel"/>
              <a:ea typeface="Corbel"/>
              <a:cs typeface="Corbel"/>
              <a:sym typeface="Corbel"/>
            </a:endParaRPr>
          </a:p>
          <a:p>
            <a:pPr marL="0" lvl="0" indent="0" algn="l" rtl="0">
              <a:spcBef>
                <a:spcPts val="0"/>
              </a:spcBef>
              <a:spcAft>
                <a:spcPts val="0"/>
              </a:spcAft>
              <a:buClr>
                <a:schemeClr val="dk1"/>
              </a:buClr>
              <a:buSzPts val="1100"/>
              <a:buFont typeface="Arial"/>
              <a:buNone/>
            </a:pPr>
            <a:r>
              <a:rPr lang="en" sz="1300">
                <a:solidFill>
                  <a:srgbClr val="333333"/>
                </a:solidFill>
                <a:highlight>
                  <a:srgbClr val="FFFFFF"/>
                </a:highlight>
                <a:latin typeface="Corbel"/>
                <a:ea typeface="Corbel"/>
                <a:cs typeface="Corbel"/>
                <a:sym typeface="Corbel"/>
              </a:rPr>
              <a:t>Research one of Paul Verlaine or Arthur Rimbaud’s poems. Read a section of the poem out to the class and share some information about what this poem is about. </a:t>
            </a:r>
            <a:endParaRPr sz="1300">
              <a:solidFill>
                <a:srgbClr val="333333"/>
              </a:solidFill>
              <a:highlight>
                <a:srgbClr val="FFFFFF"/>
              </a:highlight>
              <a:latin typeface="Corbel"/>
              <a:ea typeface="Corbel"/>
              <a:cs typeface="Corbel"/>
              <a:sym typeface="Corbel"/>
            </a:endParaRPr>
          </a:p>
          <a:p>
            <a:pPr marL="0" lvl="0" indent="0" algn="l" rtl="0">
              <a:spcBef>
                <a:spcPts val="0"/>
              </a:spcBef>
              <a:spcAft>
                <a:spcPts val="0"/>
              </a:spcAft>
              <a:buClr>
                <a:schemeClr val="dk1"/>
              </a:buClr>
              <a:buSzPts val="1100"/>
              <a:buFont typeface="Arial"/>
              <a:buNone/>
            </a:pPr>
            <a:endParaRPr sz="1300">
              <a:solidFill>
                <a:srgbClr val="333333"/>
              </a:solidFill>
              <a:highlight>
                <a:srgbClr val="FFFFFF"/>
              </a:highlight>
              <a:latin typeface="Corbel"/>
              <a:ea typeface="Corbel"/>
              <a:cs typeface="Corbel"/>
              <a:sym typeface="Corbel"/>
            </a:endParaRPr>
          </a:p>
          <a:p>
            <a:pPr marL="0" lvl="0" indent="0" algn="l" rtl="0">
              <a:spcBef>
                <a:spcPts val="0"/>
              </a:spcBef>
              <a:spcAft>
                <a:spcPts val="0"/>
              </a:spcAft>
              <a:buClr>
                <a:schemeClr val="dk1"/>
              </a:buClr>
              <a:buSzPts val="1100"/>
              <a:buFont typeface="Arial"/>
              <a:buNone/>
            </a:pPr>
            <a:r>
              <a:rPr lang="en" sz="1300" b="1" i="1">
                <a:solidFill>
                  <a:srgbClr val="333333"/>
                </a:solidFill>
                <a:highlight>
                  <a:srgbClr val="FFFFFF"/>
                </a:highlight>
                <a:latin typeface="Corbel"/>
                <a:ea typeface="Corbel"/>
                <a:cs typeface="Corbel"/>
                <a:sym typeface="Corbel"/>
              </a:rPr>
              <a:t>Teacher Tip: </a:t>
            </a:r>
            <a:r>
              <a:rPr lang="en" sz="1300" i="1">
                <a:solidFill>
                  <a:srgbClr val="333333"/>
                </a:solidFill>
                <a:highlight>
                  <a:srgbClr val="FFFFFF"/>
                </a:highlight>
                <a:latin typeface="Corbel"/>
                <a:ea typeface="Corbel"/>
                <a:cs typeface="Corbel"/>
                <a:sym typeface="Corbel"/>
              </a:rPr>
              <a:t>You could print out a selection of their poems to do this activity in class or do this as homework. Here is a link to a collection of </a:t>
            </a:r>
            <a:r>
              <a:rPr lang="en" sz="1300" i="1" u="sng">
                <a:solidFill>
                  <a:srgbClr val="1155CC"/>
                </a:solidFill>
                <a:highlight>
                  <a:srgbClr val="FFFFFF"/>
                </a:highlight>
                <a:latin typeface="Corbel"/>
                <a:ea typeface="Corbel"/>
                <a:cs typeface="Corbel"/>
                <a:sym typeface="Corbel"/>
                <a:hlinkClick r:id="rId3">
                  <a:extLst>
                    <a:ext uri="{A12FA001-AC4F-418D-AE19-62706E023703}">
                      <ahyp:hlinkClr xmlns:ahyp="http://schemas.microsoft.com/office/drawing/2018/hyperlinkcolor" val="tx"/>
                    </a:ext>
                  </a:extLst>
                </a:hlinkClick>
              </a:rPr>
              <a:t>Arthur Rimbaud’s poetry</a:t>
            </a:r>
            <a:r>
              <a:rPr lang="en" sz="1300" i="1">
                <a:solidFill>
                  <a:srgbClr val="333333"/>
                </a:solidFill>
                <a:highlight>
                  <a:srgbClr val="FFFFFF"/>
                </a:highlight>
                <a:latin typeface="Corbel"/>
                <a:ea typeface="Corbel"/>
                <a:cs typeface="Corbel"/>
                <a:sym typeface="Corbel"/>
              </a:rPr>
              <a:t> and </a:t>
            </a:r>
            <a:r>
              <a:rPr lang="en" sz="1300" i="1" u="sng">
                <a:solidFill>
                  <a:srgbClr val="1155CC"/>
                </a:solidFill>
                <a:highlight>
                  <a:srgbClr val="FFFFFF"/>
                </a:highlight>
                <a:latin typeface="Corbel"/>
                <a:ea typeface="Corbel"/>
                <a:cs typeface="Corbel"/>
                <a:sym typeface="Corbel"/>
                <a:hlinkClick r:id="rId4">
                  <a:extLst>
                    <a:ext uri="{A12FA001-AC4F-418D-AE19-62706E023703}">
                      <ahyp:hlinkClr xmlns:ahyp="http://schemas.microsoft.com/office/drawing/2018/hyperlinkcolor" val="tx"/>
                    </a:ext>
                  </a:extLst>
                </a:hlinkClick>
              </a:rPr>
              <a:t>Paul Verlaine’s poetry</a:t>
            </a:r>
            <a:r>
              <a:rPr lang="en" sz="1300" i="1">
                <a:solidFill>
                  <a:srgbClr val="333333"/>
                </a:solidFill>
                <a:highlight>
                  <a:srgbClr val="FFFFFF"/>
                </a:highlight>
                <a:latin typeface="Corbel"/>
                <a:ea typeface="Corbel"/>
                <a:cs typeface="Corbel"/>
                <a:sym typeface="Corbel"/>
              </a:rPr>
              <a:t>.</a:t>
            </a:r>
            <a:endParaRPr sz="1300">
              <a:solidFill>
                <a:schemeClr val="dk1"/>
              </a:solidFill>
              <a:latin typeface="Corbel"/>
              <a:ea typeface="Corbel"/>
              <a:cs typeface="Corbel"/>
              <a:sym typeface="Corbel"/>
            </a:endParaRPr>
          </a:p>
        </p:txBody>
      </p:sp>
      <p:sp>
        <p:nvSpPr>
          <p:cNvPr id="201" name="Google Shape;201;p30"/>
          <p:cNvSpPr txBox="1">
            <a:spLocks noGrp="1"/>
          </p:cNvSpPr>
          <p:nvPr>
            <p:ph type="body" idx="1"/>
          </p:nvPr>
        </p:nvSpPr>
        <p:spPr>
          <a:xfrm>
            <a:off x="421050" y="4076600"/>
            <a:ext cx="6473100" cy="6616800"/>
          </a:xfrm>
          <a:prstGeom prst="rect">
            <a:avLst/>
          </a:prstGeom>
          <a:ln w="38100" cap="flat" cmpd="sng">
            <a:solidFill>
              <a:schemeClr val="accent1"/>
            </a:solidFill>
            <a:prstDash val="solid"/>
            <a:round/>
            <a:headEnd type="none" w="sm" len="sm"/>
            <a:tailEnd type="none" w="sm" len="sm"/>
          </a:ln>
        </p:spPr>
        <p:txBody>
          <a:bodyPr spcFirstLastPara="1" wrap="square" lIns="80425" tIns="80425" rIns="80425" bIns="80425" anchor="t" anchorCtr="0">
            <a:normAutofit/>
          </a:bodyPr>
          <a:lstStyle/>
          <a:p>
            <a:pPr marL="0" lvl="0" indent="0" algn="l" rtl="0">
              <a:spcBef>
                <a:spcPts val="0"/>
              </a:spcBef>
              <a:spcAft>
                <a:spcPts val="0"/>
              </a:spcAft>
              <a:buNone/>
            </a:pPr>
            <a:r>
              <a:rPr lang="en" sz="2000" b="1">
                <a:solidFill>
                  <a:srgbClr val="202122"/>
                </a:solidFill>
                <a:highlight>
                  <a:srgbClr val="FFFFFF"/>
                </a:highlight>
                <a:latin typeface="Corbel"/>
                <a:ea typeface="Corbel"/>
                <a:cs typeface="Corbel"/>
                <a:sym typeface="Corbel"/>
              </a:rPr>
              <a:t>Activity Two</a:t>
            </a:r>
            <a:endParaRPr sz="2000" b="1">
              <a:solidFill>
                <a:srgbClr val="202122"/>
              </a:solidFill>
              <a:highlight>
                <a:srgbClr val="FFFFFF"/>
              </a:highlight>
              <a:latin typeface="Corbel"/>
              <a:ea typeface="Corbel"/>
              <a:cs typeface="Corbel"/>
              <a:sym typeface="Corbel"/>
            </a:endParaRPr>
          </a:p>
          <a:p>
            <a:pPr marL="0" marR="381000" lvl="0" indent="0" algn="l" rtl="0">
              <a:spcBef>
                <a:spcPts val="0"/>
              </a:spcBef>
              <a:spcAft>
                <a:spcPts val="0"/>
              </a:spcAft>
              <a:buNone/>
            </a:pPr>
            <a:endParaRPr sz="1300" b="1" u="sng">
              <a:solidFill>
                <a:srgbClr val="202122"/>
              </a:solidFill>
              <a:highlight>
                <a:srgbClr val="FFFFFF"/>
              </a:highlight>
              <a:latin typeface="Corbel"/>
              <a:ea typeface="Corbel"/>
              <a:cs typeface="Corbel"/>
              <a:sym typeface="Corbel"/>
            </a:endParaRPr>
          </a:p>
          <a:p>
            <a:pPr marL="0" lvl="0" indent="0" algn="l" rtl="0">
              <a:spcBef>
                <a:spcPts val="0"/>
              </a:spcBef>
              <a:spcAft>
                <a:spcPts val="0"/>
              </a:spcAft>
              <a:buNone/>
            </a:pPr>
            <a:r>
              <a:rPr lang="en" sz="1300">
                <a:solidFill>
                  <a:srgbClr val="333333"/>
                </a:solidFill>
                <a:highlight>
                  <a:srgbClr val="FFFFFF"/>
                </a:highlight>
                <a:latin typeface="Corbel"/>
                <a:ea typeface="Corbel"/>
                <a:cs typeface="Corbel"/>
                <a:sym typeface="Corbel"/>
              </a:rPr>
              <a:t>Using the information given, draw a creative timeline of Arthur Rimbaud and Paul Verlaine’s case study. Include drawings and text for key moments and locations in their story. </a:t>
            </a:r>
            <a:endParaRPr sz="1300">
              <a:solidFill>
                <a:srgbClr val="333333"/>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33333"/>
              </a:solidFill>
              <a:highlight>
                <a:srgbClr val="FFFFFF"/>
              </a:highlight>
              <a:latin typeface="Corbel"/>
              <a:ea typeface="Corbel"/>
              <a:cs typeface="Corbel"/>
              <a:sym typeface="Corbel"/>
            </a:endParaRPr>
          </a:p>
          <a:p>
            <a:pPr marL="0" lvl="0" indent="0" algn="l" rtl="0">
              <a:spcBef>
                <a:spcPts val="0"/>
              </a:spcBef>
              <a:spcAft>
                <a:spcPts val="0"/>
              </a:spcAft>
              <a:buNone/>
            </a:pPr>
            <a:r>
              <a:rPr lang="en" sz="1300">
                <a:solidFill>
                  <a:srgbClr val="333333"/>
                </a:solidFill>
                <a:highlight>
                  <a:srgbClr val="FFFFFF"/>
                </a:highlight>
                <a:latin typeface="Corbel"/>
                <a:ea typeface="Corbel"/>
                <a:cs typeface="Corbel"/>
                <a:sym typeface="Corbel"/>
              </a:rPr>
              <a:t>For example, one stop on your creative timeline could be 34 Howland Street. What would you draw or write to show this?</a:t>
            </a:r>
            <a:endParaRPr sz="1300">
              <a:solidFill>
                <a:srgbClr val="333333"/>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33333"/>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333333"/>
              </a:solidFill>
              <a:highlight>
                <a:srgbClr val="FFFFFF"/>
              </a:highlight>
              <a:latin typeface="Corbel"/>
              <a:ea typeface="Corbel"/>
              <a:cs typeface="Corbel"/>
              <a:sym typeface="Corbel"/>
            </a:endParaRPr>
          </a:p>
        </p:txBody>
      </p:sp>
      <p:pic>
        <p:nvPicPr>
          <p:cNvPr id="202" name="Google Shape;202;p30"/>
          <p:cNvPicPr preferRelativeResize="0"/>
          <p:nvPr/>
        </p:nvPicPr>
        <p:blipFill rotWithShape="1">
          <a:blip r:embed="rId5">
            <a:alphaModFix/>
          </a:blip>
          <a:srcRect l="23077" t="27465" r="51731" b="10155"/>
          <a:stretch/>
        </p:blipFill>
        <p:spPr>
          <a:xfrm>
            <a:off x="1937651" y="6019800"/>
            <a:ext cx="3412026" cy="4533900"/>
          </a:xfrm>
          <a:prstGeom prst="rect">
            <a:avLst/>
          </a:prstGeom>
          <a:noFill/>
          <a:ln>
            <a:noFill/>
          </a:ln>
        </p:spPr>
      </p:pic>
      <p:sp>
        <p:nvSpPr>
          <p:cNvPr id="203" name="Google Shape;203;p30"/>
          <p:cNvSpPr txBox="1">
            <a:spLocks noGrp="1"/>
          </p:cNvSpPr>
          <p:nvPr>
            <p:ph type="title"/>
          </p:nvPr>
        </p:nvSpPr>
        <p:spPr>
          <a:xfrm>
            <a:off x="249460" y="682687"/>
            <a:ext cx="6816300" cy="12216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b="1">
                <a:latin typeface="Corbel"/>
                <a:ea typeface="Corbel"/>
                <a:cs typeface="Corbel"/>
                <a:sym typeface="Corbel"/>
              </a:rPr>
              <a:t>Case Study Three:</a:t>
            </a:r>
            <a:endParaRPr b="1">
              <a:latin typeface="Corbel"/>
              <a:ea typeface="Corbel"/>
              <a:cs typeface="Corbel"/>
              <a:sym typeface="Corbel"/>
            </a:endParaRPr>
          </a:p>
          <a:p>
            <a:pPr marL="0" lvl="0" indent="0" algn="l" rtl="0">
              <a:spcBef>
                <a:spcPts val="0"/>
              </a:spcBef>
              <a:spcAft>
                <a:spcPts val="0"/>
              </a:spcAft>
              <a:buNone/>
            </a:pPr>
            <a:r>
              <a:rPr lang="en">
                <a:latin typeface="Corbel"/>
                <a:ea typeface="Corbel"/>
                <a:cs typeface="Corbel"/>
                <a:sym typeface="Corbel"/>
              </a:rPr>
              <a:t>Paul Verlaine and Arthur Rimbaud</a:t>
            </a:r>
            <a:endParaRPr>
              <a:latin typeface="Corbel"/>
              <a:ea typeface="Corbel"/>
              <a:cs typeface="Corbel"/>
              <a:sym typeface="Corbel"/>
            </a:endParaRPr>
          </a:p>
        </p:txBody>
      </p:sp>
      <p:pic>
        <p:nvPicPr>
          <p:cNvPr id="204" name="Google Shape;204;p30"/>
          <p:cNvPicPr preferRelativeResize="0"/>
          <p:nvPr/>
        </p:nvPicPr>
        <p:blipFill rotWithShape="1">
          <a:blip r:embed="rId6">
            <a:alphaModFix/>
          </a:blip>
          <a:srcRect b="13457"/>
          <a:stretch/>
        </p:blipFill>
        <p:spPr>
          <a:xfrm>
            <a:off x="6179050" y="135300"/>
            <a:ext cx="996452" cy="126902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1"/>
          <p:cNvSpPr txBox="1">
            <a:spLocks noGrp="1"/>
          </p:cNvSpPr>
          <p:nvPr>
            <p:ph type="body" idx="1"/>
          </p:nvPr>
        </p:nvSpPr>
        <p:spPr>
          <a:xfrm>
            <a:off x="421050" y="1790700"/>
            <a:ext cx="6473100" cy="8877600"/>
          </a:xfrm>
          <a:prstGeom prst="rect">
            <a:avLst/>
          </a:prstGeom>
          <a:ln w="38100" cap="flat" cmpd="sng">
            <a:solidFill>
              <a:schemeClr val="accent1"/>
            </a:solidFill>
            <a:prstDash val="solid"/>
            <a:round/>
            <a:headEnd type="none" w="sm" len="sm"/>
            <a:tailEnd type="none" w="sm" len="sm"/>
          </a:ln>
        </p:spPr>
        <p:txBody>
          <a:bodyPr spcFirstLastPara="1" wrap="square" lIns="80425" tIns="80425" rIns="80425" bIns="80425" anchor="t" anchorCtr="0">
            <a:normAutofit/>
          </a:bodyPr>
          <a:lstStyle/>
          <a:p>
            <a:pPr marL="0" lvl="0" indent="0" algn="l" rtl="0">
              <a:spcBef>
                <a:spcPts val="0"/>
              </a:spcBef>
              <a:spcAft>
                <a:spcPts val="0"/>
              </a:spcAft>
              <a:buNone/>
            </a:pPr>
            <a:r>
              <a:rPr lang="en" sz="2000" b="1">
                <a:solidFill>
                  <a:srgbClr val="202122"/>
                </a:solidFill>
                <a:highlight>
                  <a:srgbClr val="FFFFFF"/>
                </a:highlight>
                <a:latin typeface="Corbel"/>
                <a:ea typeface="Corbel"/>
                <a:cs typeface="Corbel"/>
                <a:sym typeface="Corbel"/>
              </a:rPr>
              <a:t>Activity Three</a:t>
            </a:r>
            <a:endParaRPr sz="2000" b="1">
              <a:solidFill>
                <a:srgbClr val="202122"/>
              </a:solidFill>
              <a:highlight>
                <a:srgbClr val="FFFFFF"/>
              </a:highlight>
              <a:latin typeface="Corbel"/>
              <a:ea typeface="Corbel"/>
              <a:cs typeface="Corbel"/>
              <a:sym typeface="Corbel"/>
            </a:endParaRPr>
          </a:p>
          <a:p>
            <a:pPr marL="0" marR="381000" lvl="0" indent="0" algn="l" rtl="0">
              <a:spcBef>
                <a:spcPts val="0"/>
              </a:spcBef>
              <a:spcAft>
                <a:spcPts val="0"/>
              </a:spcAft>
              <a:buNone/>
            </a:pPr>
            <a:endParaRPr sz="1300" b="1" u="sng">
              <a:solidFill>
                <a:srgbClr val="20212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r>
              <a:rPr lang="en" sz="1300">
                <a:solidFill>
                  <a:srgbClr val="111111"/>
                </a:solidFill>
                <a:highlight>
                  <a:srgbClr val="FFFFFF"/>
                </a:highlight>
                <a:latin typeface="Corbel"/>
                <a:ea typeface="Corbel"/>
                <a:cs typeface="Corbel"/>
                <a:sym typeface="Corbel"/>
              </a:rPr>
              <a:t>This painting ‘Un coin de table’ or ‘By the table’ is the third in a series of four group portraits done by Henri Fantin-Latour. The first two are of groups of painters he admired, the fourth is of musicians and this one is of famous people from the literary world. Paul Verlaine is the figure sitting at the table on the left hand side and Arthur Rimbaud is sitting next to him. </a:t>
            </a:r>
            <a:endParaRPr sz="1300">
              <a:solidFill>
                <a:srgbClr val="20212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202122"/>
              </a:solidFill>
              <a:highlight>
                <a:srgbClr val="FFFFFF"/>
              </a:highlight>
              <a:latin typeface="Corbel"/>
              <a:ea typeface="Corbel"/>
              <a:cs typeface="Corbel"/>
              <a:sym typeface="Corbel"/>
            </a:endParaRPr>
          </a:p>
          <a:p>
            <a:pPr marL="0" lvl="0" indent="0" algn="l" rtl="0">
              <a:spcBef>
                <a:spcPts val="0"/>
              </a:spcBef>
              <a:spcAft>
                <a:spcPts val="0"/>
              </a:spcAft>
              <a:buNone/>
            </a:pPr>
            <a:r>
              <a:rPr lang="en" sz="1300">
                <a:solidFill>
                  <a:srgbClr val="202122"/>
                </a:solidFill>
                <a:highlight>
                  <a:srgbClr val="FFFFFF"/>
                </a:highlight>
                <a:latin typeface="Corbel"/>
                <a:ea typeface="Corbel"/>
                <a:cs typeface="Corbel"/>
                <a:sym typeface="Corbel"/>
              </a:rPr>
              <a:t>Analyse </a:t>
            </a:r>
            <a:r>
              <a:rPr lang="en" sz="1300" i="1">
                <a:solidFill>
                  <a:srgbClr val="202122"/>
                </a:solidFill>
                <a:highlight>
                  <a:srgbClr val="FFFFFF"/>
                </a:highlight>
                <a:latin typeface="Corbel"/>
                <a:ea typeface="Corbel"/>
                <a:cs typeface="Corbel"/>
                <a:sym typeface="Corbel"/>
              </a:rPr>
              <a:t>By The Table</a:t>
            </a:r>
            <a:r>
              <a:rPr lang="en" sz="1300">
                <a:solidFill>
                  <a:srgbClr val="202122"/>
                </a:solidFill>
                <a:highlight>
                  <a:srgbClr val="FFFFFF"/>
                </a:highlight>
                <a:latin typeface="Corbel"/>
                <a:ea typeface="Corbel"/>
                <a:cs typeface="Corbel"/>
                <a:sym typeface="Corbel"/>
              </a:rPr>
              <a:t> and answer the following questions: </a:t>
            </a:r>
            <a:endParaRPr sz="1300">
              <a:solidFill>
                <a:srgbClr val="202122"/>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rgbClr val="202122"/>
              </a:solidFill>
              <a:highlight>
                <a:srgbClr val="FFFFFF"/>
              </a:highlight>
              <a:latin typeface="Corbel"/>
              <a:ea typeface="Corbel"/>
              <a:cs typeface="Corbel"/>
              <a:sym typeface="Corbel"/>
            </a:endParaRPr>
          </a:p>
          <a:p>
            <a:pPr marL="457200" lvl="0" indent="-311150" algn="l" rtl="0">
              <a:spcBef>
                <a:spcPts val="0"/>
              </a:spcBef>
              <a:spcAft>
                <a:spcPts val="0"/>
              </a:spcAft>
              <a:buClr>
                <a:srgbClr val="202122"/>
              </a:buClr>
              <a:buSzPts val="1300"/>
              <a:buFont typeface="Corbel"/>
              <a:buAutoNum type="arabicPeriod"/>
            </a:pPr>
            <a:r>
              <a:rPr lang="en" sz="1300">
                <a:solidFill>
                  <a:srgbClr val="1C1C1C"/>
                </a:solidFill>
                <a:highlight>
                  <a:srgbClr val="FFFFFF"/>
                </a:highlight>
                <a:latin typeface="Corbel"/>
                <a:ea typeface="Corbel"/>
                <a:cs typeface="Corbel"/>
                <a:sym typeface="Corbel"/>
              </a:rPr>
              <a:t>What does it say about Verlaine &amp; Rimbaud that they were chosen to be in this painting? </a:t>
            </a:r>
            <a:endParaRPr sz="1300">
              <a:solidFill>
                <a:srgbClr val="1C1C1C"/>
              </a:solidFill>
              <a:highlight>
                <a:srgbClr val="FFFFFF"/>
              </a:highlight>
              <a:latin typeface="Corbel"/>
              <a:ea typeface="Corbel"/>
              <a:cs typeface="Corbel"/>
              <a:sym typeface="Corbel"/>
            </a:endParaRPr>
          </a:p>
          <a:p>
            <a:pPr marL="457200" lvl="0" indent="0" algn="l" rtl="0">
              <a:spcBef>
                <a:spcPts val="0"/>
              </a:spcBef>
              <a:spcAft>
                <a:spcPts val="0"/>
              </a:spcAft>
              <a:buNone/>
            </a:pPr>
            <a:endParaRPr sz="1300">
              <a:solidFill>
                <a:srgbClr val="1C1C1C"/>
              </a:solidFill>
              <a:highlight>
                <a:srgbClr val="FFFFFF"/>
              </a:highlight>
              <a:latin typeface="Corbel"/>
              <a:ea typeface="Corbel"/>
              <a:cs typeface="Corbel"/>
              <a:sym typeface="Corbel"/>
            </a:endParaRPr>
          </a:p>
          <a:p>
            <a:pPr marL="457200" lvl="0" indent="-311150" algn="l" rtl="0">
              <a:spcBef>
                <a:spcPts val="0"/>
              </a:spcBef>
              <a:spcAft>
                <a:spcPts val="0"/>
              </a:spcAft>
              <a:buClr>
                <a:srgbClr val="202122"/>
              </a:buClr>
              <a:buSzPts val="1300"/>
              <a:buFont typeface="Corbel"/>
              <a:buAutoNum type="arabicPeriod"/>
            </a:pPr>
            <a:r>
              <a:rPr lang="en" sz="1300">
                <a:solidFill>
                  <a:srgbClr val="1C1C1C"/>
                </a:solidFill>
                <a:highlight>
                  <a:srgbClr val="FFFFFF"/>
                </a:highlight>
                <a:latin typeface="Corbel"/>
                <a:ea typeface="Corbel"/>
                <a:cs typeface="Corbel"/>
                <a:sym typeface="Corbel"/>
              </a:rPr>
              <a:t>What do you think the painter is trying to say about Rimbaud and Verlaine in this painting? </a:t>
            </a:r>
            <a:endParaRPr sz="1300">
              <a:solidFill>
                <a:srgbClr val="1C1C1C"/>
              </a:solidFill>
              <a:highlight>
                <a:srgbClr val="FFFFFF"/>
              </a:highlight>
              <a:latin typeface="Corbel"/>
              <a:ea typeface="Corbel"/>
              <a:cs typeface="Corbel"/>
              <a:sym typeface="Corbel"/>
            </a:endParaRPr>
          </a:p>
          <a:p>
            <a:pPr marL="457200" lvl="0" indent="0" algn="l" rtl="0">
              <a:spcBef>
                <a:spcPts val="0"/>
              </a:spcBef>
              <a:spcAft>
                <a:spcPts val="0"/>
              </a:spcAft>
              <a:buNone/>
            </a:pPr>
            <a:endParaRPr sz="1300">
              <a:solidFill>
                <a:srgbClr val="1C1C1C"/>
              </a:solidFill>
              <a:highlight>
                <a:srgbClr val="FFFFFF"/>
              </a:highlight>
              <a:latin typeface="Corbel"/>
              <a:ea typeface="Corbel"/>
              <a:cs typeface="Corbel"/>
              <a:sym typeface="Corbel"/>
            </a:endParaRPr>
          </a:p>
          <a:p>
            <a:pPr marL="457200" lvl="0" indent="-311150" algn="l" rtl="0">
              <a:spcBef>
                <a:spcPts val="0"/>
              </a:spcBef>
              <a:spcAft>
                <a:spcPts val="0"/>
              </a:spcAft>
              <a:buClr>
                <a:srgbClr val="1C1C1C"/>
              </a:buClr>
              <a:buSzPts val="1300"/>
              <a:buFont typeface="Corbel"/>
              <a:buAutoNum type="arabicPeriod"/>
            </a:pPr>
            <a:r>
              <a:rPr lang="en" sz="1300">
                <a:solidFill>
                  <a:srgbClr val="1C1C1C"/>
                </a:solidFill>
                <a:highlight>
                  <a:srgbClr val="FFFFFF"/>
                </a:highlight>
                <a:latin typeface="Corbel"/>
                <a:ea typeface="Corbel"/>
                <a:cs typeface="Corbel"/>
                <a:sym typeface="Corbel"/>
              </a:rPr>
              <a:t>Where do you think this painting takes place? </a:t>
            </a:r>
            <a:endParaRPr sz="1300">
              <a:solidFill>
                <a:srgbClr val="1C1C1C"/>
              </a:solidFill>
              <a:highlight>
                <a:srgbClr val="FFFFFF"/>
              </a:highlight>
              <a:latin typeface="Corbel"/>
              <a:ea typeface="Corbel"/>
              <a:cs typeface="Corbel"/>
              <a:sym typeface="Corbel"/>
            </a:endParaRPr>
          </a:p>
          <a:p>
            <a:pPr marL="457200" lvl="0" indent="0" algn="l" rtl="0">
              <a:spcBef>
                <a:spcPts val="0"/>
              </a:spcBef>
              <a:spcAft>
                <a:spcPts val="0"/>
              </a:spcAft>
              <a:buNone/>
            </a:pPr>
            <a:endParaRPr sz="1300">
              <a:solidFill>
                <a:srgbClr val="1C1C1C"/>
              </a:solidFill>
              <a:highlight>
                <a:srgbClr val="FFFFFF"/>
              </a:highlight>
              <a:latin typeface="Corbel"/>
              <a:ea typeface="Corbel"/>
              <a:cs typeface="Corbel"/>
              <a:sym typeface="Corbel"/>
            </a:endParaRPr>
          </a:p>
          <a:p>
            <a:pPr marL="457200" lvl="0" indent="-311150" algn="l" rtl="0">
              <a:spcBef>
                <a:spcPts val="0"/>
              </a:spcBef>
              <a:spcAft>
                <a:spcPts val="0"/>
              </a:spcAft>
              <a:buClr>
                <a:srgbClr val="1C1C1C"/>
              </a:buClr>
              <a:buSzPts val="1300"/>
              <a:buFont typeface="Corbel"/>
              <a:buAutoNum type="arabicPeriod"/>
            </a:pPr>
            <a:r>
              <a:rPr lang="en" sz="1300">
                <a:solidFill>
                  <a:srgbClr val="1C1C1C"/>
                </a:solidFill>
                <a:highlight>
                  <a:srgbClr val="FFFFFF"/>
                </a:highlight>
                <a:latin typeface="Corbel"/>
                <a:ea typeface="Corbel"/>
                <a:cs typeface="Corbel"/>
                <a:sym typeface="Corbel"/>
              </a:rPr>
              <a:t>Who might the other people in this painting be? </a:t>
            </a:r>
            <a:endParaRPr sz="1300">
              <a:solidFill>
                <a:srgbClr val="1C1C1C"/>
              </a:solidFill>
              <a:highlight>
                <a:srgbClr val="FFFFFF"/>
              </a:highlight>
              <a:latin typeface="Corbel"/>
              <a:ea typeface="Corbel"/>
              <a:cs typeface="Corbel"/>
              <a:sym typeface="Corbel"/>
            </a:endParaRPr>
          </a:p>
          <a:p>
            <a:pPr marL="0" lvl="0" indent="0" algn="l" rtl="0">
              <a:spcBef>
                <a:spcPts val="0"/>
              </a:spcBef>
              <a:spcAft>
                <a:spcPts val="0"/>
              </a:spcAft>
              <a:buNone/>
            </a:pPr>
            <a:r>
              <a:rPr lang="en" sz="1408">
                <a:solidFill>
                  <a:schemeClr val="dk1"/>
                </a:solidFill>
                <a:latin typeface="Corbel"/>
                <a:ea typeface="Corbel"/>
                <a:cs typeface="Corbel"/>
                <a:sym typeface="Corbel"/>
              </a:rPr>
              <a:t>X</a:t>
            </a:r>
            <a:endParaRPr sz="1408">
              <a:solidFill>
                <a:schemeClr val="dk1"/>
              </a:solidFill>
              <a:latin typeface="Corbel"/>
              <a:ea typeface="Corbel"/>
              <a:cs typeface="Corbel"/>
              <a:sym typeface="Corbel"/>
            </a:endParaRPr>
          </a:p>
        </p:txBody>
      </p:sp>
      <p:pic>
        <p:nvPicPr>
          <p:cNvPr id="210" name="Google Shape;210;p31"/>
          <p:cNvPicPr preferRelativeResize="0"/>
          <p:nvPr/>
        </p:nvPicPr>
        <p:blipFill>
          <a:blip r:embed="rId3">
            <a:alphaModFix/>
          </a:blip>
          <a:stretch>
            <a:fillRect/>
          </a:stretch>
        </p:blipFill>
        <p:spPr>
          <a:xfrm>
            <a:off x="1295400" y="2565400"/>
            <a:ext cx="4381500" cy="3124200"/>
          </a:xfrm>
          <a:prstGeom prst="rect">
            <a:avLst/>
          </a:prstGeom>
          <a:noFill/>
          <a:ln>
            <a:noFill/>
          </a:ln>
        </p:spPr>
      </p:pic>
      <p:sp>
        <p:nvSpPr>
          <p:cNvPr id="211" name="Google Shape;211;p31"/>
          <p:cNvSpPr txBox="1"/>
          <p:nvPr/>
        </p:nvSpPr>
        <p:spPr>
          <a:xfrm>
            <a:off x="1143000" y="5689600"/>
            <a:ext cx="4838700" cy="515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000" i="1">
                <a:solidFill>
                  <a:srgbClr val="111111"/>
                </a:solidFill>
                <a:highlight>
                  <a:srgbClr val="FFFFFF"/>
                </a:highlight>
                <a:latin typeface="Corbel"/>
                <a:ea typeface="Corbel"/>
                <a:cs typeface="Corbel"/>
                <a:sym typeface="Corbel"/>
              </a:rPr>
              <a:t>‘Un coin de table’ by Henri Fantin-Latour, 1872</a:t>
            </a:r>
            <a:endParaRPr sz="1000" i="1">
              <a:solidFill>
                <a:srgbClr val="111111"/>
              </a:solidFill>
              <a:highlight>
                <a:srgbClr val="FFFFFF"/>
              </a:highlight>
              <a:latin typeface="Corbel"/>
              <a:ea typeface="Corbel"/>
              <a:cs typeface="Corbel"/>
              <a:sym typeface="Corbel"/>
            </a:endParaRPr>
          </a:p>
          <a:p>
            <a:pPr marL="0" lvl="0" indent="0" algn="ctr" rtl="0">
              <a:lnSpc>
                <a:spcPct val="115000"/>
              </a:lnSpc>
              <a:spcBef>
                <a:spcPts val="0"/>
              </a:spcBef>
              <a:spcAft>
                <a:spcPts val="0"/>
              </a:spcAft>
              <a:buNone/>
            </a:pPr>
            <a:r>
              <a:rPr lang="en" sz="1000" i="1">
                <a:solidFill>
                  <a:srgbClr val="111111"/>
                </a:solidFill>
                <a:highlight>
                  <a:srgbClr val="FFFFFF"/>
                </a:highlight>
                <a:latin typeface="Corbel"/>
                <a:ea typeface="Corbel"/>
                <a:cs typeface="Corbel"/>
                <a:sym typeface="Corbel"/>
              </a:rPr>
              <a:t>Copyright: </a:t>
            </a:r>
            <a:r>
              <a:rPr lang="en" sz="1000" i="1" u="sng">
                <a:solidFill>
                  <a:srgbClr val="1155CC"/>
                </a:solidFill>
                <a:highlight>
                  <a:srgbClr val="FFFFFF"/>
                </a:highlight>
                <a:latin typeface="Corbel"/>
                <a:ea typeface="Corbel"/>
                <a:cs typeface="Corbel"/>
                <a:sym typeface="Corbel"/>
                <a:hlinkClick r:id="rId4">
                  <a:extLst>
                    <a:ext uri="{A12FA001-AC4F-418D-AE19-62706E023703}">
                      <ahyp:hlinkClr xmlns:ahyp="http://schemas.microsoft.com/office/drawing/2018/hyperlinkcolor" val="tx"/>
                    </a:ext>
                  </a:extLst>
                </a:hlinkClick>
              </a:rPr>
              <a:t>Wikimedia </a:t>
            </a:r>
            <a:endParaRPr sz="1100"/>
          </a:p>
        </p:txBody>
      </p:sp>
      <p:sp>
        <p:nvSpPr>
          <p:cNvPr id="212" name="Google Shape;212;p31"/>
          <p:cNvSpPr txBox="1">
            <a:spLocks noGrp="1"/>
          </p:cNvSpPr>
          <p:nvPr>
            <p:ph type="title"/>
          </p:nvPr>
        </p:nvSpPr>
        <p:spPr>
          <a:xfrm>
            <a:off x="249460" y="682687"/>
            <a:ext cx="6816300" cy="12216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b="1">
                <a:latin typeface="Corbel"/>
                <a:ea typeface="Corbel"/>
                <a:cs typeface="Corbel"/>
                <a:sym typeface="Corbel"/>
              </a:rPr>
              <a:t>Case Study Three:</a:t>
            </a:r>
            <a:endParaRPr b="1">
              <a:latin typeface="Corbel"/>
              <a:ea typeface="Corbel"/>
              <a:cs typeface="Corbel"/>
              <a:sym typeface="Corbel"/>
            </a:endParaRPr>
          </a:p>
          <a:p>
            <a:pPr marL="0" lvl="0" indent="0" algn="l" rtl="0">
              <a:spcBef>
                <a:spcPts val="0"/>
              </a:spcBef>
              <a:spcAft>
                <a:spcPts val="0"/>
              </a:spcAft>
              <a:buNone/>
            </a:pPr>
            <a:r>
              <a:rPr lang="en">
                <a:latin typeface="Corbel"/>
                <a:ea typeface="Corbel"/>
                <a:cs typeface="Corbel"/>
                <a:sym typeface="Corbel"/>
              </a:rPr>
              <a:t>Paul Verlaine and Arthur Rimbaud</a:t>
            </a:r>
            <a:endParaRPr>
              <a:latin typeface="Corbel"/>
              <a:ea typeface="Corbel"/>
              <a:cs typeface="Corbel"/>
              <a:sym typeface="Corbel"/>
            </a:endParaRPr>
          </a:p>
        </p:txBody>
      </p:sp>
      <p:pic>
        <p:nvPicPr>
          <p:cNvPr id="213" name="Google Shape;213;p31"/>
          <p:cNvPicPr preferRelativeResize="0"/>
          <p:nvPr/>
        </p:nvPicPr>
        <p:blipFill rotWithShape="1">
          <a:blip r:embed="rId5">
            <a:alphaModFix/>
          </a:blip>
          <a:srcRect b="13457"/>
          <a:stretch/>
        </p:blipFill>
        <p:spPr>
          <a:xfrm>
            <a:off x="6179050" y="135300"/>
            <a:ext cx="996452" cy="126902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2"/>
          <p:cNvSpPr txBox="1">
            <a:spLocks noGrp="1"/>
          </p:cNvSpPr>
          <p:nvPr>
            <p:ph type="body" idx="1"/>
          </p:nvPr>
        </p:nvSpPr>
        <p:spPr>
          <a:xfrm>
            <a:off x="249460" y="1904263"/>
            <a:ext cx="6816300" cy="72885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Clr>
                <a:schemeClr val="dk1"/>
              </a:buClr>
              <a:buSzPts val="1100"/>
              <a:buFont typeface="Arial"/>
              <a:buNone/>
            </a:pPr>
            <a:r>
              <a:rPr lang="en" sz="1700" b="1">
                <a:solidFill>
                  <a:srgbClr val="323232"/>
                </a:solidFill>
                <a:highlight>
                  <a:schemeClr val="lt1"/>
                </a:highlight>
                <a:latin typeface="Corbel"/>
                <a:ea typeface="Corbel"/>
                <a:cs typeface="Corbel"/>
                <a:sym typeface="Corbel"/>
              </a:rPr>
              <a:t>Resources</a:t>
            </a:r>
            <a:endParaRPr sz="1700" b="1">
              <a:solidFill>
                <a:srgbClr val="323232"/>
              </a:solidFill>
              <a:highlight>
                <a:schemeClr val="lt1"/>
              </a:highlight>
              <a:latin typeface="Corbel"/>
              <a:ea typeface="Corbel"/>
              <a:cs typeface="Corbel"/>
              <a:sym typeface="Corbel"/>
            </a:endParaRPr>
          </a:p>
          <a:p>
            <a:pPr marL="0" lvl="0" indent="0" algn="l" rtl="0">
              <a:spcBef>
                <a:spcPts val="0"/>
              </a:spcBef>
              <a:spcAft>
                <a:spcPts val="0"/>
              </a:spcAft>
              <a:buClr>
                <a:schemeClr val="dk1"/>
              </a:buClr>
              <a:buSzPts val="1100"/>
              <a:buFont typeface="Arial"/>
              <a:buNone/>
            </a:pPr>
            <a:endParaRPr sz="1300" b="1">
              <a:solidFill>
                <a:srgbClr val="323232"/>
              </a:solidFill>
              <a:highlight>
                <a:schemeClr val="lt1"/>
              </a:highlight>
              <a:latin typeface="Corbel"/>
              <a:ea typeface="Corbel"/>
              <a:cs typeface="Corbel"/>
              <a:sym typeface="Corbel"/>
            </a:endParaRPr>
          </a:p>
          <a:p>
            <a:pPr marL="0" lvl="0" indent="0" algn="l" rtl="0">
              <a:spcBef>
                <a:spcPts val="0"/>
              </a:spcBef>
              <a:spcAft>
                <a:spcPts val="0"/>
              </a:spcAft>
              <a:buNone/>
            </a:pPr>
            <a:r>
              <a:rPr lang="en" sz="1300">
                <a:solidFill>
                  <a:srgbClr val="323232"/>
                </a:solidFill>
                <a:highlight>
                  <a:schemeClr val="lt1"/>
                </a:highlight>
                <a:latin typeface="Corbel"/>
                <a:ea typeface="Corbel"/>
                <a:cs typeface="Corbel"/>
                <a:sym typeface="Corbel"/>
              </a:rPr>
              <a:t>We have identified some more resources that you can use to delve deeper into the history of Arthur Rimbaud and Paul Verlaine</a:t>
            </a:r>
            <a:endParaRPr sz="1300">
              <a:solidFill>
                <a:srgbClr val="323232"/>
              </a:solidFill>
              <a:highlight>
                <a:schemeClr val="lt1"/>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chemeClr val="lt1"/>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chemeClr val="lt1"/>
              </a:highlight>
              <a:latin typeface="Corbel"/>
              <a:ea typeface="Corbel"/>
              <a:cs typeface="Corbel"/>
              <a:sym typeface="Corbel"/>
            </a:endParaRPr>
          </a:p>
          <a:p>
            <a:pPr marL="0" lvl="0" indent="0" algn="l" rtl="0">
              <a:spcBef>
                <a:spcPts val="0"/>
              </a:spcBef>
              <a:spcAft>
                <a:spcPts val="0"/>
              </a:spcAft>
              <a:buNone/>
            </a:pPr>
            <a:r>
              <a:rPr lang="en" sz="1300" u="sng">
                <a:solidFill>
                  <a:srgbClr val="1155CC"/>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Biography of Arthur Rimbaud</a:t>
            </a:r>
            <a:endParaRPr sz="130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None/>
            </a:pPr>
            <a:r>
              <a:rPr lang="en" sz="1300" u="sng">
                <a:solidFill>
                  <a:srgbClr val="1155CC"/>
                </a:solidFill>
                <a:highlight>
                  <a:srgbClr val="FFFFFF"/>
                </a:highlight>
                <a:latin typeface="Calibri"/>
                <a:ea typeface="Calibri"/>
                <a:cs typeface="Calibri"/>
                <a:sym typeface="Calibri"/>
                <a:hlinkClick r:id="rId4">
                  <a:extLst>
                    <a:ext uri="{A12FA001-AC4F-418D-AE19-62706E023703}">
                      <ahyp:hlinkClr xmlns:ahyp="http://schemas.microsoft.com/office/drawing/2018/hyperlinkcolor" val="tx"/>
                    </a:ext>
                  </a:extLst>
                </a:hlinkClick>
              </a:rPr>
              <a:t>Biography of Paul Verlaine</a:t>
            </a:r>
            <a:endParaRPr sz="130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None/>
            </a:pPr>
            <a:r>
              <a:rPr lang="en" sz="1300" u="sng">
                <a:solidFill>
                  <a:srgbClr val="1155CC"/>
                </a:solidFill>
                <a:highlight>
                  <a:srgbClr val="FFFFFF"/>
                </a:highlight>
                <a:latin typeface="Calibri"/>
                <a:ea typeface="Calibri"/>
                <a:cs typeface="Calibri"/>
                <a:sym typeface="Calibri"/>
                <a:hlinkClick r:id="rId5">
                  <a:extLst>
                    <a:ext uri="{A12FA001-AC4F-418D-AE19-62706E023703}">
                      <ahyp:hlinkClr xmlns:ahyp="http://schemas.microsoft.com/office/drawing/2018/hyperlinkcolor" val="tx"/>
                    </a:ext>
                  </a:extLst>
                </a:hlinkClick>
              </a:rPr>
              <a:t>Short biographies of Rimbaud and Verlaine</a:t>
            </a:r>
            <a:r>
              <a:rPr lang="en" sz="1300">
                <a:solidFill>
                  <a:srgbClr val="333333"/>
                </a:solidFill>
                <a:highlight>
                  <a:srgbClr val="FFFFFF"/>
                </a:highlight>
                <a:latin typeface="Calibri"/>
                <a:ea typeface="Calibri"/>
                <a:cs typeface="Calibri"/>
                <a:sym typeface="Calibri"/>
              </a:rPr>
              <a:t> </a:t>
            </a:r>
            <a:endParaRPr sz="130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None/>
            </a:pPr>
            <a:r>
              <a:rPr lang="en" sz="1300" u="sng">
                <a:solidFill>
                  <a:srgbClr val="1155CC"/>
                </a:solidFill>
                <a:highlight>
                  <a:srgbClr val="FFFFFF"/>
                </a:highlight>
                <a:latin typeface="Calibri"/>
                <a:ea typeface="Calibri"/>
                <a:cs typeface="Calibri"/>
                <a:sym typeface="Calibri"/>
                <a:hlinkClick r:id="rId6">
                  <a:extLst>
                    <a:ext uri="{A12FA001-AC4F-418D-AE19-62706E023703}">
                      <ahyp:hlinkClr xmlns:ahyp="http://schemas.microsoft.com/office/drawing/2018/hyperlinkcolor" val="tx"/>
                    </a:ext>
                  </a:extLst>
                </a:hlinkClick>
              </a:rPr>
              <a:t>Reasons for political refugees </a:t>
            </a:r>
            <a:endParaRPr sz="130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None/>
            </a:pPr>
            <a:r>
              <a:rPr lang="en" sz="1300" u="sng">
                <a:solidFill>
                  <a:srgbClr val="1155CC"/>
                </a:solidFill>
                <a:highlight>
                  <a:srgbClr val="FFFFFF"/>
                </a:highlight>
                <a:latin typeface="Calibri"/>
                <a:ea typeface="Calibri"/>
                <a:cs typeface="Calibri"/>
                <a:sym typeface="Calibri"/>
                <a:hlinkClick r:id="rId7">
                  <a:extLst>
                    <a:ext uri="{A12FA001-AC4F-418D-AE19-62706E023703}">
                      <ahyp:hlinkClr xmlns:ahyp="http://schemas.microsoft.com/office/drawing/2018/hyperlinkcolor" val="tx"/>
                    </a:ext>
                  </a:extLst>
                </a:hlinkClick>
              </a:rPr>
              <a:t>Reading of Paul Verlaine’s poem ‘Street’ about London</a:t>
            </a:r>
            <a:endParaRPr sz="1300" b="1" u="sng">
              <a:solidFill>
                <a:schemeClr val="dk1"/>
              </a:solidFill>
              <a:latin typeface="Calibri"/>
              <a:ea typeface="Calibri"/>
              <a:cs typeface="Calibri"/>
              <a:sym typeface="Calibri"/>
            </a:endParaRPr>
          </a:p>
          <a:p>
            <a:pPr marL="0" lvl="0" indent="0" algn="l" rtl="0">
              <a:spcBef>
                <a:spcPts val="0"/>
              </a:spcBef>
              <a:spcAft>
                <a:spcPts val="0"/>
              </a:spcAft>
              <a:buNone/>
            </a:pPr>
            <a:endParaRPr sz="1300">
              <a:solidFill>
                <a:srgbClr val="323232"/>
              </a:solidFill>
              <a:highlight>
                <a:schemeClr val="lt1"/>
              </a:highlight>
              <a:latin typeface="Corbel"/>
              <a:ea typeface="Corbel"/>
              <a:cs typeface="Corbel"/>
              <a:sym typeface="Corbel"/>
            </a:endParaRPr>
          </a:p>
          <a:p>
            <a:pPr marL="0" lvl="0" indent="0" algn="l" rtl="0">
              <a:spcBef>
                <a:spcPts val="0"/>
              </a:spcBef>
              <a:spcAft>
                <a:spcPts val="0"/>
              </a:spcAft>
              <a:buNone/>
            </a:pPr>
            <a:endParaRPr sz="1300">
              <a:solidFill>
                <a:srgbClr val="323232"/>
              </a:solidFill>
              <a:highlight>
                <a:schemeClr val="lt1"/>
              </a:highlight>
              <a:latin typeface="Corbel"/>
              <a:ea typeface="Corbel"/>
              <a:cs typeface="Corbel"/>
              <a:sym typeface="Corbel"/>
            </a:endParaRPr>
          </a:p>
          <a:p>
            <a:pPr marL="0" lvl="0" indent="0" algn="l" rtl="0">
              <a:spcBef>
                <a:spcPts val="0"/>
              </a:spcBef>
              <a:spcAft>
                <a:spcPts val="0"/>
              </a:spcAft>
              <a:buNone/>
            </a:pPr>
            <a:endParaRPr sz="1300" b="1">
              <a:solidFill>
                <a:schemeClr val="dk1"/>
              </a:solidFill>
              <a:highlight>
                <a:schemeClr val="lt1"/>
              </a:highlight>
              <a:latin typeface="Corbel"/>
              <a:ea typeface="Corbel"/>
              <a:cs typeface="Corbel"/>
              <a:sym typeface="Corbel"/>
            </a:endParaRPr>
          </a:p>
          <a:p>
            <a:pPr marL="0" lvl="0" indent="0" algn="l" rtl="0">
              <a:spcBef>
                <a:spcPts val="0"/>
              </a:spcBef>
              <a:spcAft>
                <a:spcPts val="0"/>
              </a:spcAft>
              <a:buClr>
                <a:schemeClr val="dk1"/>
              </a:buClr>
              <a:buSzPts val="1100"/>
              <a:buFont typeface="Arial"/>
              <a:buNone/>
            </a:pPr>
            <a:endParaRPr sz="1300">
              <a:solidFill>
                <a:srgbClr val="323232"/>
              </a:solidFill>
              <a:highlight>
                <a:schemeClr val="lt1"/>
              </a:highlight>
              <a:latin typeface="Corbel"/>
              <a:ea typeface="Corbel"/>
              <a:cs typeface="Corbel"/>
              <a:sym typeface="Corbel"/>
            </a:endParaRPr>
          </a:p>
        </p:txBody>
      </p:sp>
      <p:sp>
        <p:nvSpPr>
          <p:cNvPr id="219" name="Google Shape;219;p32"/>
          <p:cNvSpPr txBox="1">
            <a:spLocks noGrp="1"/>
          </p:cNvSpPr>
          <p:nvPr>
            <p:ph type="title"/>
          </p:nvPr>
        </p:nvSpPr>
        <p:spPr>
          <a:xfrm>
            <a:off x="249460" y="682687"/>
            <a:ext cx="6816300" cy="12216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b="1">
                <a:latin typeface="Corbel"/>
                <a:ea typeface="Corbel"/>
                <a:cs typeface="Corbel"/>
                <a:sym typeface="Corbel"/>
              </a:rPr>
              <a:t>Case Study Three:</a:t>
            </a:r>
            <a:endParaRPr b="1">
              <a:latin typeface="Corbel"/>
              <a:ea typeface="Corbel"/>
              <a:cs typeface="Corbel"/>
              <a:sym typeface="Corbel"/>
            </a:endParaRPr>
          </a:p>
          <a:p>
            <a:pPr marL="0" lvl="0" indent="0" algn="l" rtl="0">
              <a:spcBef>
                <a:spcPts val="0"/>
              </a:spcBef>
              <a:spcAft>
                <a:spcPts val="0"/>
              </a:spcAft>
              <a:buNone/>
            </a:pPr>
            <a:r>
              <a:rPr lang="en">
                <a:latin typeface="Corbel"/>
                <a:ea typeface="Corbel"/>
                <a:cs typeface="Corbel"/>
                <a:sym typeface="Corbel"/>
              </a:rPr>
              <a:t>Paul Verlaine and Arthur Rimbaud</a:t>
            </a:r>
            <a:endParaRPr>
              <a:latin typeface="Corbel"/>
              <a:ea typeface="Corbel"/>
              <a:cs typeface="Corbel"/>
              <a:sym typeface="Corbel"/>
            </a:endParaRPr>
          </a:p>
        </p:txBody>
      </p:sp>
      <p:pic>
        <p:nvPicPr>
          <p:cNvPr id="220" name="Google Shape;220;p32"/>
          <p:cNvPicPr preferRelativeResize="0"/>
          <p:nvPr/>
        </p:nvPicPr>
        <p:blipFill rotWithShape="1">
          <a:blip r:embed="rId8">
            <a:alphaModFix/>
          </a:blip>
          <a:srcRect b="13457"/>
          <a:stretch/>
        </p:blipFill>
        <p:spPr>
          <a:xfrm>
            <a:off x="6179050" y="135300"/>
            <a:ext cx="996452" cy="126902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3"/>
          <p:cNvSpPr txBox="1">
            <a:spLocks noGrp="1"/>
          </p:cNvSpPr>
          <p:nvPr>
            <p:ph type="body" idx="1"/>
          </p:nvPr>
        </p:nvSpPr>
        <p:spPr>
          <a:xfrm>
            <a:off x="249450" y="1722026"/>
            <a:ext cx="6816300" cy="7704000"/>
          </a:xfrm>
          <a:prstGeom prst="rect">
            <a:avLst/>
          </a:prstGeom>
        </p:spPr>
        <p:txBody>
          <a:bodyPr spcFirstLastPara="1" wrap="square" lIns="80425" tIns="80425" rIns="80425" bIns="80425" anchor="t" anchorCtr="0">
            <a:normAutofit lnSpcReduction="10000"/>
          </a:bodyPr>
          <a:lstStyle/>
          <a:p>
            <a:pPr marL="0" lvl="0" indent="0" algn="l" rtl="0">
              <a:spcBef>
                <a:spcPts val="0"/>
              </a:spcBef>
              <a:spcAft>
                <a:spcPts val="0"/>
              </a:spcAft>
              <a:buNone/>
            </a:pPr>
            <a:r>
              <a:rPr lang="en" sz="1300">
                <a:solidFill>
                  <a:schemeClr val="dk1"/>
                </a:solidFill>
                <a:highlight>
                  <a:srgbClr val="FFFFFF"/>
                </a:highlight>
                <a:latin typeface="Corbel"/>
                <a:ea typeface="Corbel"/>
                <a:cs typeface="Corbel"/>
                <a:sym typeface="Corbel"/>
              </a:rPr>
              <a:t>The Italian community has a strong presence in the borough of Camden. During the 19th century the Saffron Hill area – the area between Clerkenwell Road, Farringdon Road and Rosebery Avenue – gained a growing population of working-​​class Italians, mostly from southern Italy. This area is known as ‘Little Italy’ because of the presence of so many Italian migrants in the area. Northern Italian migrants, who mainly moved in the late 19th and early 20th century, created a community in Soho. The Italian </a:t>
            </a:r>
            <a:r>
              <a:rPr lang="en" sz="1300">
                <a:solidFill>
                  <a:srgbClr val="FF0000"/>
                </a:solidFill>
                <a:highlight>
                  <a:srgbClr val="FFFFFF"/>
                </a:highlight>
                <a:latin typeface="Corbel"/>
                <a:ea typeface="Corbel"/>
                <a:cs typeface="Corbel"/>
                <a:sym typeface="Corbel"/>
              </a:rPr>
              <a:t>consul </a:t>
            </a:r>
            <a:r>
              <a:rPr lang="en" sz="1300">
                <a:solidFill>
                  <a:schemeClr val="dk1"/>
                </a:solidFill>
                <a:highlight>
                  <a:srgbClr val="FFFFFF"/>
                </a:highlight>
                <a:latin typeface="Corbel"/>
                <a:ea typeface="Corbel"/>
                <a:cs typeface="Corbel"/>
                <a:sym typeface="Corbel"/>
              </a:rPr>
              <a:t>published a report in 1895 estimating that there were 12,000 Italians in London.</a:t>
            </a: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r>
              <a:rPr lang="en" sz="1300">
                <a:solidFill>
                  <a:schemeClr val="dk1"/>
                </a:solidFill>
                <a:highlight>
                  <a:srgbClr val="FFFFFF"/>
                </a:highlight>
                <a:latin typeface="Corbel"/>
                <a:ea typeface="Corbel"/>
                <a:cs typeface="Corbel"/>
                <a:sym typeface="Corbel"/>
              </a:rPr>
              <a:t>By 1850 there were about 2000 Italian immigrants in ‘Little Italy’. Their jobs tended to be ones they could do while travelling, there were </a:t>
            </a:r>
            <a:r>
              <a:rPr lang="en" sz="1300" u="sng">
                <a:solidFill>
                  <a:srgbClr val="1155CC"/>
                </a:solidFill>
                <a:highlight>
                  <a:srgbClr val="FFFFFF"/>
                </a:highlight>
                <a:latin typeface="Corbel"/>
                <a:ea typeface="Corbel"/>
                <a:cs typeface="Corbel"/>
                <a:sym typeface="Corbel"/>
                <a:hlinkClick r:id="rId3">
                  <a:extLst>
                    <a:ext uri="{A12FA001-AC4F-418D-AE19-62706E023703}">
                      <ahyp:hlinkClr xmlns:ahyp="http://schemas.microsoft.com/office/drawing/2018/hyperlinkcolor" val="tx"/>
                    </a:ext>
                  </a:extLst>
                </a:hlinkClick>
              </a:rPr>
              <a:t>“organ men, ice vendors, ambulant merchants, plaster bust sellers, models for artists, etc.”</a:t>
            </a:r>
            <a:r>
              <a:rPr lang="en" sz="1300">
                <a:solidFill>
                  <a:srgbClr val="3F3F46"/>
                </a:solidFill>
                <a:highlight>
                  <a:srgbClr val="FFFFFF"/>
                </a:highlight>
                <a:latin typeface="Corbel"/>
                <a:ea typeface="Corbel"/>
                <a:cs typeface="Corbel"/>
                <a:sym typeface="Corbel"/>
              </a:rPr>
              <a:t>. </a:t>
            </a:r>
            <a:r>
              <a:rPr lang="en" sz="1300">
                <a:solidFill>
                  <a:schemeClr val="dk1"/>
                </a:solidFill>
                <a:highlight>
                  <a:srgbClr val="FFFFFF"/>
                </a:highlight>
                <a:latin typeface="Corbel"/>
                <a:ea typeface="Corbel"/>
                <a:cs typeface="Corbel"/>
                <a:sym typeface="Corbel"/>
              </a:rPr>
              <a:t>They had to go to Lincoln’s Inn Fields to find a Catholic Church to pray in as they didn’t have their own. In 1845, Saint Vincent Pallotti decided to build a church for Italian migrants in London. St Peter’s Italian Church was built in the centre of ‘Little Italy’ in 1863 for the  growing Italian population in the area. It is modelled on the Basilica of San Crisogono in Rome and was the largest Catholic Church in Britain when it was built. It was </a:t>
            </a:r>
            <a:r>
              <a:rPr lang="en" sz="1300">
                <a:solidFill>
                  <a:srgbClr val="FF0000"/>
                </a:solidFill>
                <a:highlight>
                  <a:srgbClr val="FFFFFF"/>
                </a:highlight>
                <a:latin typeface="Corbel"/>
                <a:ea typeface="Corbel"/>
                <a:cs typeface="Corbel"/>
                <a:sym typeface="Corbel"/>
              </a:rPr>
              <a:t>consecrated </a:t>
            </a:r>
            <a:r>
              <a:rPr lang="en" sz="1300">
                <a:solidFill>
                  <a:schemeClr val="dk1"/>
                </a:solidFill>
                <a:highlight>
                  <a:srgbClr val="FFFFFF"/>
                </a:highlight>
                <a:latin typeface="Corbel"/>
                <a:ea typeface="Corbel"/>
                <a:cs typeface="Corbel"/>
                <a:sym typeface="Corbel"/>
              </a:rPr>
              <a:t>as ‘The Church of all Nations’, reflecting its strong connections to migration. The </a:t>
            </a:r>
            <a:r>
              <a:rPr lang="en" sz="1300">
                <a:solidFill>
                  <a:srgbClr val="FF0000"/>
                </a:solidFill>
                <a:highlight>
                  <a:srgbClr val="FFFFFF"/>
                </a:highlight>
                <a:latin typeface="Corbel"/>
                <a:ea typeface="Corbel"/>
                <a:cs typeface="Corbel"/>
                <a:sym typeface="Corbel"/>
              </a:rPr>
              <a:t>architect</a:t>
            </a:r>
            <a:r>
              <a:rPr lang="en" sz="1300">
                <a:solidFill>
                  <a:schemeClr val="dk1"/>
                </a:solidFill>
                <a:highlight>
                  <a:srgbClr val="FFFFFF"/>
                </a:highlight>
                <a:latin typeface="Corbel"/>
                <a:ea typeface="Corbel"/>
                <a:cs typeface="Corbel"/>
                <a:sym typeface="Corbel"/>
              </a:rPr>
              <a:t>, John Miller-Bryson who designed the church, was from Ireland and in the 1870s they had a number of Polish priests who worshipped in the Polish Chapel in the </a:t>
            </a:r>
            <a:r>
              <a:rPr lang="en" sz="1300">
                <a:solidFill>
                  <a:srgbClr val="FF0000"/>
                </a:solidFill>
                <a:highlight>
                  <a:srgbClr val="FFFFFF"/>
                </a:highlight>
                <a:latin typeface="Corbel"/>
                <a:ea typeface="Corbel"/>
                <a:cs typeface="Corbel"/>
                <a:sym typeface="Corbel"/>
              </a:rPr>
              <a:t>crypt</a:t>
            </a:r>
            <a:r>
              <a:rPr lang="en" sz="1300">
                <a:solidFill>
                  <a:schemeClr val="dk1"/>
                </a:solidFill>
                <a:highlight>
                  <a:srgbClr val="FFFFFF"/>
                </a:highlight>
                <a:latin typeface="Corbel"/>
                <a:ea typeface="Corbel"/>
                <a:cs typeface="Corbel"/>
                <a:sym typeface="Corbel"/>
              </a:rPr>
              <a:t>. </a:t>
            </a: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r>
              <a:rPr lang="en" sz="1300">
                <a:solidFill>
                  <a:schemeClr val="dk1"/>
                </a:solidFill>
                <a:highlight>
                  <a:srgbClr val="FFFFFF"/>
                </a:highlight>
                <a:latin typeface="Corbel"/>
                <a:ea typeface="Corbel"/>
                <a:cs typeface="Corbel"/>
                <a:sym typeface="Corbel"/>
              </a:rPr>
              <a:t>The procession of Our Lady of Mount Carmel – held on the first Sunday that happens after the 16th July each year– is ‘Little Italy’s’ most important event and starts from St Peter’s Italian Church. It has taken place annually since 1896, apart from during the First and Second World Wars. Queen Victoria is said to have granted special permission to the local police chief in </a:t>
            </a:r>
            <a:r>
              <a:rPr lang="en" sz="1300">
                <a:solidFill>
                  <a:schemeClr val="dk1"/>
                </a:solidFill>
                <a:highlight>
                  <a:srgbClr val="FFFFFF"/>
                </a:highlight>
                <a:uFill>
                  <a:noFill/>
                </a:uFill>
                <a:latin typeface="Corbel"/>
                <a:ea typeface="Corbel"/>
                <a:cs typeface="Corbel"/>
                <a:sym typeface="Corbel"/>
                <a:hlinkClick r:id="rId4">
                  <a:extLst>
                    <a:ext uri="{A12FA001-AC4F-418D-AE19-62706E023703}">
                      <ahyp:hlinkClr xmlns:ahyp="http://schemas.microsoft.com/office/drawing/2018/hyperlinkcolor" val="tx"/>
                    </a:ext>
                  </a:extLst>
                </a:hlinkClick>
              </a:rPr>
              <a:t>Holborn</a:t>
            </a:r>
            <a:r>
              <a:rPr lang="en" sz="1300">
                <a:solidFill>
                  <a:schemeClr val="dk1"/>
                </a:solidFill>
                <a:highlight>
                  <a:srgbClr val="FFFFFF"/>
                </a:highlight>
                <a:latin typeface="Corbel"/>
                <a:ea typeface="Corbel"/>
                <a:cs typeface="Corbel"/>
                <a:sym typeface="Corbel"/>
              </a:rPr>
              <a:t> for the parade to take place. According to the historian of St Peter’s Italian</a:t>
            </a:r>
            <a:r>
              <a:rPr lang="en" sz="1300">
                <a:solidFill>
                  <a:schemeClr val="dk1"/>
                </a:solidFill>
                <a:latin typeface="Corbel"/>
                <a:ea typeface="Corbel"/>
                <a:cs typeface="Corbel"/>
                <a:sym typeface="Corbel"/>
              </a:rPr>
              <a:t> </a:t>
            </a:r>
            <a:r>
              <a:rPr lang="en" sz="1300">
                <a:solidFill>
                  <a:schemeClr val="dk1"/>
                </a:solidFill>
                <a:highlight>
                  <a:srgbClr val="FFFFFF"/>
                </a:highlight>
                <a:latin typeface="Corbel"/>
                <a:ea typeface="Corbel"/>
                <a:cs typeface="Corbel"/>
                <a:sym typeface="Corbel"/>
              </a:rPr>
              <a:t>Church, “it appears to have been the first outdoor Roman Catholic </a:t>
            </a:r>
            <a:r>
              <a:rPr lang="en" sz="1300">
                <a:solidFill>
                  <a:srgbClr val="FF0000"/>
                </a:solidFill>
                <a:highlight>
                  <a:srgbClr val="FFFFFF"/>
                </a:highlight>
                <a:latin typeface="Corbel"/>
                <a:ea typeface="Corbel"/>
                <a:cs typeface="Corbel"/>
                <a:sym typeface="Corbel"/>
              </a:rPr>
              <a:t>manifestation </a:t>
            </a:r>
            <a:r>
              <a:rPr lang="en" sz="1300">
                <a:solidFill>
                  <a:schemeClr val="dk1"/>
                </a:solidFill>
                <a:highlight>
                  <a:srgbClr val="FFFFFF"/>
                </a:highlight>
                <a:latin typeface="Corbel"/>
                <a:ea typeface="Corbel"/>
                <a:cs typeface="Corbel"/>
                <a:sym typeface="Corbel"/>
              </a:rPr>
              <a:t>of faith [in England] since the time of Henry VIII’s Reformation.”</a:t>
            </a: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Clr>
                <a:schemeClr val="dk1"/>
              </a:buClr>
              <a:buSzPts val="1100"/>
              <a:buFont typeface="Arial"/>
              <a:buNone/>
            </a:pPr>
            <a:r>
              <a:rPr lang="en" sz="1300">
                <a:solidFill>
                  <a:schemeClr val="dk1"/>
                </a:solidFill>
                <a:latin typeface="Corbel"/>
                <a:ea typeface="Corbel"/>
                <a:cs typeface="Corbel"/>
                <a:sym typeface="Corbel"/>
              </a:rPr>
              <a:t>During the Second World War the church was taken out of Italian hands due to rising hostility and suspicion towards Britain’s Italian immigrants. On 10th June 1940 when Italy declared that it was joining the Axis powers, all 20,000 Italian residents were now classified as ‘enemy aliens’ and were seen as potential enemy spies. Any man between the ages of 16-70 who had lived in Britain for less than 20 years was considered for internment. Many of those living in London and the South East were interned immediately. </a:t>
            </a:r>
            <a:r>
              <a:rPr lang="en" sz="1300">
                <a:solidFill>
                  <a:schemeClr val="dk1"/>
                </a:solidFill>
                <a:highlight>
                  <a:srgbClr val="FFFFFF"/>
                </a:highlight>
                <a:latin typeface="Corbel"/>
                <a:ea typeface="Corbel"/>
                <a:cs typeface="Corbel"/>
                <a:sym typeface="Corbel"/>
              </a:rPr>
              <a:t>This was despite many of these people having lived in Britain for decades, with jobs, families and communities. Others were people who had escaped Europe and arrived in Britain as </a:t>
            </a:r>
            <a:r>
              <a:rPr lang="en" sz="1300">
                <a:solidFill>
                  <a:srgbClr val="FF0000"/>
                </a:solidFill>
                <a:highlight>
                  <a:srgbClr val="FFFFFF"/>
                </a:highlight>
                <a:latin typeface="Corbel"/>
                <a:ea typeface="Corbel"/>
                <a:cs typeface="Corbel"/>
                <a:sym typeface="Corbel"/>
              </a:rPr>
              <a:t>refugees</a:t>
            </a:r>
            <a:r>
              <a:rPr lang="en" sz="1300">
                <a:solidFill>
                  <a:schemeClr val="dk1"/>
                </a:solidFill>
                <a:highlight>
                  <a:srgbClr val="FFFFFF"/>
                </a:highlight>
                <a:latin typeface="Corbel"/>
                <a:ea typeface="Corbel"/>
                <a:cs typeface="Corbel"/>
                <a:sym typeface="Corbel"/>
              </a:rPr>
              <a:t>. </a:t>
            </a:r>
            <a:endParaRPr sz="1300">
              <a:solidFill>
                <a:schemeClr val="dk1"/>
              </a:solidFill>
              <a:highlight>
                <a:srgbClr val="FFFFFF"/>
              </a:highlight>
              <a:latin typeface="Corbel"/>
              <a:ea typeface="Corbel"/>
              <a:cs typeface="Corbel"/>
              <a:sym typeface="Corbel"/>
            </a:endParaRPr>
          </a:p>
        </p:txBody>
      </p:sp>
      <p:sp>
        <p:nvSpPr>
          <p:cNvPr id="226" name="Google Shape;226;p33"/>
          <p:cNvSpPr txBox="1">
            <a:spLocks noGrp="1"/>
          </p:cNvSpPr>
          <p:nvPr>
            <p:ph type="title"/>
          </p:nvPr>
        </p:nvSpPr>
        <p:spPr>
          <a:xfrm>
            <a:off x="249450" y="682678"/>
            <a:ext cx="6816300" cy="9555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b="1">
                <a:latin typeface="Corbel"/>
                <a:ea typeface="Corbel"/>
                <a:cs typeface="Corbel"/>
                <a:sym typeface="Corbel"/>
              </a:rPr>
              <a:t>Case Study Four:</a:t>
            </a:r>
            <a:endParaRPr b="1">
              <a:latin typeface="Corbel"/>
              <a:ea typeface="Corbel"/>
              <a:cs typeface="Corbel"/>
              <a:sym typeface="Corbel"/>
            </a:endParaRPr>
          </a:p>
          <a:p>
            <a:pPr marL="0" lvl="0" indent="0" algn="l" rtl="0">
              <a:spcBef>
                <a:spcPts val="0"/>
              </a:spcBef>
              <a:spcAft>
                <a:spcPts val="0"/>
              </a:spcAft>
              <a:buNone/>
            </a:pPr>
            <a:r>
              <a:rPr lang="en">
                <a:latin typeface="Corbel"/>
                <a:ea typeface="Corbel"/>
                <a:cs typeface="Corbel"/>
                <a:sym typeface="Corbel"/>
              </a:rPr>
              <a:t>Little Italy and St Peter’s Church</a:t>
            </a:r>
            <a:endParaRPr>
              <a:latin typeface="Corbel"/>
              <a:ea typeface="Corbel"/>
              <a:cs typeface="Corbel"/>
              <a:sym typeface="Corbel"/>
            </a:endParaRPr>
          </a:p>
        </p:txBody>
      </p:sp>
      <p:sp>
        <p:nvSpPr>
          <p:cNvPr id="227" name="Google Shape;227;p33"/>
          <p:cNvSpPr txBox="1"/>
          <p:nvPr/>
        </p:nvSpPr>
        <p:spPr>
          <a:xfrm>
            <a:off x="277200" y="9252850"/>
            <a:ext cx="6760800" cy="15573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000" b="1" u="sng">
                <a:latin typeface="Corbel"/>
                <a:ea typeface="Corbel"/>
                <a:cs typeface="Corbel"/>
                <a:sym typeface="Corbel"/>
              </a:rPr>
              <a:t>Key Words</a:t>
            </a:r>
            <a:endParaRPr sz="1000">
              <a:latin typeface="Corbel"/>
              <a:ea typeface="Corbel"/>
              <a:cs typeface="Corbel"/>
              <a:sym typeface="Corbel"/>
            </a:endParaRPr>
          </a:p>
          <a:p>
            <a:pPr marL="457200" lvl="0" indent="-292100" algn="l" rtl="0">
              <a:spcBef>
                <a:spcPts val="0"/>
              </a:spcBef>
              <a:spcAft>
                <a:spcPts val="0"/>
              </a:spcAft>
              <a:buSzPts val="1000"/>
              <a:buFont typeface="Corbel"/>
              <a:buChar char="●"/>
            </a:pPr>
            <a:r>
              <a:rPr lang="en" sz="1000" b="1">
                <a:solidFill>
                  <a:srgbClr val="FF0000"/>
                </a:solidFill>
                <a:latin typeface="Corbel"/>
                <a:ea typeface="Corbel"/>
                <a:cs typeface="Corbel"/>
                <a:sym typeface="Corbel"/>
              </a:rPr>
              <a:t>Consul </a:t>
            </a:r>
            <a:r>
              <a:rPr lang="en" sz="1000">
                <a:latin typeface="Corbel"/>
                <a:ea typeface="Corbel"/>
                <a:cs typeface="Corbel"/>
                <a:sym typeface="Corbel"/>
              </a:rPr>
              <a:t>- </a:t>
            </a:r>
            <a:r>
              <a:rPr lang="en" sz="1000">
                <a:solidFill>
                  <a:schemeClr val="dk1"/>
                </a:solidFill>
                <a:highlight>
                  <a:srgbClr val="FFFFFF"/>
                </a:highlight>
                <a:latin typeface="Calibri"/>
                <a:ea typeface="Calibri"/>
                <a:cs typeface="Calibri"/>
                <a:sym typeface="Calibri"/>
              </a:rPr>
              <a:t>An official appointed by a state to live in a foreign city and protect the state's citizens and interests there</a:t>
            </a:r>
            <a:endParaRPr sz="1000">
              <a:solidFill>
                <a:srgbClr val="202124"/>
              </a:solidFill>
              <a:highlight>
                <a:srgbClr val="FFFFFF"/>
              </a:highlight>
              <a:latin typeface="Corbel"/>
              <a:ea typeface="Corbel"/>
              <a:cs typeface="Corbel"/>
              <a:sym typeface="Corbel"/>
            </a:endParaRPr>
          </a:p>
          <a:p>
            <a:pPr marL="457200" lvl="0" indent="-292100" algn="l" rtl="0">
              <a:spcBef>
                <a:spcPts val="0"/>
              </a:spcBef>
              <a:spcAft>
                <a:spcPts val="0"/>
              </a:spcAft>
              <a:buClr>
                <a:srgbClr val="202124"/>
              </a:buClr>
              <a:buSzPts val="1000"/>
              <a:buFont typeface="Corbel"/>
              <a:buChar char="●"/>
            </a:pPr>
            <a:r>
              <a:rPr lang="en" sz="1000" b="1">
                <a:solidFill>
                  <a:srgbClr val="FF0000"/>
                </a:solidFill>
                <a:highlight>
                  <a:srgbClr val="FFFFFF"/>
                </a:highlight>
                <a:latin typeface="Corbel"/>
                <a:ea typeface="Corbel"/>
                <a:cs typeface="Corbel"/>
                <a:sym typeface="Corbel"/>
              </a:rPr>
              <a:t>Consecrated</a:t>
            </a:r>
            <a:r>
              <a:rPr lang="en" sz="1000" b="1">
                <a:solidFill>
                  <a:srgbClr val="202124"/>
                </a:solidFill>
                <a:highlight>
                  <a:srgbClr val="FFFFFF"/>
                </a:highlight>
                <a:latin typeface="Corbel"/>
                <a:ea typeface="Corbel"/>
                <a:cs typeface="Corbel"/>
                <a:sym typeface="Corbel"/>
              </a:rPr>
              <a:t> - </a:t>
            </a:r>
            <a:r>
              <a:rPr lang="en" sz="1000">
                <a:solidFill>
                  <a:schemeClr val="dk1"/>
                </a:solidFill>
                <a:highlight>
                  <a:srgbClr val="FFFFFF"/>
                </a:highlight>
                <a:latin typeface="Calibri"/>
                <a:ea typeface="Calibri"/>
                <a:cs typeface="Calibri"/>
                <a:sym typeface="Calibri"/>
              </a:rPr>
              <a:t>When a religious building or piece of land is made sacred </a:t>
            </a:r>
            <a:endParaRPr sz="1000">
              <a:solidFill>
                <a:srgbClr val="202124"/>
              </a:solidFill>
              <a:highlight>
                <a:srgbClr val="FFFFFF"/>
              </a:highlight>
              <a:latin typeface="Corbel"/>
              <a:ea typeface="Corbel"/>
              <a:cs typeface="Corbel"/>
              <a:sym typeface="Corbel"/>
            </a:endParaRPr>
          </a:p>
          <a:p>
            <a:pPr marL="457200" lvl="0" indent="-292100" algn="l" rtl="0">
              <a:spcBef>
                <a:spcPts val="0"/>
              </a:spcBef>
              <a:spcAft>
                <a:spcPts val="0"/>
              </a:spcAft>
              <a:buClr>
                <a:srgbClr val="202124"/>
              </a:buClr>
              <a:buSzPts val="1000"/>
              <a:buFont typeface="Corbel"/>
              <a:buChar char="●"/>
            </a:pPr>
            <a:r>
              <a:rPr lang="en" sz="1000" b="1">
                <a:solidFill>
                  <a:srgbClr val="FF0000"/>
                </a:solidFill>
                <a:highlight>
                  <a:srgbClr val="FFFFFF"/>
                </a:highlight>
                <a:latin typeface="Corbel"/>
                <a:ea typeface="Corbel"/>
                <a:cs typeface="Corbel"/>
                <a:sym typeface="Corbel"/>
              </a:rPr>
              <a:t>Architect</a:t>
            </a:r>
            <a:r>
              <a:rPr lang="en" sz="1000">
                <a:solidFill>
                  <a:srgbClr val="202124"/>
                </a:solidFill>
                <a:highlight>
                  <a:srgbClr val="FFFFFF"/>
                </a:highlight>
                <a:latin typeface="Corbel"/>
                <a:ea typeface="Corbel"/>
                <a:cs typeface="Corbel"/>
                <a:sym typeface="Corbel"/>
              </a:rPr>
              <a:t> -</a:t>
            </a:r>
            <a:r>
              <a:rPr lang="en" sz="1000">
                <a:solidFill>
                  <a:schemeClr val="dk1"/>
                </a:solidFill>
                <a:highlight>
                  <a:srgbClr val="FFFFFF"/>
                </a:highlight>
                <a:latin typeface="Corbel"/>
                <a:ea typeface="Corbel"/>
                <a:cs typeface="Corbel"/>
                <a:sym typeface="Corbel"/>
              </a:rPr>
              <a:t>A </a:t>
            </a:r>
            <a:r>
              <a:rPr lang="en" sz="1000">
                <a:solidFill>
                  <a:schemeClr val="dk1"/>
                </a:solidFill>
                <a:highlight>
                  <a:srgbClr val="FFFFFF"/>
                </a:highlight>
                <a:latin typeface="Calibri"/>
                <a:ea typeface="Calibri"/>
                <a:cs typeface="Calibri"/>
                <a:sym typeface="Calibri"/>
              </a:rPr>
              <a:t>person who is qualified to design buildings and to plan and supervise their construction</a:t>
            </a:r>
            <a:r>
              <a:rPr lang="en" sz="1000">
                <a:solidFill>
                  <a:schemeClr val="dk1"/>
                </a:solidFill>
                <a:highlight>
                  <a:srgbClr val="FFFFFF"/>
                </a:highlight>
                <a:latin typeface="Corbel"/>
                <a:ea typeface="Corbel"/>
                <a:cs typeface="Corbel"/>
                <a:sym typeface="Corbel"/>
              </a:rPr>
              <a:t> </a:t>
            </a:r>
            <a:endParaRPr sz="1000">
              <a:solidFill>
                <a:srgbClr val="202124"/>
              </a:solidFill>
              <a:highlight>
                <a:srgbClr val="FFFFFF"/>
              </a:highlight>
              <a:latin typeface="Corbel"/>
              <a:ea typeface="Corbel"/>
              <a:cs typeface="Corbel"/>
              <a:sym typeface="Corbel"/>
            </a:endParaRPr>
          </a:p>
          <a:p>
            <a:pPr marL="457200" lvl="0" indent="-292100" algn="l" rtl="0">
              <a:spcBef>
                <a:spcPts val="0"/>
              </a:spcBef>
              <a:spcAft>
                <a:spcPts val="0"/>
              </a:spcAft>
              <a:buClr>
                <a:srgbClr val="202124"/>
              </a:buClr>
              <a:buSzPts val="1000"/>
              <a:buFont typeface="Corbel"/>
              <a:buChar char="●"/>
            </a:pPr>
            <a:r>
              <a:rPr lang="en" sz="1000" b="1">
                <a:solidFill>
                  <a:srgbClr val="FF0000"/>
                </a:solidFill>
                <a:highlight>
                  <a:srgbClr val="FFFFFF"/>
                </a:highlight>
                <a:latin typeface="Corbel"/>
                <a:ea typeface="Corbel"/>
                <a:cs typeface="Corbel"/>
                <a:sym typeface="Corbel"/>
              </a:rPr>
              <a:t>Crypt</a:t>
            </a:r>
            <a:r>
              <a:rPr lang="en" sz="1000">
                <a:solidFill>
                  <a:srgbClr val="202124"/>
                </a:solidFill>
                <a:highlight>
                  <a:srgbClr val="FFFFFF"/>
                </a:highlight>
                <a:latin typeface="Corbel"/>
                <a:ea typeface="Corbel"/>
                <a:cs typeface="Corbel"/>
                <a:sym typeface="Corbel"/>
              </a:rPr>
              <a:t> - A</a:t>
            </a:r>
            <a:r>
              <a:rPr lang="en" sz="1000">
                <a:solidFill>
                  <a:schemeClr val="dk1"/>
                </a:solidFill>
                <a:highlight>
                  <a:srgbClr val="FFFFFF"/>
                </a:highlight>
                <a:latin typeface="Calibri"/>
                <a:ea typeface="Calibri"/>
                <a:cs typeface="Calibri"/>
                <a:sym typeface="Calibri"/>
              </a:rPr>
              <a:t>n underground room in a church which is used as a chapel or a burial ground </a:t>
            </a:r>
            <a:endParaRPr sz="1000">
              <a:solidFill>
                <a:schemeClr val="dk1"/>
              </a:solidFill>
              <a:highlight>
                <a:srgbClr val="FFFFFF"/>
              </a:highlight>
              <a:latin typeface="Corbel"/>
              <a:ea typeface="Corbel"/>
              <a:cs typeface="Corbel"/>
              <a:sym typeface="Corbel"/>
            </a:endParaRPr>
          </a:p>
          <a:p>
            <a:pPr marL="457200" lvl="0" indent="-292100" algn="l" rtl="0">
              <a:spcBef>
                <a:spcPts val="0"/>
              </a:spcBef>
              <a:spcAft>
                <a:spcPts val="0"/>
              </a:spcAft>
              <a:buClr>
                <a:schemeClr val="dk1"/>
              </a:buClr>
              <a:buSzPts val="1000"/>
              <a:buFont typeface="Corbel"/>
              <a:buChar char="●"/>
            </a:pPr>
            <a:r>
              <a:rPr lang="en" sz="1000" b="1">
                <a:solidFill>
                  <a:srgbClr val="FF0000"/>
                </a:solidFill>
                <a:highlight>
                  <a:schemeClr val="lt1"/>
                </a:highlight>
                <a:latin typeface="Corbel"/>
                <a:ea typeface="Corbel"/>
                <a:cs typeface="Corbel"/>
                <a:sym typeface="Corbel"/>
              </a:rPr>
              <a:t>Manifestation  </a:t>
            </a:r>
            <a:r>
              <a:rPr lang="en" sz="1000">
                <a:solidFill>
                  <a:schemeClr val="dk1"/>
                </a:solidFill>
                <a:highlight>
                  <a:srgbClr val="FFFFFF"/>
                </a:highlight>
                <a:latin typeface="Calibri"/>
                <a:ea typeface="Calibri"/>
                <a:cs typeface="Calibri"/>
                <a:sym typeface="Calibri"/>
              </a:rPr>
              <a:t>- An event, action or object that shows something abstract or theoretical</a:t>
            </a:r>
            <a:endParaRPr sz="1000">
              <a:solidFill>
                <a:schemeClr val="dk1"/>
              </a:solidFill>
              <a:highlight>
                <a:srgbClr val="FFFFFF"/>
              </a:highlight>
              <a:latin typeface="Calibri"/>
              <a:ea typeface="Calibri"/>
              <a:cs typeface="Calibri"/>
              <a:sym typeface="Calibri"/>
            </a:endParaRPr>
          </a:p>
          <a:p>
            <a:pPr marL="457200" lvl="0" indent="-292100" algn="l" rtl="0">
              <a:spcBef>
                <a:spcPts val="0"/>
              </a:spcBef>
              <a:spcAft>
                <a:spcPts val="0"/>
              </a:spcAft>
              <a:buClr>
                <a:schemeClr val="dk1"/>
              </a:buClr>
              <a:buSzPts val="1000"/>
              <a:buFont typeface="Calibri"/>
              <a:buChar char="●"/>
            </a:pPr>
            <a:r>
              <a:rPr lang="en" sz="1000" b="1">
                <a:solidFill>
                  <a:srgbClr val="FF0000"/>
                </a:solidFill>
                <a:highlight>
                  <a:srgbClr val="FFFFFF"/>
                </a:highlight>
                <a:latin typeface="Calibri"/>
                <a:ea typeface="Calibri"/>
                <a:cs typeface="Calibri"/>
                <a:sym typeface="Calibri"/>
              </a:rPr>
              <a:t>Refugee</a:t>
            </a:r>
            <a:r>
              <a:rPr lang="en" sz="1000">
                <a:solidFill>
                  <a:schemeClr val="dk1"/>
                </a:solidFill>
                <a:highlight>
                  <a:srgbClr val="FFFFFF"/>
                </a:highlight>
                <a:latin typeface="Calibri"/>
                <a:ea typeface="Calibri"/>
                <a:cs typeface="Calibri"/>
                <a:sym typeface="Calibri"/>
              </a:rPr>
              <a:t> - </a:t>
            </a:r>
            <a:r>
              <a:rPr lang="en" sz="1000">
                <a:solidFill>
                  <a:schemeClr val="dk1"/>
                </a:solidFill>
                <a:latin typeface="Corbel"/>
                <a:ea typeface="Corbel"/>
                <a:cs typeface="Corbel"/>
                <a:sym typeface="Corbel"/>
              </a:rPr>
              <a:t>A person who has fled their country due to well-founded fear of persecution for political, religious or ethnic reasons, or because of war, and been granted status to remain in a new country for their safety</a:t>
            </a:r>
            <a:endParaRPr sz="100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1000">
              <a:latin typeface="Corbel"/>
              <a:ea typeface="Corbel"/>
              <a:cs typeface="Corbel"/>
              <a:sym typeface="Corbel"/>
            </a:endParaRPr>
          </a:p>
        </p:txBody>
      </p:sp>
      <p:pic>
        <p:nvPicPr>
          <p:cNvPr id="228" name="Google Shape;228;p33"/>
          <p:cNvPicPr preferRelativeResize="0"/>
          <p:nvPr/>
        </p:nvPicPr>
        <p:blipFill rotWithShape="1">
          <a:blip r:embed="rId5">
            <a:alphaModFix/>
          </a:blip>
          <a:srcRect b="13457"/>
          <a:stretch/>
        </p:blipFill>
        <p:spPr>
          <a:xfrm>
            <a:off x="6179050" y="135300"/>
            <a:ext cx="996452" cy="126902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4"/>
          <p:cNvSpPr txBox="1">
            <a:spLocks noGrp="1"/>
          </p:cNvSpPr>
          <p:nvPr>
            <p:ph type="body" idx="1"/>
          </p:nvPr>
        </p:nvSpPr>
        <p:spPr>
          <a:xfrm>
            <a:off x="249450" y="1722023"/>
            <a:ext cx="6816300" cy="59235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sz="1700" b="1">
                <a:solidFill>
                  <a:srgbClr val="141414"/>
                </a:solidFill>
                <a:latin typeface="Corbel"/>
                <a:ea typeface="Corbel"/>
                <a:cs typeface="Corbel"/>
                <a:sym typeface="Corbel"/>
              </a:rPr>
              <a:t>Continued…</a:t>
            </a:r>
            <a:endParaRPr sz="1300">
              <a:solidFill>
                <a:schemeClr val="dk1"/>
              </a:solidFill>
              <a:highlight>
                <a:srgbClr val="FFFFFF"/>
              </a:highlight>
              <a:latin typeface="Corbel"/>
              <a:ea typeface="Corbel"/>
              <a:cs typeface="Corbel"/>
              <a:sym typeface="Corbel"/>
            </a:endParaRPr>
          </a:p>
          <a:p>
            <a:pPr marL="0" lvl="0" indent="0" algn="l" rtl="0">
              <a:spcBef>
                <a:spcPts val="1000"/>
              </a:spcBef>
              <a:spcAft>
                <a:spcPts val="0"/>
              </a:spcAft>
              <a:buNone/>
            </a:pP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r>
              <a:rPr lang="en" sz="1300">
                <a:solidFill>
                  <a:schemeClr val="dk1"/>
                </a:solidFill>
                <a:highlight>
                  <a:srgbClr val="FFFFFF"/>
                </a:highlight>
                <a:latin typeface="Corbel"/>
                <a:ea typeface="Corbel"/>
                <a:cs typeface="Corbel"/>
                <a:sym typeface="Corbel"/>
              </a:rPr>
              <a:t>Over the course of the war, up to 30,000 people (many were German and Austrian) were arrested and placed into </a:t>
            </a:r>
            <a:r>
              <a:rPr lang="en" sz="1300">
                <a:solidFill>
                  <a:srgbClr val="FF0000"/>
                </a:solidFill>
                <a:highlight>
                  <a:srgbClr val="FFFFFF"/>
                </a:highlight>
                <a:latin typeface="Corbel"/>
                <a:ea typeface="Corbel"/>
                <a:cs typeface="Corbel"/>
                <a:sym typeface="Corbel"/>
              </a:rPr>
              <a:t>internment camps </a:t>
            </a:r>
            <a:r>
              <a:rPr lang="en" sz="1300">
                <a:solidFill>
                  <a:schemeClr val="dk1"/>
                </a:solidFill>
                <a:highlight>
                  <a:srgbClr val="FFFFFF"/>
                </a:highlight>
                <a:latin typeface="Corbel"/>
                <a:ea typeface="Corbel"/>
                <a:cs typeface="Corbel"/>
                <a:sym typeface="Corbel"/>
              </a:rPr>
              <a:t>across Britain, most of these people were men but as many as 4,000 were women and children. 4000 of these were Italian men. There were internment camps across Britain; the largest was on the Isle of Man but there were also ones in Glasgow, Liverpool, Manchester and London to name a few places.  Some of the people interned were even then deported to camps in Canada and Australia. </a:t>
            </a: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r>
              <a:rPr lang="en" sz="1300">
                <a:solidFill>
                  <a:schemeClr val="dk1"/>
                </a:solidFill>
                <a:highlight>
                  <a:srgbClr val="FFFFFF"/>
                </a:highlight>
                <a:latin typeface="Corbel"/>
                <a:ea typeface="Corbel"/>
                <a:cs typeface="Corbel"/>
                <a:sym typeface="Corbel"/>
              </a:rPr>
              <a:t>On 2nd July 1940 the SS Arandora Star was carrying prisoners from Liverpool to Canada, when it was mistakenly sunk by a German U-boat resulting in a large loss of life. On board were 734 Italians, 438 Germans (including both Nazi sympathisers and Jewish refugees) and 374 British seaman and soldiers. Over half the people on board died, including 470 Italians. A plaque commemorating those lost can be found next to the front door of St Peter's Italian Church. It was this event which swayed public sympathy towards ‘enemy aliens’. By October 1940, 5,000 German, Austrian and Italians had been released from internment camps.</a:t>
            </a:r>
            <a:endParaRPr sz="1300">
              <a:solidFill>
                <a:schemeClr val="dk1"/>
              </a:solidFill>
              <a:highlight>
                <a:srgbClr val="FFFFFF"/>
              </a:highlight>
              <a:latin typeface="Corbel"/>
              <a:ea typeface="Corbel"/>
              <a:cs typeface="Corbel"/>
              <a:sym typeface="Corbel"/>
            </a:endParaRPr>
          </a:p>
        </p:txBody>
      </p:sp>
      <p:sp>
        <p:nvSpPr>
          <p:cNvPr id="234" name="Google Shape;234;p34"/>
          <p:cNvSpPr txBox="1">
            <a:spLocks noGrp="1"/>
          </p:cNvSpPr>
          <p:nvPr>
            <p:ph type="title"/>
          </p:nvPr>
        </p:nvSpPr>
        <p:spPr>
          <a:xfrm>
            <a:off x="249450" y="682675"/>
            <a:ext cx="6816300" cy="9810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b="1">
                <a:latin typeface="Corbel"/>
                <a:ea typeface="Corbel"/>
                <a:cs typeface="Corbel"/>
                <a:sym typeface="Corbel"/>
              </a:rPr>
              <a:t>Case Study Four:</a:t>
            </a:r>
            <a:endParaRPr b="1">
              <a:latin typeface="Corbel"/>
              <a:ea typeface="Corbel"/>
              <a:cs typeface="Corbel"/>
              <a:sym typeface="Corbel"/>
            </a:endParaRPr>
          </a:p>
          <a:p>
            <a:pPr marL="0" lvl="0" indent="0" algn="l" rtl="0">
              <a:spcBef>
                <a:spcPts val="0"/>
              </a:spcBef>
              <a:spcAft>
                <a:spcPts val="0"/>
              </a:spcAft>
              <a:buNone/>
            </a:pPr>
            <a:r>
              <a:rPr lang="en">
                <a:latin typeface="Corbel"/>
                <a:ea typeface="Corbel"/>
                <a:cs typeface="Corbel"/>
                <a:sym typeface="Corbel"/>
              </a:rPr>
              <a:t>Little Italy and St Peter’s Church</a:t>
            </a:r>
            <a:endParaRPr>
              <a:latin typeface="Corbel"/>
              <a:ea typeface="Corbel"/>
              <a:cs typeface="Corbel"/>
              <a:sym typeface="Corbel"/>
            </a:endParaRPr>
          </a:p>
        </p:txBody>
      </p:sp>
      <p:sp>
        <p:nvSpPr>
          <p:cNvPr id="235" name="Google Shape;235;p34"/>
          <p:cNvSpPr txBox="1"/>
          <p:nvPr/>
        </p:nvSpPr>
        <p:spPr>
          <a:xfrm>
            <a:off x="277200" y="9944100"/>
            <a:ext cx="6760800" cy="8508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000" b="1" u="sng">
                <a:latin typeface="Corbel"/>
                <a:ea typeface="Corbel"/>
                <a:cs typeface="Corbel"/>
                <a:sym typeface="Corbel"/>
              </a:rPr>
              <a:t>Key Words</a:t>
            </a:r>
            <a:endParaRPr sz="1000">
              <a:latin typeface="Corbel"/>
              <a:ea typeface="Corbel"/>
              <a:cs typeface="Corbel"/>
              <a:sym typeface="Corbel"/>
            </a:endParaRPr>
          </a:p>
          <a:p>
            <a:pPr marL="457200" lvl="0" indent="-292100" algn="l" rtl="0">
              <a:spcBef>
                <a:spcPts val="0"/>
              </a:spcBef>
              <a:spcAft>
                <a:spcPts val="0"/>
              </a:spcAft>
              <a:buClr>
                <a:srgbClr val="202124"/>
              </a:buClr>
              <a:buSzPts val="1000"/>
              <a:buFont typeface="Corbel"/>
              <a:buChar char="●"/>
            </a:pPr>
            <a:r>
              <a:rPr lang="en" sz="1000" b="1">
                <a:solidFill>
                  <a:srgbClr val="FF0000"/>
                </a:solidFill>
                <a:highlight>
                  <a:srgbClr val="FFFFFF"/>
                </a:highlight>
                <a:latin typeface="Corbel"/>
                <a:ea typeface="Corbel"/>
                <a:cs typeface="Corbel"/>
                <a:sym typeface="Corbel"/>
              </a:rPr>
              <a:t>Refugee</a:t>
            </a:r>
            <a:r>
              <a:rPr lang="en" sz="1000" b="1">
                <a:solidFill>
                  <a:srgbClr val="202124"/>
                </a:solidFill>
                <a:highlight>
                  <a:srgbClr val="FFFFFF"/>
                </a:highlight>
                <a:latin typeface="Corbel"/>
                <a:ea typeface="Corbel"/>
                <a:cs typeface="Corbel"/>
                <a:sym typeface="Corbel"/>
              </a:rPr>
              <a:t> - </a:t>
            </a:r>
            <a:r>
              <a:rPr lang="en" sz="1000">
                <a:solidFill>
                  <a:schemeClr val="dk1"/>
                </a:solidFill>
                <a:latin typeface="Calibri"/>
                <a:ea typeface="Calibri"/>
                <a:cs typeface="Calibri"/>
                <a:sym typeface="Calibri"/>
              </a:rPr>
              <a:t>A person who has fled their country due to well-founded fear of persecution for political, religious or ethnic reasons, or because of war, and been granted status to remain in a new country for their safety</a:t>
            </a:r>
            <a:endParaRPr sz="1000">
              <a:solidFill>
                <a:srgbClr val="202124"/>
              </a:solidFill>
              <a:highlight>
                <a:srgbClr val="FFFFFF"/>
              </a:highlight>
              <a:latin typeface="Corbel"/>
              <a:ea typeface="Corbel"/>
              <a:cs typeface="Corbel"/>
              <a:sym typeface="Corbel"/>
            </a:endParaRPr>
          </a:p>
          <a:p>
            <a:pPr marL="457200" lvl="0" indent="-292100" algn="l" rtl="0">
              <a:spcBef>
                <a:spcPts val="0"/>
              </a:spcBef>
              <a:spcAft>
                <a:spcPts val="0"/>
              </a:spcAft>
              <a:buClr>
                <a:srgbClr val="202124"/>
              </a:buClr>
              <a:buSzPts val="1000"/>
              <a:buFont typeface="Corbel"/>
              <a:buChar char="●"/>
            </a:pPr>
            <a:r>
              <a:rPr lang="en" sz="1000" b="1">
                <a:solidFill>
                  <a:srgbClr val="FF0000"/>
                </a:solidFill>
                <a:highlight>
                  <a:srgbClr val="FFFFFF"/>
                </a:highlight>
                <a:latin typeface="Corbel"/>
                <a:ea typeface="Corbel"/>
                <a:cs typeface="Corbel"/>
                <a:sym typeface="Corbel"/>
              </a:rPr>
              <a:t>Internment camps</a:t>
            </a:r>
            <a:r>
              <a:rPr lang="en" sz="1000">
                <a:solidFill>
                  <a:srgbClr val="202124"/>
                </a:solidFill>
                <a:highlight>
                  <a:srgbClr val="FFFFFF"/>
                </a:highlight>
                <a:latin typeface="Corbel"/>
                <a:ea typeface="Corbel"/>
                <a:cs typeface="Corbel"/>
                <a:sym typeface="Corbel"/>
              </a:rPr>
              <a:t> -</a:t>
            </a:r>
            <a:r>
              <a:rPr lang="en" sz="1000">
                <a:solidFill>
                  <a:schemeClr val="dk1"/>
                </a:solidFill>
                <a:latin typeface="Calibri"/>
                <a:ea typeface="Calibri"/>
                <a:cs typeface="Calibri"/>
                <a:sym typeface="Calibri"/>
              </a:rPr>
              <a:t> A prison </a:t>
            </a:r>
            <a:r>
              <a:rPr lang="en" sz="1000">
                <a:solidFill>
                  <a:schemeClr val="dk1"/>
                </a:solidFill>
                <a:highlight>
                  <a:srgbClr val="FFFFFF"/>
                </a:highlight>
                <a:latin typeface="Calibri"/>
                <a:ea typeface="Calibri"/>
                <a:cs typeface="Calibri"/>
                <a:sym typeface="Calibri"/>
              </a:rPr>
              <a:t>camp for civilian citizens, especially those with ties to an enemy during wartime</a:t>
            </a:r>
            <a:endParaRPr sz="1000">
              <a:solidFill>
                <a:srgbClr val="202124"/>
              </a:solidFill>
              <a:highlight>
                <a:srgbClr val="FFFFFF"/>
              </a:highlight>
              <a:latin typeface="Corbel"/>
              <a:ea typeface="Corbel"/>
              <a:cs typeface="Corbel"/>
              <a:sym typeface="Corbel"/>
            </a:endParaRPr>
          </a:p>
          <a:p>
            <a:pPr marL="457200" lvl="0" indent="0" algn="l" rtl="0">
              <a:spcBef>
                <a:spcPts val="0"/>
              </a:spcBef>
              <a:spcAft>
                <a:spcPts val="0"/>
              </a:spcAft>
              <a:buNone/>
            </a:pPr>
            <a:endParaRPr sz="1000">
              <a:latin typeface="Corbel"/>
              <a:ea typeface="Corbel"/>
              <a:cs typeface="Corbel"/>
              <a:sym typeface="Corbel"/>
            </a:endParaRPr>
          </a:p>
        </p:txBody>
      </p:sp>
      <p:pic>
        <p:nvPicPr>
          <p:cNvPr id="236" name="Google Shape;236;p34"/>
          <p:cNvPicPr preferRelativeResize="0"/>
          <p:nvPr/>
        </p:nvPicPr>
        <p:blipFill>
          <a:blip r:embed="rId3">
            <a:alphaModFix/>
          </a:blip>
          <a:stretch>
            <a:fillRect/>
          </a:stretch>
        </p:blipFill>
        <p:spPr>
          <a:xfrm>
            <a:off x="1244600" y="6083425"/>
            <a:ext cx="4610099" cy="3066925"/>
          </a:xfrm>
          <a:prstGeom prst="rect">
            <a:avLst/>
          </a:prstGeom>
          <a:noFill/>
          <a:ln>
            <a:noFill/>
          </a:ln>
        </p:spPr>
      </p:pic>
      <p:sp>
        <p:nvSpPr>
          <p:cNvPr id="237" name="Google Shape;237;p34"/>
          <p:cNvSpPr txBox="1"/>
          <p:nvPr/>
        </p:nvSpPr>
        <p:spPr>
          <a:xfrm>
            <a:off x="927050" y="9224550"/>
            <a:ext cx="5245200" cy="482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900" i="1">
                <a:solidFill>
                  <a:schemeClr val="dk1"/>
                </a:solidFill>
                <a:highlight>
                  <a:srgbClr val="FFFFFF"/>
                </a:highlight>
                <a:latin typeface="Calibri"/>
                <a:ea typeface="Calibri"/>
                <a:cs typeface="Calibri"/>
                <a:sym typeface="Calibri"/>
              </a:rPr>
              <a:t>Image of Remembrance for the drowned plaque, St Peter’s Italian Church, 2008</a:t>
            </a:r>
            <a:endParaRPr sz="900" i="1">
              <a:solidFill>
                <a:schemeClr val="dk1"/>
              </a:solidFill>
              <a:highlight>
                <a:srgbClr val="FFFFFF"/>
              </a:highlight>
              <a:latin typeface="Calibri"/>
              <a:ea typeface="Calibri"/>
              <a:cs typeface="Calibri"/>
              <a:sym typeface="Calibri"/>
            </a:endParaRPr>
          </a:p>
          <a:p>
            <a:pPr marL="0" lvl="0" indent="0" algn="ctr" rtl="0">
              <a:lnSpc>
                <a:spcPct val="115000"/>
              </a:lnSpc>
              <a:spcBef>
                <a:spcPts val="0"/>
              </a:spcBef>
              <a:spcAft>
                <a:spcPts val="0"/>
              </a:spcAft>
              <a:buNone/>
            </a:pPr>
            <a:r>
              <a:rPr lang="en" sz="900" i="1">
                <a:solidFill>
                  <a:schemeClr val="dk1"/>
                </a:solidFill>
                <a:highlight>
                  <a:srgbClr val="FFFFFF"/>
                </a:highlight>
                <a:latin typeface="Calibri"/>
                <a:ea typeface="Calibri"/>
                <a:cs typeface="Calibri"/>
                <a:sym typeface="Calibri"/>
              </a:rPr>
              <a:t>Copyright: </a:t>
            </a:r>
            <a:r>
              <a:rPr lang="en" sz="900" i="1" u="sng">
                <a:solidFill>
                  <a:srgbClr val="1155CC"/>
                </a:solidFill>
                <a:highlight>
                  <a:srgbClr val="FFFFFF"/>
                </a:highlight>
                <a:latin typeface="Calibri"/>
                <a:ea typeface="Calibri"/>
                <a:cs typeface="Calibri"/>
                <a:sym typeface="Calibri"/>
                <a:hlinkClick r:id="rId4">
                  <a:extLst>
                    <a:ext uri="{A12FA001-AC4F-418D-AE19-62706E023703}">
                      <ahyp:hlinkClr xmlns:ahyp="http://schemas.microsoft.com/office/drawing/2018/hyperlinkcolor" val="tx"/>
                    </a:ext>
                  </a:extLst>
                </a:hlinkClick>
              </a:rPr>
              <a:t>Wikimedia Commons</a:t>
            </a:r>
            <a:endParaRPr/>
          </a:p>
        </p:txBody>
      </p:sp>
      <p:pic>
        <p:nvPicPr>
          <p:cNvPr id="238" name="Google Shape;238;p34"/>
          <p:cNvPicPr preferRelativeResize="0"/>
          <p:nvPr/>
        </p:nvPicPr>
        <p:blipFill rotWithShape="1">
          <a:blip r:embed="rId5">
            <a:alphaModFix/>
          </a:blip>
          <a:srcRect b="13457"/>
          <a:stretch/>
        </p:blipFill>
        <p:spPr>
          <a:xfrm>
            <a:off x="6179050" y="135300"/>
            <a:ext cx="996452" cy="126902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5"/>
          <p:cNvSpPr txBox="1">
            <a:spLocks noGrp="1"/>
          </p:cNvSpPr>
          <p:nvPr>
            <p:ph type="title"/>
          </p:nvPr>
        </p:nvSpPr>
        <p:spPr>
          <a:xfrm>
            <a:off x="249450" y="682678"/>
            <a:ext cx="6816300" cy="9555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b="1">
                <a:latin typeface="Corbel"/>
                <a:ea typeface="Corbel"/>
                <a:cs typeface="Corbel"/>
                <a:sym typeface="Corbel"/>
              </a:rPr>
              <a:t>Case Study Four:</a:t>
            </a:r>
            <a:endParaRPr b="1">
              <a:latin typeface="Corbel"/>
              <a:ea typeface="Corbel"/>
              <a:cs typeface="Corbel"/>
              <a:sym typeface="Corbel"/>
            </a:endParaRPr>
          </a:p>
          <a:p>
            <a:pPr marL="0" lvl="0" indent="0" algn="l" rtl="0">
              <a:spcBef>
                <a:spcPts val="0"/>
              </a:spcBef>
              <a:spcAft>
                <a:spcPts val="0"/>
              </a:spcAft>
              <a:buNone/>
            </a:pPr>
            <a:r>
              <a:rPr lang="en">
                <a:latin typeface="Corbel"/>
                <a:ea typeface="Corbel"/>
                <a:cs typeface="Corbel"/>
                <a:sym typeface="Corbel"/>
              </a:rPr>
              <a:t>Little Italy and St Peter’s Church</a:t>
            </a:r>
            <a:endParaRPr>
              <a:latin typeface="Corbel"/>
              <a:ea typeface="Corbel"/>
              <a:cs typeface="Corbel"/>
              <a:sym typeface="Corbel"/>
            </a:endParaRPr>
          </a:p>
        </p:txBody>
      </p:sp>
      <p:sp>
        <p:nvSpPr>
          <p:cNvPr id="244" name="Google Shape;244;p35"/>
          <p:cNvSpPr txBox="1">
            <a:spLocks noGrp="1"/>
          </p:cNvSpPr>
          <p:nvPr>
            <p:ph type="body" idx="1"/>
          </p:nvPr>
        </p:nvSpPr>
        <p:spPr>
          <a:xfrm>
            <a:off x="421050" y="1790700"/>
            <a:ext cx="6473100" cy="8877600"/>
          </a:xfrm>
          <a:prstGeom prst="rect">
            <a:avLst/>
          </a:prstGeom>
          <a:ln w="38100" cap="flat" cmpd="sng">
            <a:solidFill>
              <a:schemeClr val="accent1"/>
            </a:solidFill>
            <a:prstDash val="solid"/>
            <a:round/>
            <a:headEnd type="none" w="sm" len="sm"/>
            <a:tailEnd type="none" w="sm" len="sm"/>
          </a:ln>
        </p:spPr>
        <p:txBody>
          <a:bodyPr spcFirstLastPara="1" wrap="square" lIns="80425" tIns="80425" rIns="80425" bIns="80425" anchor="t" anchorCtr="0">
            <a:normAutofit/>
          </a:bodyPr>
          <a:lstStyle/>
          <a:p>
            <a:pPr marL="0" lvl="0" indent="0" algn="l" rtl="0">
              <a:spcBef>
                <a:spcPts val="0"/>
              </a:spcBef>
              <a:spcAft>
                <a:spcPts val="0"/>
              </a:spcAft>
              <a:buNone/>
            </a:pPr>
            <a:r>
              <a:rPr lang="en" sz="2000" b="1">
                <a:solidFill>
                  <a:srgbClr val="202122"/>
                </a:solidFill>
                <a:highlight>
                  <a:srgbClr val="FFFFFF"/>
                </a:highlight>
                <a:latin typeface="Corbel"/>
                <a:ea typeface="Corbel"/>
                <a:cs typeface="Corbel"/>
                <a:sym typeface="Corbel"/>
              </a:rPr>
              <a:t>Activity One</a:t>
            </a:r>
            <a:endParaRPr sz="2000" b="1">
              <a:solidFill>
                <a:srgbClr val="202122"/>
              </a:solidFill>
              <a:highlight>
                <a:srgbClr val="FFFFFF"/>
              </a:highlight>
              <a:latin typeface="Corbel"/>
              <a:ea typeface="Corbel"/>
              <a:cs typeface="Corbel"/>
              <a:sym typeface="Corbel"/>
            </a:endParaRPr>
          </a:p>
          <a:p>
            <a:pPr marL="0" marR="381000" lvl="0" indent="0" algn="l" rtl="0">
              <a:spcBef>
                <a:spcPts val="0"/>
              </a:spcBef>
              <a:spcAft>
                <a:spcPts val="0"/>
              </a:spcAft>
              <a:buNone/>
            </a:pPr>
            <a:endParaRPr sz="1300" b="1" u="sng">
              <a:solidFill>
                <a:srgbClr val="202122"/>
              </a:solidFill>
              <a:highlight>
                <a:srgbClr val="FFFFFF"/>
              </a:highlight>
              <a:latin typeface="Corbel"/>
              <a:ea typeface="Corbel"/>
              <a:cs typeface="Corbel"/>
              <a:sym typeface="Corbel"/>
            </a:endParaRPr>
          </a:p>
          <a:p>
            <a:pPr marL="0" lvl="0" indent="0" algn="l" rtl="0">
              <a:spcBef>
                <a:spcPts val="0"/>
              </a:spcBef>
              <a:spcAft>
                <a:spcPts val="0"/>
              </a:spcAft>
              <a:buNone/>
            </a:pPr>
            <a:r>
              <a:rPr lang="en" sz="1300">
                <a:solidFill>
                  <a:schemeClr val="dk1"/>
                </a:solidFill>
                <a:highlight>
                  <a:srgbClr val="FFFFFF"/>
                </a:highlight>
                <a:latin typeface="Corbel"/>
                <a:ea typeface="Corbel"/>
                <a:cs typeface="Corbel"/>
                <a:sym typeface="Corbel"/>
              </a:rPr>
              <a:t>Here are two images taken at different periods of time but both in the Clerkenwell area of London. Examine the images, what is happening in each of the photographs? What  do they tell you about this area of London in the 1940s and 2000s? How might you use these images to discuss the changes that this area has undergone? </a:t>
            </a: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r>
              <a:rPr lang="en" sz="1300">
                <a:solidFill>
                  <a:schemeClr val="dk1"/>
                </a:solidFill>
                <a:highlight>
                  <a:srgbClr val="FFFFFF"/>
                </a:highlight>
                <a:latin typeface="Corbel"/>
                <a:ea typeface="Corbel"/>
                <a:cs typeface="Corbel"/>
                <a:sym typeface="Corbel"/>
              </a:rPr>
              <a:t>The first image was taken in 1949 by Colin O’Brien of his two Italian friends in Hatton Garden. </a:t>
            </a: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None/>
            </a:pPr>
            <a:endParaRPr sz="1300">
              <a:solidFill>
                <a:srgbClr val="1C1C1C"/>
              </a:solidFill>
              <a:highlight>
                <a:srgbClr val="FFFFFF"/>
              </a:highlight>
              <a:latin typeface="Corbel"/>
              <a:ea typeface="Corbel"/>
              <a:cs typeface="Corbel"/>
              <a:sym typeface="Corbel"/>
            </a:endParaRPr>
          </a:p>
          <a:p>
            <a:pPr marL="0" lvl="0" indent="0" algn="l" rtl="0">
              <a:spcBef>
                <a:spcPts val="0"/>
              </a:spcBef>
              <a:spcAft>
                <a:spcPts val="0"/>
              </a:spcAft>
              <a:buNone/>
            </a:pPr>
            <a:endParaRPr sz="1408">
              <a:solidFill>
                <a:schemeClr val="dk1"/>
              </a:solidFill>
              <a:latin typeface="Corbel"/>
              <a:ea typeface="Corbel"/>
              <a:cs typeface="Corbel"/>
              <a:sym typeface="Corbel"/>
            </a:endParaRPr>
          </a:p>
        </p:txBody>
      </p:sp>
      <p:pic>
        <p:nvPicPr>
          <p:cNvPr id="245" name="Google Shape;245;p35"/>
          <p:cNvPicPr preferRelativeResize="0"/>
          <p:nvPr/>
        </p:nvPicPr>
        <p:blipFill>
          <a:blip r:embed="rId3">
            <a:alphaModFix/>
          </a:blip>
          <a:stretch>
            <a:fillRect/>
          </a:stretch>
        </p:blipFill>
        <p:spPr>
          <a:xfrm>
            <a:off x="1438275" y="3992050"/>
            <a:ext cx="4310475" cy="6229095"/>
          </a:xfrm>
          <a:prstGeom prst="rect">
            <a:avLst/>
          </a:prstGeom>
          <a:noFill/>
          <a:ln>
            <a:noFill/>
          </a:ln>
        </p:spPr>
      </p:pic>
      <p:pic>
        <p:nvPicPr>
          <p:cNvPr id="246" name="Google Shape;246;p35"/>
          <p:cNvPicPr preferRelativeResize="0"/>
          <p:nvPr/>
        </p:nvPicPr>
        <p:blipFill rotWithShape="1">
          <a:blip r:embed="rId4">
            <a:alphaModFix/>
          </a:blip>
          <a:srcRect b="13457"/>
          <a:stretch/>
        </p:blipFill>
        <p:spPr>
          <a:xfrm>
            <a:off x="6179050" y="135300"/>
            <a:ext cx="996452" cy="126902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6"/>
          <p:cNvSpPr txBox="1">
            <a:spLocks noGrp="1"/>
          </p:cNvSpPr>
          <p:nvPr>
            <p:ph type="title"/>
          </p:nvPr>
        </p:nvSpPr>
        <p:spPr>
          <a:xfrm>
            <a:off x="249450" y="682678"/>
            <a:ext cx="6816300" cy="9555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b="1">
                <a:latin typeface="Corbel"/>
                <a:ea typeface="Corbel"/>
                <a:cs typeface="Corbel"/>
                <a:sym typeface="Corbel"/>
              </a:rPr>
              <a:t>Case Study Four:</a:t>
            </a:r>
            <a:endParaRPr b="1">
              <a:latin typeface="Corbel"/>
              <a:ea typeface="Corbel"/>
              <a:cs typeface="Corbel"/>
              <a:sym typeface="Corbel"/>
            </a:endParaRPr>
          </a:p>
          <a:p>
            <a:pPr marL="0" lvl="0" indent="0" algn="l" rtl="0">
              <a:spcBef>
                <a:spcPts val="0"/>
              </a:spcBef>
              <a:spcAft>
                <a:spcPts val="0"/>
              </a:spcAft>
              <a:buNone/>
            </a:pPr>
            <a:r>
              <a:rPr lang="en">
                <a:latin typeface="Corbel"/>
                <a:ea typeface="Corbel"/>
                <a:cs typeface="Corbel"/>
                <a:sym typeface="Corbel"/>
              </a:rPr>
              <a:t>Little Italy and St Peter’s Church</a:t>
            </a:r>
            <a:endParaRPr>
              <a:latin typeface="Corbel"/>
              <a:ea typeface="Corbel"/>
              <a:cs typeface="Corbel"/>
              <a:sym typeface="Corbel"/>
            </a:endParaRPr>
          </a:p>
        </p:txBody>
      </p:sp>
      <p:sp>
        <p:nvSpPr>
          <p:cNvPr id="252" name="Google Shape;252;p36"/>
          <p:cNvSpPr txBox="1">
            <a:spLocks noGrp="1"/>
          </p:cNvSpPr>
          <p:nvPr>
            <p:ph type="body" idx="1"/>
          </p:nvPr>
        </p:nvSpPr>
        <p:spPr>
          <a:xfrm>
            <a:off x="421050" y="1790700"/>
            <a:ext cx="6473100" cy="8877600"/>
          </a:xfrm>
          <a:prstGeom prst="rect">
            <a:avLst/>
          </a:prstGeom>
          <a:ln w="38100" cap="flat" cmpd="sng">
            <a:solidFill>
              <a:schemeClr val="accent1"/>
            </a:solidFill>
            <a:prstDash val="solid"/>
            <a:round/>
            <a:headEnd type="none" w="sm" len="sm"/>
            <a:tailEnd type="none" w="sm" len="sm"/>
          </a:ln>
        </p:spPr>
        <p:txBody>
          <a:bodyPr spcFirstLastPara="1" wrap="square" lIns="80425" tIns="80425" rIns="80425" bIns="80425" anchor="t" anchorCtr="0">
            <a:normAutofit fontScale="92500" lnSpcReduction="20000"/>
          </a:bodyPr>
          <a:lstStyle/>
          <a:p>
            <a:pPr marL="0" lvl="0" indent="0" algn="l" rtl="0">
              <a:spcBef>
                <a:spcPts val="0"/>
              </a:spcBef>
              <a:spcAft>
                <a:spcPts val="0"/>
              </a:spcAft>
              <a:buNone/>
            </a:pPr>
            <a:r>
              <a:rPr lang="en" sz="2000" b="1">
                <a:solidFill>
                  <a:srgbClr val="202122"/>
                </a:solidFill>
                <a:highlight>
                  <a:srgbClr val="FFFFFF"/>
                </a:highlight>
                <a:latin typeface="Corbel"/>
                <a:ea typeface="Corbel"/>
                <a:cs typeface="Corbel"/>
                <a:sym typeface="Corbel"/>
              </a:rPr>
              <a:t>Activity One</a:t>
            </a:r>
            <a:endParaRPr sz="2000" b="1">
              <a:solidFill>
                <a:srgbClr val="202122"/>
              </a:solidFill>
              <a:highlight>
                <a:srgbClr val="FFFFFF"/>
              </a:highlight>
              <a:latin typeface="Corbel"/>
              <a:ea typeface="Corbel"/>
              <a:cs typeface="Corbel"/>
              <a:sym typeface="Corbel"/>
            </a:endParaRPr>
          </a:p>
          <a:p>
            <a:pPr marL="0" marR="381000" lvl="0" indent="0" algn="l" rtl="0">
              <a:spcBef>
                <a:spcPts val="0"/>
              </a:spcBef>
              <a:spcAft>
                <a:spcPts val="0"/>
              </a:spcAft>
              <a:buNone/>
            </a:pPr>
            <a:endParaRPr sz="1300" b="1" u="sng">
              <a:solidFill>
                <a:srgbClr val="202122"/>
              </a:solidFill>
              <a:highlight>
                <a:srgbClr val="FFFFFF"/>
              </a:highlight>
              <a:latin typeface="Corbel"/>
              <a:ea typeface="Corbel"/>
              <a:cs typeface="Corbel"/>
              <a:sym typeface="Corbel"/>
            </a:endParaRPr>
          </a:p>
          <a:p>
            <a:pPr marL="0" lvl="0" indent="0" algn="l" rtl="0">
              <a:spcBef>
                <a:spcPts val="0"/>
              </a:spcBef>
              <a:spcAft>
                <a:spcPts val="0"/>
              </a:spcAft>
              <a:buNone/>
            </a:pPr>
            <a:r>
              <a:rPr lang="en" sz="1408">
                <a:solidFill>
                  <a:schemeClr val="dk1"/>
                </a:solidFill>
                <a:highlight>
                  <a:srgbClr val="FFFFFF"/>
                </a:highlight>
                <a:latin typeface="Corbel"/>
                <a:ea typeface="Corbel"/>
                <a:cs typeface="Corbel"/>
                <a:sym typeface="Corbel"/>
              </a:rPr>
              <a:t>The second image was taken by Alan Denny of an Italian procession in Clerkenwell in 2007. </a:t>
            </a:r>
            <a:endParaRPr sz="1408">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b="1">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b="1">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b="1">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b="1">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b="1">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r>
              <a:rPr lang="en" sz="1408" b="1">
                <a:solidFill>
                  <a:schemeClr val="dk1"/>
                </a:solidFill>
                <a:highlight>
                  <a:srgbClr val="FFFFFF"/>
                </a:highlight>
                <a:latin typeface="Corbel"/>
                <a:ea typeface="Corbel"/>
                <a:cs typeface="Corbel"/>
                <a:sym typeface="Corbel"/>
              </a:rPr>
              <a:t>Additional Enquiry:</a:t>
            </a:r>
            <a:endParaRPr sz="1408" b="1">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408">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r>
              <a:rPr lang="en" sz="1408">
                <a:solidFill>
                  <a:schemeClr val="dk1"/>
                </a:solidFill>
                <a:highlight>
                  <a:srgbClr val="FFFFFF"/>
                </a:highlight>
                <a:latin typeface="Corbel"/>
                <a:ea typeface="Corbel"/>
                <a:cs typeface="Corbel"/>
                <a:sym typeface="Corbel"/>
              </a:rPr>
              <a:t>The photographer Alan Denny who took this picture also wrote the statement below. </a:t>
            </a:r>
            <a:r>
              <a:rPr lang="en" sz="1408" b="1">
                <a:solidFill>
                  <a:schemeClr val="dk1"/>
                </a:solidFill>
                <a:highlight>
                  <a:srgbClr val="FFFFFF"/>
                </a:highlight>
                <a:latin typeface="Corbel"/>
                <a:ea typeface="Corbel"/>
                <a:cs typeface="Corbel"/>
                <a:sym typeface="Corbel"/>
              </a:rPr>
              <a:t>Read through this statement and have a think about why it is so important for different communities to keep their culture alive through processions, holidays, carnivals and parades. </a:t>
            </a:r>
            <a:endParaRPr sz="1408" b="1">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408">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r>
              <a:rPr lang="en" sz="1408" i="1">
                <a:solidFill>
                  <a:schemeClr val="dk1"/>
                </a:solidFill>
                <a:highlight>
                  <a:srgbClr val="FFFFFF"/>
                </a:highlight>
                <a:latin typeface="Corbel"/>
                <a:ea typeface="Corbel"/>
                <a:cs typeface="Corbel"/>
                <a:sym typeface="Corbel"/>
              </a:rPr>
              <a:t>“When you move to a new country everything is different, you’re surrounded by people who don’t look like you and don’t think like you. You can’t tell who will help you, who will ignore you and who might be hostile. You wonder if leaving home was a mistake. Sometimes you’re not sure who you are, would your parents recognise you? It feels like you are on your own. For some people, practising the religion of their parents together with other uprooted people is a way of giving and getting support. The Italian procession with its floats of saints and biblical tableaux gives the community a chance to proudly show off its Italian roots. </a:t>
            </a:r>
            <a:endParaRPr sz="1408" i="1">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408" i="1">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r>
              <a:rPr lang="en" sz="1408" i="1">
                <a:solidFill>
                  <a:schemeClr val="dk1"/>
                </a:solidFill>
                <a:highlight>
                  <a:srgbClr val="FFFFFF"/>
                </a:highlight>
                <a:latin typeface="Corbel"/>
                <a:ea typeface="Corbel"/>
                <a:cs typeface="Corbel"/>
                <a:sym typeface="Corbel"/>
              </a:rPr>
              <a:t>Even though I am anti-clerical, atheist and only 50% Italian, I still love the Procession for its wall-to-wall Italians, porchetta, focaccia, watermelon and Peroni:  it feels good to be out on the street with so many italians.” </a:t>
            </a:r>
            <a:endParaRPr sz="1516">
              <a:solidFill>
                <a:schemeClr val="dk1"/>
              </a:solidFill>
              <a:latin typeface="Corbel"/>
              <a:ea typeface="Corbel"/>
              <a:cs typeface="Corbel"/>
              <a:sym typeface="Corbel"/>
            </a:endParaRPr>
          </a:p>
        </p:txBody>
      </p:sp>
      <p:pic>
        <p:nvPicPr>
          <p:cNvPr id="253" name="Google Shape;253;p36"/>
          <p:cNvPicPr preferRelativeResize="0"/>
          <p:nvPr/>
        </p:nvPicPr>
        <p:blipFill>
          <a:blip r:embed="rId3">
            <a:alphaModFix/>
          </a:blip>
          <a:stretch>
            <a:fillRect/>
          </a:stretch>
        </p:blipFill>
        <p:spPr>
          <a:xfrm>
            <a:off x="602000" y="2832100"/>
            <a:ext cx="6040100" cy="3397550"/>
          </a:xfrm>
          <a:prstGeom prst="rect">
            <a:avLst/>
          </a:prstGeom>
          <a:noFill/>
          <a:ln>
            <a:noFill/>
          </a:ln>
        </p:spPr>
      </p:pic>
      <p:pic>
        <p:nvPicPr>
          <p:cNvPr id="254" name="Google Shape;254;p36"/>
          <p:cNvPicPr preferRelativeResize="0"/>
          <p:nvPr/>
        </p:nvPicPr>
        <p:blipFill rotWithShape="1">
          <a:blip r:embed="rId4">
            <a:alphaModFix/>
          </a:blip>
          <a:srcRect b="13457"/>
          <a:stretch/>
        </p:blipFill>
        <p:spPr>
          <a:xfrm>
            <a:off x="6134400" y="135300"/>
            <a:ext cx="1041100" cy="126902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7"/>
          <p:cNvSpPr txBox="1">
            <a:spLocks noGrp="1"/>
          </p:cNvSpPr>
          <p:nvPr>
            <p:ph type="title"/>
          </p:nvPr>
        </p:nvSpPr>
        <p:spPr>
          <a:xfrm>
            <a:off x="249450" y="682678"/>
            <a:ext cx="6816300" cy="9555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b="1">
                <a:latin typeface="Corbel"/>
                <a:ea typeface="Corbel"/>
                <a:cs typeface="Corbel"/>
                <a:sym typeface="Corbel"/>
              </a:rPr>
              <a:t>Case Study Four:</a:t>
            </a:r>
            <a:endParaRPr b="1">
              <a:latin typeface="Corbel"/>
              <a:ea typeface="Corbel"/>
              <a:cs typeface="Corbel"/>
              <a:sym typeface="Corbel"/>
            </a:endParaRPr>
          </a:p>
          <a:p>
            <a:pPr marL="0" lvl="0" indent="0" algn="l" rtl="0">
              <a:spcBef>
                <a:spcPts val="0"/>
              </a:spcBef>
              <a:spcAft>
                <a:spcPts val="0"/>
              </a:spcAft>
              <a:buNone/>
            </a:pPr>
            <a:r>
              <a:rPr lang="en">
                <a:latin typeface="Corbel"/>
                <a:ea typeface="Corbel"/>
                <a:cs typeface="Corbel"/>
                <a:sym typeface="Corbel"/>
              </a:rPr>
              <a:t>Little Italy and St Peter’s Church</a:t>
            </a:r>
            <a:endParaRPr>
              <a:latin typeface="Corbel"/>
              <a:ea typeface="Corbel"/>
              <a:cs typeface="Corbel"/>
              <a:sym typeface="Corbel"/>
            </a:endParaRPr>
          </a:p>
        </p:txBody>
      </p:sp>
      <p:sp>
        <p:nvSpPr>
          <p:cNvPr id="260" name="Google Shape;260;p37"/>
          <p:cNvSpPr txBox="1"/>
          <p:nvPr/>
        </p:nvSpPr>
        <p:spPr>
          <a:xfrm>
            <a:off x="319450" y="1778800"/>
            <a:ext cx="6473100" cy="16062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marR="381000" lvl="0" indent="0" algn="l" rtl="0">
              <a:lnSpc>
                <a:spcPct val="115000"/>
              </a:lnSpc>
              <a:spcBef>
                <a:spcPts val="0"/>
              </a:spcBef>
              <a:spcAft>
                <a:spcPts val="0"/>
              </a:spcAft>
              <a:buNone/>
            </a:pPr>
            <a:r>
              <a:rPr lang="en" sz="1700" b="1">
                <a:solidFill>
                  <a:srgbClr val="202122"/>
                </a:solidFill>
                <a:highlight>
                  <a:srgbClr val="FFFFFF"/>
                </a:highlight>
                <a:latin typeface="Corbel"/>
                <a:ea typeface="Corbel"/>
                <a:cs typeface="Corbel"/>
                <a:sym typeface="Corbel"/>
              </a:rPr>
              <a:t>Activity Two</a:t>
            </a:r>
            <a:endParaRPr sz="1700" b="1">
              <a:solidFill>
                <a:srgbClr val="202122"/>
              </a:solidFill>
              <a:highlight>
                <a:srgbClr val="FFFFFF"/>
              </a:highlight>
              <a:latin typeface="Corbel"/>
              <a:ea typeface="Corbel"/>
              <a:cs typeface="Corbel"/>
              <a:sym typeface="Corbel"/>
            </a:endParaRPr>
          </a:p>
          <a:p>
            <a:pPr marL="0" marR="381000" lvl="0" indent="0" algn="l" rtl="0">
              <a:lnSpc>
                <a:spcPct val="115000"/>
              </a:lnSpc>
              <a:spcBef>
                <a:spcPts val="0"/>
              </a:spcBef>
              <a:spcAft>
                <a:spcPts val="0"/>
              </a:spcAft>
              <a:buNone/>
            </a:pPr>
            <a:endParaRPr sz="1300" b="1">
              <a:solidFill>
                <a:srgbClr val="202122"/>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r>
              <a:rPr lang="en" sz="1300">
                <a:solidFill>
                  <a:schemeClr val="dk1"/>
                </a:solidFill>
                <a:highlight>
                  <a:srgbClr val="FFFFFF"/>
                </a:highlight>
                <a:latin typeface="Corbel"/>
                <a:ea typeface="Corbel"/>
                <a:cs typeface="Corbel"/>
                <a:sym typeface="Corbel"/>
              </a:rPr>
              <a:t>Many migrants keep their culture alive through cooking and eating food traditionally made in their countries. Do some research on some traditional Italian foods and design a sign advertising the food you are selling at your stall at the procession of Our Lady of Mount Carmel. </a:t>
            </a:r>
            <a:endParaRPr sz="1300" i="1">
              <a:solidFill>
                <a:srgbClr val="202122"/>
              </a:solidFill>
              <a:highlight>
                <a:srgbClr val="FFFFFF"/>
              </a:highlight>
              <a:latin typeface="Corbel"/>
              <a:ea typeface="Corbel"/>
              <a:cs typeface="Corbel"/>
              <a:sym typeface="Corbel"/>
            </a:endParaRPr>
          </a:p>
        </p:txBody>
      </p:sp>
      <p:sp>
        <p:nvSpPr>
          <p:cNvPr id="261" name="Google Shape;261;p37"/>
          <p:cNvSpPr txBox="1"/>
          <p:nvPr/>
        </p:nvSpPr>
        <p:spPr>
          <a:xfrm>
            <a:off x="319450" y="3683800"/>
            <a:ext cx="6473100" cy="32169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marR="381000" lvl="0" indent="0" algn="l" rtl="0">
              <a:lnSpc>
                <a:spcPct val="115000"/>
              </a:lnSpc>
              <a:spcBef>
                <a:spcPts val="0"/>
              </a:spcBef>
              <a:spcAft>
                <a:spcPts val="0"/>
              </a:spcAft>
              <a:buNone/>
            </a:pPr>
            <a:r>
              <a:rPr lang="en" sz="1700" b="1">
                <a:solidFill>
                  <a:srgbClr val="202122"/>
                </a:solidFill>
                <a:highlight>
                  <a:srgbClr val="FFFFFF"/>
                </a:highlight>
                <a:latin typeface="Corbel"/>
                <a:ea typeface="Corbel"/>
                <a:cs typeface="Corbel"/>
                <a:sym typeface="Corbel"/>
              </a:rPr>
              <a:t>Activity Three</a:t>
            </a:r>
            <a:endParaRPr sz="1700" b="1">
              <a:solidFill>
                <a:srgbClr val="202122"/>
              </a:solidFill>
              <a:highlight>
                <a:srgbClr val="FFFFFF"/>
              </a:highlight>
              <a:latin typeface="Corbel"/>
              <a:ea typeface="Corbel"/>
              <a:cs typeface="Corbel"/>
              <a:sym typeface="Corbel"/>
            </a:endParaRPr>
          </a:p>
          <a:p>
            <a:pPr marL="0" marR="381000" lvl="0" indent="0" algn="l" rtl="0">
              <a:lnSpc>
                <a:spcPct val="115000"/>
              </a:lnSpc>
              <a:spcBef>
                <a:spcPts val="0"/>
              </a:spcBef>
              <a:spcAft>
                <a:spcPts val="0"/>
              </a:spcAft>
              <a:buNone/>
            </a:pPr>
            <a:endParaRPr sz="1300" b="1">
              <a:solidFill>
                <a:srgbClr val="202122"/>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r>
              <a:rPr lang="en" sz="1300" i="1">
                <a:solidFill>
                  <a:schemeClr val="dk1"/>
                </a:solidFill>
                <a:highlight>
                  <a:srgbClr val="FFFFFF"/>
                </a:highlight>
                <a:latin typeface="Corbel"/>
                <a:ea typeface="Corbel"/>
                <a:cs typeface="Corbel"/>
                <a:sym typeface="Corbel"/>
              </a:rPr>
              <a:t>This activity can be printed or can be done on a computer. The section starts from ‘In 1940, 26-year-old Frank Berni…’ and ends </a:t>
            </a:r>
            <a:r>
              <a:rPr lang="en" sz="1300" i="1">
                <a:solidFill>
                  <a:srgbClr val="26262A"/>
                </a:solidFill>
                <a:highlight>
                  <a:srgbClr val="FFFFFF"/>
                </a:highlight>
                <a:latin typeface="Corbel"/>
                <a:ea typeface="Corbel"/>
                <a:cs typeface="Corbel"/>
                <a:sym typeface="Corbel"/>
              </a:rPr>
              <a:t>‘remaining in England until his death in 2000 at the age of 96.’ </a:t>
            </a:r>
            <a:endParaRPr sz="1300" i="1">
              <a:solidFill>
                <a:schemeClr val="dk1"/>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endParaRPr sz="1300" i="1">
              <a:solidFill>
                <a:schemeClr val="dk1"/>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r>
              <a:rPr lang="en" sz="1300">
                <a:solidFill>
                  <a:schemeClr val="dk1"/>
                </a:solidFill>
                <a:highlight>
                  <a:srgbClr val="FFFFFF"/>
                </a:highlight>
                <a:latin typeface="Corbel"/>
                <a:ea typeface="Corbel"/>
                <a:cs typeface="Corbel"/>
                <a:sym typeface="Corbel"/>
              </a:rPr>
              <a:t>Read the case of Mr Frank Berni and look carefully at all of the sources relating to his case: </a:t>
            </a:r>
            <a:r>
              <a:rPr lang="en" sz="1300" u="sng">
                <a:solidFill>
                  <a:srgbClr val="1155CC"/>
                </a:solidFill>
                <a:highlight>
                  <a:srgbClr val="FFFFFF"/>
                </a:highlight>
                <a:latin typeface="Corbel"/>
                <a:ea typeface="Corbel"/>
                <a:cs typeface="Corbel"/>
                <a:sym typeface="Corbel"/>
                <a:hlinkClick r:id="rId3">
                  <a:extLst>
                    <a:ext uri="{A12FA001-AC4F-418D-AE19-62706E023703}">
                      <ahyp:hlinkClr xmlns:ahyp="http://schemas.microsoft.com/office/drawing/2018/hyperlinkcolor" val="tx"/>
                    </a:ext>
                  </a:extLst>
                </a:hlinkClick>
              </a:rPr>
              <a:t>https://blog.nationalarchives.gov.uk/internment-of-enemy-aliens-in-1940-the-fate-of-italians-resident-in-a-britain-at-war/</a:t>
            </a:r>
            <a:r>
              <a:rPr lang="en" sz="1300">
                <a:solidFill>
                  <a:schemeClr val="dk1"/>
                </a:solidFill>
                <a:highlight>
                  <a:srgbClr val="FFFFFF"/>
                </a:highlight>
                <a:latin typeface="Corbel"/>
                <a:ea typeface="Corbel"/>
                <a:cs typeface="Corbel"/>
                <a:sym typeface="Corbel"/>
              </a:rPr>
              <a:t> </a:t>
            </a:r>
            <a:endParaRPr sz="1300">
              <a:solidFill>
                <a:schemeClr val="dk1"/>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endParaRPr sz="1300">
              <a:solidFill>
                <a:schemeClr val="dk1"/>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r>
              <a:rPr lang="en" sz="1300">
                <a:solidFill>
                  <a:schemeClr val="dk1"/>
                </a:solidFill>
                <a:highlight>
                  <a:srgbClr val="FFFFFF"/>
                </a:highlight>
                <a:latin typeface="Corbel"/>
                <a:ea typeface="Corbel"/>
                <a:cs typeface="Corbel"/>
                <a:sym typeface="Corbel"/>
              </a:rPr>
              <a:t>Imagine you are the judge on his case and write a statement detailing why he should be released from prison. Make sure you use evidence from his case to explain why he should no longer be interned. </a:t>
            </a:r>
            <a:endParaRPr sz="1300">
              <a:solidFill>
                <a:srgbClr val="202122"/>
              </a:solidFill>
              <a:highlight>
                <a:srgbClr val="FFFFFF"/>
              </a:highlight>
              <a:latin typeface="Corbel"/>
              <a:ea typeface="Corbel"/>
              <a:cs typeface="Corbel"/>
              <a:sym typeface="Corbel"/>
            </a:endParaRPr>
          </a:p>
        </p:txBody>
      </p:sp>
      <p:sp>
        <p:nvSpPr>
          <p:cNvPr id="262" name="Google Shape;262;p37"/>
          <p:cNvSpPr txBox="1">
            <a:spLocks noGrp="1"/>
          </p:cNvSpPr>
          <p:nvPr>
            <p:ph type="body" idx="1"/>
          </p:nvPr>
        </p:nvSpPr>
        <p:spPr>
          <a:xfrm>
            <a:off x="319450" y="7729125"/>
            <a:ext cx="6473100" cy="2227800"/>
          </a:xfrm>
          <a:prstGeom prst="rect">
            <a:avLst/>
          </a:prstGeom>
        </p:spPr>
        <p:txBody>
          <a:bodyPr spcFirstLastPara="1" wrap="square" lIns="80425" tIns="80425" rIns="80425" bIns="80425" anchor="t" anchorCtr="0">
            <a:normAutofit lnSpcReduction="10000"/>
          </a:bodyPr>
          <a:lstStyle/>
          <a:p>
            <a:pPr marL="0" lvl="0" indent="0" algn="l" rtl="0">
              <a:spcBef>
                <a:spcPts val="0"/>
              </a:spcBef>
              <a:spcAft>
                <a:spcPts val="0"/>
              </a:spcAft>
              <a:buNone/>
            </a:pPr>
            <a:r>
              <a:rPr lang="en" sz="1700" b="1">
                <a:solidFill>
                  <a:schemeClr val="dk1"/>
                </a:solidFill>
                <a:highlight>
                  <a:srgbClr val="FFFFFF"/>
                </a:highlight>
                <a:latin typeface="Corbel"/>
                <a:ea typeface="Corbel"/>
                <a:cs typeface="Corbel"/>
                <a:sym typeface="Corbel"/>
              </a:rPr>
              <a:t>Resources </a:t>
            </a:r>
            <a:endParaRPr sz="1700" b="1">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u="sng">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r>
              <a:rPr lang="en" sz="1300">
                <a:solidFill>
                  <a:srgbClr val="323232"/>
                </a:solidFill>
                <a:highlight>
                  <a:schemeClr val="lt1"/>
                </a:highlight>
                <a:latin typeface="Corbel"/>
                <a:ea typeface="Corbel"/>
                <a:cs typeface="Corbel"/>
                <a:sym typeface="Corbel"/>
              </a:rPr>
              <a:t>We have identified some more resources that you can use to delve deeper into the history of i</a:t>
            </a:r>
            <a:r>
              <a:rPr lang="en" sz="1300">
                <a:solidFill>
                  <a:schemeClr val="dk1"/>
                </a:solidFill>
                <a:highlight>
                  <a:srgbClr val="FFFFFF"/>
                </a:highlight>
                <a:latin typeface="Corbel"/>
                <a:ea typeface="Corbel"/>
                <a:cs typeface="Corbel"/>
                <a:sym typeface="Corbel"/>
              </a:rPr>
              <a:t>nternment of Italian migrants during WWII:</a:t>
            </a: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r>
              <a:rPr lang="en" sz="1300" u="sng">
                <a:solidFill>
                  <a:schemeClr val="hlink"/>
                </a:solidFill>
                <a:highlight>
                  <a:srgbClr val="FFFFFF"/>
                </a:highlight>
                <a:latin typeface="Corbel"/>
                <a:ea typeface="Corbel"/>
                <a:cs typeface="Corbel"/>
                <a:sym typeface="Corbel"/>
                <a:hlinkClick r:id="rId3"/>
              </a:rPr>
              <a:t>National Archives: Internment of Enemy Aliens in 1940</a:t>
            </a: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r>
              <a:rPr lang="en" sz="1300" u="sng">
                <a:solidFill>
                  <a:schemeClr val="hlink"/>
                </a:solidFill>
                <a:highlight>
                  <a:srgbClr val="FFFFFF"/>
                </a:highlight>
                <a:latin typeface="Corbel"/>
                <a:ea typeface="Corbel"/>
                <a:cs typeface="Corbel"/>
                <a:sym typeface="Corbel"/>
                <a:hlinkClick r:id="rId4"/>
              </a:rPr>
              <a:t>The Guardian: When Britain imprisoned refugees </a:t>
            </a: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r>
              <a:rPr lang="en" sz="1300" u="sng">
                <a:solidFill>
                  <a:schemeClr val="hlink"/>
                </a:solidFill>
                <a:highlight>
                  <a:srgbClr val="FFFFFF"/>
                </a:highlight>
                <a:latin typeface="Corbel"/>
                <a:ea typeface="Corbel"/>
                <a:cs typeface="Corbel"/>
                <a:sym typeface="Corbel"/>
                <a:hlinkClick r:id="rId5"/>
              </a:rPr>
              <a:t>BBC: WW2 Peoples War Fact File</a:t>
            </a: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a:p>
        </p:txBody>
      </p:sp>
      <p:pic>
        <p:nvPicPr>
          <p:cNvPr id="263" name="Google Shape;263;p37"/>
          <p:cNvPicPr preferRelativeResize="0"/>
          <p:nvPr/>
        </p:nvPicPr>
        <p:blipFill rotWithShape="1">
          <a:blip r:embed="rId6">
            <a:alphaModFix/>
          </a:blip>
          <a:srcRect b="13457"/>
          <a:stretch/>
        </p:blipFill>
        <p:spPr>
          <a:xfrm>
            <a:off x="6134400" y="135300"/>
            <a:ext cx="1041100" cy="126902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38"/>
          <p:cNvPicPr preferRelativeResize="0"/>
          <p:nvPr/>
        </p:nvPicPr>
        <p:blipFill rotWithShape="1">
          <a:blip r:embed="rId3">
            <a:alphaModFix/>
          </a:blip>
          <a:srcRect b="13457"/>
          <a:stretch/>
        </p:blipFill>
        <p:spPr>
          <a:xfrm>
            <a:off x="6134400" y="135300"/>
            <a:ext cx="1041100" cy="1269023"/>
          </a:xfrm>
          <a:prstGeom prst="rect">
            <a:avLst/>
          </a:prstGeom>
          <a:noFill/>
          <a:ln>
            <a:noFill/>
          </a:ln>
        </p:spPr>
      </p:pic>
      <p:sp>
        <p:nvSpPr>
          <p:cNvPr id="269" name="Google Shape;269;p38"/>
          <p:cNvSpPr txBox="1">
            <a:spLocks noGrp="1"/>
          </p:cNvSpPr>
          <p:nvPr>
            <p:ph type="title"/>
          </p:nvPr>
        </p:nvSpPr>
        <p:spPr>
          <a:xfrm>
            <a:off x="249450" y="682678"/>
            <a:ext cx="6816300" cy="9555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b="1">
                <a:latin typeface="Corbel"/>
                <a:ea typeface="Corbel"/>
                <a:cs typeface="Corbel"/>
                <a:sym typeface="Corbel"/>
              </a:rPr>
              <a:t>Conclusion to Part One</a:t>
            </a:r>
            <a:endParaRPr>
              <a:latin typeface="Corbel"/>
              <a:ea typeface="Corbel"/>
              <a:cs typeface="Corbel"/>
              <a:sym typeface="Corbel"/>
            </a:endParaRPr>
          </a:p>
        </p:txBody>
      </p:sp>
      <p:sp>
        <p:nvSpPr>
          <p:cNvPr id="270" name="Google Shape;270;p38"/>
          <p:cNvSpPr txBox="1">
            <a:spLocks noGrp="1"/>
          </p:cNvSpPr>
          <p:nvPr>
            <p:ph type="body" idx="1"/>
          </p:nvPr>
        </p:nvSpPr>
        <p:spPr>
          <a:xfrm>
            <a:off x="249450" y="1722024"/>
            <a:ext cx="6816300" cy="37908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sz="1300">
                <a:solidFill>
                  <a:schemeClr val="dk1"/>
                </a:solidFill>
                <a:highlight>
                  <a:srgbClr val="FFFFFF"/>
                </a:highlight>
                <a:latin typeface="Corbel"/>
                <a:ea typeface="Corbel"/>
                <a:cs typeface="Corbel"/>
                <a:sym typeface="Corbel"/>
              </a:rPr>
              <a:t>We hope you have found this resource pack helpful for exploring the topic of migration with your students. Through the study of personal stories we encourage students to make the link between individual stories and the impact they have on the places and cultures around them. We encourage you to use these case studies as a starting point to delve deeper into the rich migration histories in your local area. </a:t>
            </a: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r>
              <a:rPr lang="en" sz="1300">
                <a:solidFill>
                  <a:schemeClr val="dk1"/>
                </a:solidFill>
                <a:highlight>
                  <a:srgbClr val="FFFFFF"/>
                </a:highlight>
                <a:latin typeface="Corbel"/>
                <a:ea typeface="Corbel"/>
                <a:cs typeface="Corbel"/>
                <a:sym typeface="Corbel"/>
              </a:rPr>
              <a:t>We have also created a </a:t>
            </a:r>
            <a:r>
              <a:rPr lang="en" sz="1300" u="sng">
                <a:solidFill>
                  <a:schemeClr val="hlink"/>
                </a:solidFill>
                <a:highlight>
                  <a:srgbClr val="FFFFFF"/>
                </a:highlight>
                <a:latin typeface="Corbel"/>
                <a:ea typeface="Corbel"/>
                <a:cs typeface="Corbel"/>
                <a:sym typeface="Corbel"/>
                <a:hlinkClick r:id="rId4"/>
              </a:rPr>
              <a:t>Migration Story Disc</a:t>
            </a:r>
            <a:r>
              <a:rPr lang="en" sz="1300">
                <a:solidFill>
                  <a:schemeClr val="dk1"/>
                </a:solidFill>
                <a:highlight>
                  <a:srgbClr val="FFFFFF"/>
                </a:highlight>
                <a:latin typeface="Corbel"/>
                <a:ea typeface="Corbel"/>
                <a:cs typeface="Corbel"/>
                <a:sym typeface="Corbel"/>
              </a:rPr>
              <a:t> template and resource, which is a great way to introduce the topic of migration and collect stories from your school and community. We encourage you to explore the Migration Museum’s </a:t>
            </a:r>
            <a:r>
              <a:rPr lang="en" sz="1300" u="sng">
                <a:solidFill>
                  <a:schemeClr val="hlink"/>
                </a:solidFill>
                <a:highlight>
                  <a:srgbClr val="FFFFFF"/>
                </a:highlight>
                <a:latin typeface="Corbel"/>
                <a:ea typeface="Corbel"/>
                <a:cs typeface="Corbel"/>
                <a:sym typeface="Corbel"/>
                <a:hlinkClick r:id="rId5"/>
              </a:rPr>
              <a:t>Resource Bank</a:t>
            </a:r>
            <a:r>
              <a:rPr lang="en" sz="1300">
                <a:solidFill>
                  <a:schemeClr val="dk1"/>
                </a:solidFill>
                <a:highlight>
                  <a:srgbClr val="FFFFFF"/>
                </a:highlight>
                <a:latin typeface="Corbel"/>
                <a:ea typeface="Corbel"/>
                <a:cs typeface="Corbel"/>
                <a:sym typeface="Corbel"/>
              </a:rPr>
              <a:t> for more migration themed learning resources. If you are interested in booking a visit to the Migration Museum, an in-school workshop or assembly or a walking tour, please get in touch via </a:t>
            </a:r>
            <a:r>
              <a:rPr lang="en" sz="1300" u="sng">
                <a:solidFill>
                  <a:schemeClr val="hlink"/>
                </a:solidFill>
                <a:highlight>
                  <a:srgbClr val="FFFFFF"/>
                </a:highlight>
                <a:latin typeface="Corbel"/>
                <a:ea typeface="Corbel"/>
                <a:cs typeface="Corbel"/>
                <a:sym typeface="Corbel"/>
                <a:hlinkClick r:id="rId6"/>
              </a:rPr>
              <a:t>info@migrationmuseum.org</a:t>
            </a:r>
            <a:r>
              <a:rPr lang="en" sz="1300">
                <a:solidFill>
                  <a:schemeClr val="dk1"/>
                </a:solidFill>
                <a:highlight>
                  <a:srgbClr val="FFFFFF"/>
                </a:highlight>
                <a:latin typeface="Corbel"/>
                <a:ea typeface="Corbel"/>
                <a:cs typeface="Corbel"/>
                <a:sym typeface="Corbel"/>
              </a:rPr>
              <a:t> </a:t>
            </a: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r>
              <a:rPr lang="en" sz="1300">
                <a:solidFill>
                  <a:schemeClr val="dk1"/>
                </a:solidFill>
                <a:highlight>
                  <a:srgbClr val="FFFFFF"/>
                </a:highlight>
                <a:latin typeface="Corbel"/>
                <a:ea typeface="Corbel"/>
                <a:cs typeface="Corbel"/>
                <a:sym typeface="Corbel"/>
              </a:rPr>
              <a:t>Thank you to Open City  and many others, who provided advice in the development of these resources. If you have any questions or feedback, please contact our Senior Learning Manager Liberty:  </a:t>
            </a:r>
            <a:r>
              <a:rPr lang="en" sz="1300" u="sng">
                <a:solidFill>
                  <a:schemeClr val="hlink"/>
                </a:solidFill>
                <a:highlight>
                  <a:srgbClr val="FFFFFF"/>
                </a:highlight>
                <a:latin typeface="Corbel"/>
                <a:ea typeface="Corbel"/>
                <a:cs typeface="Corbel"/>
                <a:sym typeface="Corbel"/>
                <a:hlinkClick r:id="rId7"/>
              </a:rPr>
              <a:t>Liberty@migrationmuseum.org</a:t>
            </a: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None/>
            </a:pPr>
            <a:endParaRPr sz="1300">
              <a:solidFill>
                <a:schemeClr val="dk1"/>
              </a:solidFill>
              <a:highlight>
                <a:srgbClr val="FFFFFF"/>
              </a:highlight>
              <a:latin typeface="Corbel"/>
              <a:ea typeface="Corbel"/>
              <a:cs typeface="Corbel"/>
              <a:sym typeface="Corbe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39"/>
          <p:cNvPicPr preferRelativeResize="0"/>
          <p:nvPr/>
        </p:nvPicPr>
        <p:blipFill rotWithShape="1">
          <a:blip r:embed="rId3">
            <a:alphaModFix/>
          </a:blip>
          <a:srcRect b="13457"/>
          <a:stretch/>
        </p:blipFill>
        <p:spPr>
          <a:xfrm>
            <a:off x="6134400" y="135300"/>
            <a:ext cx="1041100" cy="1269023"/>
          </a:xfrm>
          <a:prstGeom prst="rect">
            <a:avLst/>
          </a:prstGeom>
          <a:noFill/>
          <a:ln>
            <a:noFill/>
          </a:ln>
        </p:spPr>
      </p:pic>
      <p:sp>
        <p:nvSpPr>
          <p:cNvPr id="276" name="Google Shape;276;p39"/>
          <p:cNvSpPr txBox="1">
            <a:spLocks noGrp="1"/>
          </p:cNvSpPr>
          <p:nvPr>
            <p:ph type="title"/>
          </p:nvPr>
        </p:nvSpPr>
        <p:spPr>
          <a:xfrm>
            <a:off x="175375" y="448828"/>
            <a:ext cx="6816300" cy="9555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b="1">
                <a:latin typeface="Corbel"/>
                <a:ea typeface="Corbel"/>
                <a:cs typeface="Corbel"/>
                <a:sym typeface="Corbel"/>
              </a:rPr>
              <a:t>Part Two </a:t>
            </a:r>
            <a:endParaRPr b="1">
              <a:latin typeface="Corbel"/>
              <a:ea typeface="Corbel"/>
              <a:cs typeface="Corbel"/>
              <a:sym typeface="Corbel"/>
            </a:endParaRPr>
          </a:p>
          <a:p>
            <a:pPr marL="0" lvl="0" indent="0" algn="l" rtl="0">
              <a:spcBef>
                <a:spcPts val="0"/>
              </a:spcBef>
              <a:spcAft>
                <a:spcPts val="0"/>
              </a:spcAft>
              <a:buNone/>
            </a:pPr>
            <a:r>
              <a:rPr lang="en" b="1">
                <a:latin typeface="Corbel"/>
                <a:ea typeface="Corbel"/>
                <a:cs typeface="Corbel"/>
                <a:sym typeface="Corbel"/>
              </a:rPr>
              <a:t>Open City</a:t>
            </a:r>
            <a:endParaRPr>
              <a:latin typeface="Corbel"/>
              <a:ea typeface="Corbel"/>
              <a:cs typeface="Corbel"/>
              <a:sym typeface="Corbel"/>
            </a:endParaRPr>
          </a:p>
        </p:txBody>
      </p:sp>
      <p:sp>
        <p:nvSpPr>
          <p:cNvPr id="277" name="Google Shape;277;p39"/>
          <p:cNvSpPr txBox="1">
            <a:spLocks noGrp="1"/>
          </p:cNvSpPr>
          <p:nvPr>
            <p:ph type="body" idx="1"/>
          </p:nvPr>
        </p:nvSpPr>
        <p:spPr>
          <a:xfrm>
            <a:off x="249450" y="1600200"/>
            <a:ext cx="6816300" cy="5848200"/>
          </a:xfrm>
          <a:prstGeom prst="rect">
            <a:avLst/>
          </a:prstGeom>
        </p:spPr>
        <p:txBody>
          <a:bodyPr spcFirstLastPara="1" wrap="square" lIns="80425" tIns="80425" rIns="80425" bIns="80425" anchor="t" anchorCtr="0">
            <a:noAutofit/>
          </a:bodyPr>
          <a:lstStyle/>
          <a:p>
            <a:pPr marL="0" lvl="0" indent="0" algn="l" rtl="0">
              <a:lnSpc>
                <a:spcPct val="105000"/>
              </a:lnSpc>
              <a:spcBef>
                <a:spcPts val="0"/>
              </a:spcBef>
              <a:spcAft>
                <a:spcPts val="0"/>
              </a:spcAft>
              <a:buClr>
                <a:schemeClr val="dk1"/>
              </a:buClr>
              <a:buSzPts val="605"/>
              <a:buFont typeface="Arial"/>
              <a:buNone/>
            </a:pPr>
            <a:r>
              <a:rPr lang="en" sz="2300" b="1">
                <a:solidFill>
                  <a:schemeClr val="dk1"/>
                </a:solidFill>
                <a:latin typeface="Corbel"/>
                <a:ea typeface="Corbel"/>
                <a:cs typeface="Corbel"/>
                <a:sym typeface="Corbel"/>
              </a:rPr>
              <a:t>Introduction</a:t>
            </a:r>
            <a:endParaRPr sz="2300" b="1">
              <a:solidFill>
                <a:schemeClr val="dk1"/>
              </a:solidFill>
              <a:latin typeface="Corbel"/>
              <a:ea typeface="Corbel"/>
              <a:cs typeface="Corbel"/>
              <a:sym typeface="Corbel"/>
            </a:endParaRPr>
          </a:p>
          <a:p>
            <a:pPr marL="0" lvl="0" indent="0" algn="l" rtl="0">
              <a:lnSpc>
                <a:spcPct val="105000"/>
              </a:lnSpc>
              <a:spcBef>
                <a:spcPts val="0"/>
              </a:spcBef>
              <a:spcAft>
                <a:spcPts val="0"/>
              </a:spcAft>
              <a:buClr>
                <a:schemeClr val="dk1"/>
              </a:buClr>
              <a:buSzPts val="605"/>
              <a:buFont typeface="Arial"/>
              <a:buNone/>
            </a:pPr>
            <a:endParaRPr sz="1300">
              <a:solidFill>
                <a:schemeClr val="dk1"/>
              </a:solidFill>
              <a:latin typeface="Corbel"/>
              <a:ea typeface="Corbel"/>
              <a:cs typeface="Corbel"/>
              <a:sym typeface="Corbel"/>
            </a:endParaRPr>
          </a:p>
          <a:p>
            <a:pPr marL="0" lvl="0" indent="0" algn="l" rtl="0">
              <a:lnSpc>
                <a:spcPct val="105000"/>
              </a:lnSpc>
              <a:spcBef>
                <a:spcPts val="0"/>
              </a:spcBef>
              <a:spcAft>
                <a:spcPts val="0"/>
              </a:spcAft>
              <a:buClr>
                <a:schemeClr val="dk1"/>
              </a:buClr>
              <a:buSzPts val="605"/>
              <a:buFont typeface="Arial"/>
              <a:buNone/>
            </a:pPr>
            <a:r>
              <a:rPr lang="en" sz="1300">
                <a:solidFill>
                  <a:schemeClr val="dk1"/>
                </a:solidFill>
                <a:latin typeface="Corbel"/>
                <a:ea typeface="Corbel"/>
                <a:cs typeface="Corbel"/>
                <a:sym typeface="Corbel"/>
              </a:rPr>
              <a:t>The next part of this pack works for older students - Key Stage 4 and 5 - as well as teachers wanting to go deeper into the wider context of the borough. It explores the intersections of geography, sociology, politics, and history. It grows out of the Open City project’s research into what it means to move into and make a home in the city, and to what extent cities, especially London, welcome newcomers. </a:t>
            </a:r>
            <a:endParaRPr sz="1300">
              <a:solidFill>
                <a:schemeClr val="dk1"/>
              </a:solidFill>
              <a:latin typeface="Corbel"/>
              <a:ea typeface="Corbel"/>
              <a:cs typeface="Corbel"/>
              <a:sym typeface="Corbel"/>
            </a:endParaRPr>
          </a:p>
          <a:p>
            <a:pPr marL="0" lvl="0" indent="0" algn="l" rtl="0">
              <a:lnSpc>
                <a:spcPct val="105000"/>
              </a:lnSpc>
              <a:spcBef>
                <a:spcPts val="0"/>
              </a:spcBef>
              <a:spcAft>
                <a:spcPts val="0"/>
              </a:spcAft>
              <a:buClr>
                <a:schemeClr val="dk1"/>
              </a:buClr>
              <a:buSzPts val="605"/>
              <a:buFont typeface="Arial"/>
              <a:buNone/>
            </a:pPr>
            <a:r>
              <a:rPr lang="en" sz="1300">
                <a:solidFill>
                  <a:schemeClr val="dk1"/>
                </a:solidFill>
                <a:latin typeface="Corbel"/>
                <a:ea typeface="Corbel"/>
                <a:cs typeface="Corbel"/>
                <a:sym typeface="Corbel"/>
              </a:rPr>
              <a:t> </a:t>
            </a:r>
            <a:endParaRPr sz="1300">
              <a:solidFill>
                <a:schemeClr val="dk1"/>
              </a:solidFill>
              <a:latin typeface="Corbel"/>
              <a:ea typeface="Corbel"/>
              <a:cs typeface="Corbel"/>
              <a:sym typeface="Corbel"/>
            </a:endParaRPr>
          </a:p>
          <a:p>
            <a:pPr marL="0" lvl="0" indent="0" algn="l" rtl="0">
              <a:lnSpc>
                <a:spcPct val="105000"/>
              </a:lnSpc>
              <a:spcBef>
                <a:spcPts val="0"/>
              </a:spcBef>
              <a:spcAft>
                <a:spcPts val="0"/>
              </a:spcAft>
              <a:buClr>
                <a:schemeClr val="dk1"/>
              </a:buClr>
              <a:buSzPts val="605"/>
              <a:buFont typeface="Arial"/>
              <a:buNone/>
            </a:pPr>
            <a:r>
              <a:rPr lang="en" sz="1300">
                <a:solidFill>
                  <a:schemeClr val="dk1"/>
                </a:solidFill>
                <a:latin typeface="Corbel"/>
                <a:ea typeface="Corbel"/>
                <a:cs typeface="Corbel"/>
                <a:sym typeface="Corbel"/>
              </a:rPr>
              <a:t>The section explores race, ethnicity, migration, social housing, and education.  It first focuses on some of the challenges in how race, ethnicity, and migration are linked and understood through official tallies and numeric data collection in the UK. It then focuses on the intersection of race and migration with social housing, discussing how national, London-wide, and local Camden housing policies have shaped how much or how little the city is a welcoming environment for new arrivals.  Last, the pack looks at a history of activism dedicated to addressing racist discrimination in Camden education.</a:t>
            </a:r>
            <a:endParaRPr sz="1300">
              <a:solidFill>
                <a:schemeClr val="dk1"/>
              </a:solidFill>
              <a:latin typeface="Corbel"/>
              <a:ea typeface="Corbel"/>
              <a:cs typeface="Corbel"/>
              <a:sym typeface="Corbel"/>
            </a:endParaRPr>
          </a:p>
          <a:p>
            <a:pPr marL="0" lvl="0" indent="0" algn="l" rtl="0">
              <a:lnSpc>
                <a:spcPct val="105000"/>
              </a:lnSpc>
              <a:spcBef>
                <a:spcPts val="0"/>
              </a:spcBef>
              <a:spcAft>
                <a:spcPts val="0"/>
              </a:spcAft>
              <a:buClr>
                <a:schemeClr val="dk1"/>
              </a:buClr>
              <a:buSzPts val="605"/>
              <a:buFont typeface="Arial"/>
              <a:buNone/>
            </a:pPr>
            <a:r>
              <a:rPr lang="en" sz="1300">
                <a:solidFill>
                  <a:schemeClr val="dk1"/>
                </a:solidFill>
                <a:latin typeface="Corbel"/>
                <a:ea typeface="Corbel"/>
                <a:cs typeface="Corbel"/>
                <a:sym typeface="Corbel"/>
              </a:rPr>
              <a:t> </a:t>
            </a:r>
            <a:endParaRPr sz="1300">
              <a:solidFill>
                <a:schemeClr val="dk1"/>
              </a:solidFill>
              <a:latin typeface="Corbel"/>
              <a:ea typeface="Corbel"/>
              <a:cs typeface="Corbel"/>
              <a:sym typeface="Corbel"/>
            </a:endParaRPr>
          </a:p>
          <a:p>
            <a:pPr marL="0" lvl="0" indent="0" algn="l" rtl="0">
              <a:lnSpc>
                <a:spcPct val="105000"/>
              </a:lnSpc>
              <a:spcBef>
                <a:spcPts val="0"/>
              </a:spcBef>
              <a:spcAft>
                <a:spcPts val="0"/>
              </a:spcAft>
              <a:buClr>
                <a:schemeClr val="dk1"/>
              </a:buClr>
              <a:buSzPts val="605"/>
              <a:buFont typeface="Arial"/>
              <a:buNone/>
            </a:pPr>
            <a:r>
              <a:rPr lang="en" sz="1300">
                <a:solidFill>
                  <a:schemeClr val="dk1"/>
                </a:solidFill>
                <a:latin typeface="Corbel"/>
                <a:ea typeface="Corbel"/>
                <a:cs typeface="Corbel"/>
                <a:sym typeface="Corbel"/>
              </a:rPr>
              <a:t>This part question how migration histories are recorded, whose histories are recorded, and who chooses which histories students are taught. It may also be a useful secondary resource for teachers to put the case studies in part one into the broader sociological and political context of Camden migration. </a:t>
            </a:r>
            <a:endParaRPr sz="1300">
              <a:solidFill>
                <a:schemeClr val="dk1"/>
              </a:solidFill>
              <a:latin typeface="Corbel"/>
              <a:ea typeface="Corbel"/>
              <a:cs typeface="Corbel"/>
              <a:sym typeface="Corbel"/>
            </a:endParaRPr>
          </a:p>
          <a:p>
            <a:pPr marL="0" lvl="0" indent="0" algn="l" rtl="0">
              <a:lnSpc>
                <a:spcPct val="105000"/>
              </a:lnSpc>
              <a:spcBef>
                <a:spcPts val="0"/>
              </a:spcBef>
              <a:spcAft>
                <a:spcPts val="0"/>
              </a:spcAft>
              <a:buClr>
                <a:schemeClr val="dk1"/>
              </a:buClr>
              <a:buSzPts val="605"/>
              <a:buFont typeface="Arial"/>
              <a:buNone/>
            </a:pPr>
            <a:r>
              <a:rPr lang="en" sz="1300">
                <a:solidFill>
                  <a:schemeClr val="dk1"/>
                </a:solidFill>
                <a:latin typeface="Corbel"/>
                <a:ea typeface="Corbel"/>
                <a:cs typeface="Corbel"/>
                <a:sym typeface="Corbel"/>
              </a:rPr>
              <a:t> </a:t>
            </a:r>
            <a:endParaRPr sz="1300">
              <a:solidFill>
                <a:schemeClr val="dk1"/>
              </a:solidFill>
              <a:latin typeface="Corbel"/>
              <a:ea typeface="Corbel"/>
              <a:cs typeface="Corbel"/>
              <a:sym typeface="Corbel"/>
            </a:endParaRPr>
          </a:p>
          <a:p>
            <a:pPr marL="0" lvl="0" indent="0" algn="l" rtl="0">
              <a:lnSpc>
                <a:spcPct val="105000"/>
              </a:lnSpc>
              <a:spcBef>
                <a:spcPts val="0"/>
              </a:spcBef>
              <a:spcAft>
                <a:spcPts val="0"/>
              </a:spcAft>
              <a:buSzPts val="605"/>
              <a:buNone/>
            </a:pPr>
            <a:r>
              <a:rPr lang="en" sz="1300">
                <a:solidFill>
                  <a:schemeClr val="dk1"/>
                </a:solidFill>
                <a:latin typeface="Corbel"/>
                <a:ea typeface="Corbel"/>
                <a:cs typeface="Corbel"/>
                <a:sym typeface="Corbel"/>
              </a:rPr>
              <a:t>We would love to hear any feedback or questions you may have, and would also welcome insights on how students respond and react to the information provided in this pack.  Please don’t hesitate to be in touch with the Open City project Research Fellows Susannah and Eda at </a:t>
            </a:r>
            <a:r>
              <a:rPr lang="en" sz="1300">
                <a:solidFill>
                  <a:srgbClr val="954F72"/>
                </a:solidFill>
                <a:latin typeface="Corbel"/>
                <a:ea typeface="Corbel"/>
                <a:cs typeface="Corbel"/>
                <a:sym typeface="Corbel"/>
              </a:rPr>
              <a:t>Susannah.Cramer-Greenbaum@warwick.ac.uk</a:t>
            </a:r>
            <a:r>
              <a:rPr lang="en" sz="1300">
                <a:solidFill>
                  <a:schemeClr val="dk1"/>
                </a:solidFill>
                <a:latin typeface="Corbel"/>
                <a:ea typeface="Corbel"/>
                <a:cs typeface="Corbel"/>
                <a:sym typeface="Corbel"/>
              </a:rPr>
              <a:t> and </a:t>
            </a:r>
            <a:r>
              <a:rPr lang="en" sz="1300">
                <a:solidFill>
                  <a:srgbClr val="954F72"/>
                </a:solidFill>
                <a:latin typeface="Corbel"/>
                <a:ea typeface="Corbel"/>
                <a:cs typeface="Corbel"/>
                <a:sym typeface="Corbel"/>
              </a:rPr>
              <a:t>Eda.Yazici@warwick.ac.uk</a:t>
            </a:r>
            <a:r>
              <a:rPr lang="en" sz="1300">
                <a:solidFill>
                  <a:schemeClr val="dk1"/>
                </a:solidFill>
                <a:latin typeface="Corbel"/>
                <a:ea typeface="Corbel"/>
                <a:cs typeface="Corbel"/>
                <a:sym typeface="Corbel"/>
              </a:rPr>
              <a:t>.  </a:t>
            </a:r>
            <a:endParaRPr sz="1300">
              <a:solidFill>
                <a:schemeClr val="dk1"/>
              </a:solidFill>
              <a:latin typeface="Corbel"/>
              <a:ea typeface="Corbel"/>
              <a:cs typeface="Corbel"/>
              <a:sym typeface="Corbel"/>
            </a:endParaRPr>
          </a:p>
          <a:p>
            <a:pPr marL="0" lvl="0" indent="0" algn="l" rtl="0">
              <a:lnSpc>
                <a:spcPct val="105000"/>
              </a:lnSpc>
              <a:spcBef>
                <a:spcPts val="0"/>
              </a:spcBef>
              <a:spcAft>
                <a:spcPts val="0"/>
              </a:spcAft>
              <a:buSzPts val="605"/>
              <a:buNone/>
            </a:pPr>
            <a:endParaRPr sz="914">
              <a:solidFill>
                <a:schemeClr val="dk1"/>
              </a:solidFill>
              <a:highlight>
                <a:srgbClr val="FFFFFF"/>
              </a:highlight>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59202" y="714611"/>
            <a:ext cx="6816300" cy="12216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sz="3200" b="1" dirty="0">
                <a:latin typeface="Corbel"/>
                <a:ea typeface="Corbel"/>
                <a:cs typeface="Corbel"/>
                <a:sym typeface="Corbel"/>
              </a:rPr>
              <a:t>Contents continued </a:t>
            </a:r>
            <a:endParaRPr sz="3200" b="1" dirty="0">
              <a:latin typeface="Corbel"/>
              <a:ea typeface="Corbel"/>
              <a:cs typeface="Corbel"/>
              <a:sym typeface="Corbel"/>
            </a:endParaRPr>
          </a:p>
        </p:txBody>
      </p:sp>
      <p:pic>
        <p:nvPicPr>
          <p:cNvPr id="68" name="Google Shape;68;p14"/>
          <p:cNvPicPr preferRelativeResize="0"/>
          <p:nvPr/>
        </p:nvPicPr>
        <p:blipFill rotWithShape="1">
          <a:blip r:embed="rId3">
            <a:alphaModFix/>
          </a:blip>
          <a:srcRect b="13457"/>
          <a:stretch/>
        </p:blipFill>
        <p:spPr>
          <a:xfrm>
            <a:off x="6179050" y="135300"/>
            <a:ext cx="996452" cy="1269023"/>
          </a:xfrm>
          <a:prstGeom prst="rect">
            <a:avLst/>
          </a:prstGeom>
          <a:noFill/>
          <a:ln>
            <a:noFill/>
          </a:ln>
        </p:spPr>
      </p:pic>
      <p:sp>
        <p:nvSpPr>
          <p:cNvPr id="7" name="TextBox 6">
            <a:extLst>
              <a:ext uri="{FF2B5EF4-FFF2-40B4-BE49-F238E27FC236}">
                <a16:creationId xmlns:a16="http://schemas.microsoft.com/office/drawing/2014/main" id="{CC6127A4-A598-62B1-6DA1-7C3F53716D83}"/>
              </a:ext>
            </a:extLst>
          </p:cNvPr>
          <p:cNvSpPr txBox="1"/>
          <p:nvPr/>
        </p:nvSpPr>
        <p:spPr>
          <a:xfrm>
            <a:off x="641684" y="2515522"/>
            <a:ext cx="5791200" cy="4739759"/>
          </a:xfrm>
          <a:prstGeom prst="rect">
            <a:avLst/>
          </a:prstGeom>
          <a:noFill/>
        </p:spPr>
        <p:txBody>
          <a:bodyPr wrap="square">
            <a:spAutoFit/>
          </a:bodyPr>
          <a:lstStyle/>
          <a:p>
            <a:pPr lvl="1" algn="r">
              <a:spcAft>
                <a:spcPts val="1200"/>
              </a:spcAft>
            </a:pPr>
            <a:r>
              <a:rPr lang="en-GB" b="1" i="0" u="none" strike="noStrike" dirty="0">
                <a:solidFill>
                  <a:srgbClr val="000000"/>
                </a:solidFill>
                <a:effectLst/>
                <a:latin typeface="Corbel" panose="020B0503020204020204" pitchFamily="34" charset="0"/>
              </a:rPr>
              <a:t>Case Study Four: Little Italy and St Peter’s Church                                           21</a:t>
            </a:r>
            <a:br>
              <a:rPr lang="en-GB" b="1" i="0" u="none" strike="noStrike" dirty="0">
                <a:solidFill>
                  <a:srgbClr val="000000"/>
                </a:solidFill>
                <a:effectLst/>
                <a:latin typeface="Corbel" panose="020B0503020204020204" pitchFamily="34" charset="0"/>
              </a:rPr>
            </a:br>
            <a:endParaRPr lang="en-GB" b="0" dirty="0">
              <a:effectLst/>
            </a:endParaRPr>
          </a:p>
          <a:p>
            <a:pPr lvl="1" algn="r" fontAlgn="base">
              <a:buFont typeface="Arial" panose="020B0604020202020204" pitchFamily="34" charset="0"/>
              <a:buChar char="•"/>
            </a:pPr>
            <a:r>
              <a:rPr lang="en-GB" b="0" i="0" u="none" strike="noStrike" dirty="0">
                <a:solidFill>
                  <a:srgbClr val="000000"/>
                </a:solidFill>
                <a:effectLst/>
                <a:latin typeface="Corbel" panose="020B0503020204020204" pitchFamily="34" charset="0"/>
              </a:rPr>
              <a:t>Historical context                                                                                                   21</a:t>
            </a:r>
            <a:br>
              <a:rPr lang="en-GB" b="0" i="0" u="none" strike="noStrike" dirty="0">
                <a:solidFill>
                  <a:srgbClr val="000000"/>
                </a:solidFill>
                <a:effectLst/>
                <a:latin typeface="Corbel" panose="020B0503020204020204" pitchFamily="34" charset="0"/>
              </a:rPr>
            </a:br>
            <a:endParaRPr lang="en-GB" b="0" i="0" u="none" strike="noStrike" dirty="0">
              <a:solidFill>
                <a:srgbClr val="000000"/>
              </a:solidFill>
              <a:effectLst/>
              <a:latin typeface="Corbel" panose="020B0503020204020204" pitchFamily="34" charset="0"/>
            </a:endParaRPr>
          </a:p>
          <a:p>
            <a:pPr lvl="1" algn="r" fontAlgn="base">
              <a:buFont typeface="Arial" panose="020B0604020202020204" pitchFamily="34" charset="0"/>
              <a:buChar char="•"/>
            </a:pPr>
            <a:r>
              <a:rPr lang="en-GB" b="0" i="0" u="none" strike="noStrike" dirty="0">
                <a:solidFill>
                  <a:srgbClr val="000000"/>
                </a:solidFill>
                <a:effectLst/>
                <a:latin typeface="Corbel" panose="020B0503020204020204" pitchFamily="34" charset="0"/>
              </a:rPr>
              <a:t>Activities 1-3                                                                                                             23</a:t>
            </a:r>
            <a:br>
              <a:rPr lang="en-GB" b="0" i="0" u="none" strike="noStrike" dirty="0">
                <a:solidFill>
                  <a:srgbClr val="000000"/>
                </a:solidFill>
                <a:effectLst/>
                <a:latin typeface="Corbel" panose="020B0503020204020204" pitchFamily="34" charset="0"/>
              </a:rPr>
            </a:br>
            <a:endParaRPr lang="en-GB" b="0" i="0" u="none" strike="noStrike" dirty="0">
              <a:solidFill>
                <a:srgbClr val="000000"/>
              </a:solidFill>
              <a:effectLst/>
              <a:latin typeface="Corbel" panose="020B0503020204020204" pitchFamily="34" charset="0"/>
            </a:endParaRPr>
          </a:p>
          <a:p>
            <a:pPr lvl="1" algn="r" fontAlgn="base">
              <a:spcAft>
                <a:spcPts val="1200"/>
              </a:spcAft>
              <a:buFont typeface="Arial" panose="020B0604020202020204" pitchFamily="34" charset="0"/>
              <a:buChar char="•"/>
            </a:pPr>
            <a:r>
              <a:rPr lang="en-GB" b="0" i="0" u="none" strike="noStrike" dirty="0">
                <a:solidFill>
                  <a:srgbClr val="000000"/>
                </a:solidFill>
                <a:effectLst/>
                <a:latin typeface="Corbel" panose="020B0503020204020204" pitchFamily="34" charset="0"/>
              </a:rPr>
              <a:t>Resources                                                                                                                  25</a:t>
            </a:r>
            <a:br>
              <a:rPr lang="en-GB" b="0" i="0" u="none" strike="noStrike" dirty="0">
                <a:solidFill>
                  <a:srgbClr val="000000"/>
                </a:solidFill>
                <a:effectLst/>
                <a:latin typeface="Corbel" panose="020B0503020204020204" pitchFamily="34" charset="0"/>
              </a:rPr>
            </a:br>
            <a:endParaRPr lang="en-GB" b="0" i="0" u="none" strike="noStrike" dirty="0">
              <a:solidFill>
                <a:srgbClr val="000000"/>
              </a:solidFill>
              <a:effectLst/>
              <a:latin typeface="Corbel" panose="020B0503020204020204" pitchFamily="34" charset="0"/>
            </a:endParaRPr>
          </a:p>
          <a:p>
            <a:pPr lvl="1" algn="r">
              <a:spcAft>
                <a:spcPts val="1200"/>
              </a:spcAft>
            </a:pPr>
            <a:r>
              <a:rPr lang="en-GB" b="1" i="0" u="none" strike="noStrike" dirty="0">
                <a:solidFill>
                  <a:srgbClr val="000000"/>
                </a:solidFill>
                <a:effectLst/>
                <a:latin typeface="Corbel" panose="020B0503020204020204" pitchFamily="34" charset="0"/>
              </a:rPr>
              <a:t>Conclusion to Part One                                                                                                    26</a:t>
            </a:r>
            <a:br>
              <a:rPr lang="en-GB" b="1" i="0" u="none" strike="noStrike" dirty="0">
                <a:solidFill>
                  <a:srgbClr val="000000"/>
                </a:solidFill>
                <a:effectLst/>
                <a:latin typeface="Corbel" panose="020B0503020204020204" pitchFamily="34" charset="0"/>
              </a:rPr>
            </a:br>
            <a:endParaRPr lang="en-GB" b="0" dirty="0">
              <a:effectLst/>
            </a:endParaRPr>
          </a:p>
          <a:p>
            <a:pPr lvl="1" algn="r">
              <a:spcAft>
                <a:spcPts val="1200"/>
              </a:spcAft>
            </a:pPr>
            <a:r>
              <a:rPr lang="en-GB" b="1" i="0" u="none" strike="noStrike" dirty="0">
                <a:solidFill>
                  <a:srgbClr val="000000"/>
                </a:solidFill>
                <a:effectLst/>
                <a:latin typeface="Corbel" panose="020B0503020204020204" pitchFamily="34" charset="0"/>
              </a:rPr>
              <a:t>Introduction to Part Two - Open City                                                                        27</a:t>
            </a:r>
            <a:endParaRPr lang="en-GB" b="0" dirty="0">
              <a:effectLst/>
            </a:endParaRPr>
          </a:p>
          <a:p>
            <a:pPr lvl="1" algn="r" fontAlgn="base">
              <a:buFont typeface="Arial" panose="020B0604020202020204" pitchFamily="34" charset="0"/>
              <a:buChar char="•"/>
            </a:pPr>
            <a:r>
              <a:rPr lang="en-GB" b="0" i="0" u="none" strike="noStrike" dirty="0">
                <a:solidFill>
                  <a:srgbClr val="000000"/>
                </a:solidFill>
                <a:effectLst/>
                <a:latin typeface="Corbel" panose="020B0503020204020204" pitchFamily="34" charset="0"/>
              </a:rPr>
              <a:t>Understanding race, ethnicity and migration                                         28</a:t>
            </a:r>
            <a:br>
              <a:rPr lang="en-GB" b="0" i="0" u="none" strike="noStrike" dirty="0">
                <a:solidFill>
                  <a:srgbClr val="000000"/>
                </a:solidFill>
                <a:effectLst/>
                <a:latin typeface="Corbel" panose="020B0503020204020204" pitchFamily="34" charset="0"/>
              </a:rPr>
            </a:br>
            <a:endParaRPr lang="en-GB" b="0" i="0" u="none" strike="noStrike" dirty="0">
              <a:solidFill>
                <a:srgbClr val="000000"/>
              </a:solidFill>
              <a:effectLst/>
              <a:latin typeface="Corbel" panose="020B0503020204020204" pitchFamily="34" charset="0"/>
            </a:endParaRPr>
          </a:p>
          <a:p>
            <a:pPr lvl="1" algn="r" fontAlgn="base">
              <a:buFont typeface="Arial" panose="020B0604020202020204" pitchFamily="34" charset="0"/>
              <a:buChar char="•"/>
            </a:pPr>
            <a:r>
              <a:rPr lang="en-GB" b="0" i="0" u="none" strike="noStrike" dirty="0">
                <a:solidFill>
                  <a:srgbClr val="000000"/>
                </a:solidFill>
                <a:effectLst/>
                <a:latin typeface="Corbel" panose="020B0503020204020204" pitchFamily="34" charset="0"/>
              </a:rPr>
              <a:t>Race, migration and social housing in Camden                                      30</a:t>
            </a:r>
            <a:br>
              <a:rPr lang="en-GB" b="0" i="0" u="none" strike="noStrike" dirty="0">
                <a:solidFill>
                  <a:srgbClr val="000000"/>
                </a:solidFill>
                <a:effectLst/>
                <a:latin typeface="Corbel" panose="020B0503020204020204" pitchFamily="34" charset="0"/>
              </a:rPr>
            </a:br>
            <a:endParaRPr lang="en-GB" b="0" i="0" u="none" strike="noStrike" dirty="0">
              <a:solidFill>
                <a:srgbClr val="000000"/>
              </a:solidFill>
              <a:effectLst/>
              <a:latin typeface="Corbel" panose="020B0503020204020204" pitchFamily="34" charset="0"/>
            </a:endParaRPr>
          </a:p>
          <a:p>
            <a:pPr lvl="1" algn="r" fontAlgn="base">
              <a:spcAft>
                <a:spcPts val="1200"/>
              </a:spcAft>
              <a:buFont typeface="Arial" panose="020B0604020202020204" pitchFamily="34" charset="0"/>
              <a:buChar char="•"/>
            </a:pPr>
            <a:r>
              <a:rPr lang="en-GB" b="0" i="0" u="none" strike="noStrike" dirty="0">
                <a:solidFill>
                  <a:srgbClr val="000000"/>
                </a:solidFill>
                <a:effectLst/>
                <a:latin typeface="Corbel" panose="020B0503020204020204" pitchFamily="34" charset="0"/>
              </a:rPr>
              <a:t>Race, migration and education in Camden                                              33</a:t>
            </a:r>
            <a:br>
              <a:rPr lang="en-GB" b="0" i="0" u="none" strike="noStrike" dirty="0">
                <a:solidFill>
                  <a:srgbClr val="000000"/>
                </a:solidFill>
                <a:effectLst/>
                <a:latin typeface="Corbel" panose="020B0503020204020204" pitchFamily="34" charset="0"/>
              </a:rPr>
            </a:br>
            <a:endParaRPr lang="en-GB" b="0" i="0" u="none" strike="noStrike" dirty="0">
              <a:solidFill>
                <a:srgbClr val="000000"/>
              </a:solidFill>
              <a:effectLst/>
              <a:latin typeface="Corbel" panose="020B0503020204020204" pitchFamily="34" charset="0"/>
            </a:endParaRPr>
          </a:p>
          <a:p>
            <a:pPr lvl="1" algn="r">
              <a:spcAft>
                <a:spcPts val="1200"/>
              </a:spcAft>
            </a:pPr>
            <a:r>
              <a:rPr lang="en-GB" b="1" i="0" u="none" strike="noStrike" dirty="0">
                <a:solidFill>
                  <a:srgbClr val="000000"/>
                </a:solidFill>
                <a:effectLst/>
                <a:latin typeface="Corbel" panose="020B0503020204020204" pitchFamily="34" charset="0"/>
              </a:rPr>
              <a:t>Key Words and Definitions                                                                                             35</a:t>
            </a:r>
            <a:endParaRPr lang="en-GB" b="0" dirty="0">
              <a:effectLst/>
            </a:endParaRPr>
          </a:p>
        </p:txBody>
      </p:sp>
    </p:spTree>
    <p:extLst>
      <p:ext uri="{BB962C8B-B14F-4D97-AF65-F5344CB8AC3E}">
        <p14:creationId xmlns:p14="http://schemas.microsoft.com/office/powerpoint/2010/main" val="1527123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0"/>
          <p:cNvSpPr txBox="1">
            <a:spLocks noGrp="1"/>
          </p:cNvSpPr>
          <p:nvPr>
            <p:ph type="title"/>
          </p:nvPr>
        </p:nvSpPr>
        <p:spPr>
          <a:xfrm>
            <a:off x="249450" y="682678"/>
            <a:ext cx="6816300" cy="955500"/>
          </a:xfrm>
          <a:prstGeom prst="rect">
            <a:avLst/>
          </a:prstGeom>
        </p:spPr>
        <p:txBody>
          <a:bodyPr spcFirstLastPara="1" wrap="square" lIns="80425" tIns="80425" rIns="80425" bIns="80425" anchor="t" anchorCtr="0">
            <a:normAutofit fontScale="90000"/>
          </a:bodyPr>
          <a:lstStyle/>
          <a:p>
            <a:pPr marL="0" lvl="0" indent="0" algn="l" rtl="0">
              <a:spcBef>
                <a:spcPts val="0"/>
              </a:spcBef>
              <a:spcAft>
                <a:spcPts val="0"/>
              </a:spcAft>
              <a:buNone/>
            </a:pPr>
            <a:r>
              <a:rPr lang="en" sz="2611" b="1">
                <a:latin typeface="Corbel"/>
                <a:ea typeface="Corbel"/>
                <a:cs typeface="Corbel"/>
                <a:sym typeface="Corbel"/>
              </a:rPr>
              <a:t>Open City</a:t>
            </a:r>
            <a:endParaRPr sz="2611" b="1">
              <a:latin typeface="Corbel"/>
              <a:ea typeface="Corbel"/>
              <a:cs typeface="Corbel"/>
              <a:sym typeface="Corbel"/>
            </a:endParaRPr>
          </a:p>
          <a:p>
            <a:pPr marL="0" lvl="0" indent="0" algn="l" rtl="0">
              <a:spcBef>
                <a:spcPts val="0"/>
              </a:spcBef>
              <a:spcAft>
                <a:spcPts val="0"/>
              </a:spcAft>
              <a:buNone/>
            </a:pPr>
            <a:r>
              <a:rPr lang="en" sz="2377" b="1">
                <a:latin typeface="Corbel"/>
                <a:ea typeface="Corbel"/>
                <a:cs typeface="Corbel"/>
                <a:sym typeface="Corbel"/>
              </a:rPr>
              <a:t>Understanding race, ethnicity and migration</a:t>
            </a:r>
            <a:r>
              <a:rPr lang="en" sz="3577" b="1">
                <a:latin typeface="Corbel"/>
                <a:ea typeface="Corbel"/>
                <a:cs typeface="Corbel"/>
                <a:sym typeface="Corbel"/>
              </a:rPr>
              <a:t> </a:t>
            </a:r>
            <a:endParaRPr sz="3577">
              <a:latin typeface="Corbel"/>
              <a:ea typeface="Corbel"/>
              <a:cs typeface="Corbel"/>
              <a:sym typeface="Corbel"/>
            </a:endParaRPr>
          </a:p>
        </p:txBody>
      </p:sp>
      <p:sp>
        <p:nvSpPr>
          <p:cNvPr id="283" name="Google Shape;283;p40"/>
          <p:cNvSpPr txBox="1"/>
          <p:nvPr/>
        </p:nvSpPr>
        <p:spPr>
          <a:xfrm>
            <a:off x="277200" y="2081275"/>
            <a:ext cx="6527700" cy="4987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a:solidFill>
                  <a:schemeClr val="dk1"/>
                </a:solidFill>
                <a:latin typeface="Corbel"/>
                <a:ea typeface="Corbel"/>
                <a:cs typeface="Corbel"/>
                <a:sym typeface="Corbel"/>
              </a:rPr>
              <a:t>How do people, communities and institutions understand race, ethnicity and migration? If someone asked you about your race, or ethnicity how would you answer? If you’ve ever seen an official form, you may have noticed that they often ask about your ethnic group. However, not everyone may feel represented or reflected in the list of options. The way that information is collected about people's race or ethnicity can tell us a lot about attitudes towards migration. </a:t>
            </a: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r>
              <a:rPr lang="en" sz="1300">
                <a:solidFill>
                  <a:schemeClr val="dk1"/>
                </a:solidFill>
                <a:latin typeface="Corbel"/>
                <a:ea typeface="Corbel"/>
                <a:cs typeface="Corbel"/>
                <a:sym typeface="Corbel"/>
              </a:rPr>
              <a:t>On the one hand information collected about people’s ethnic or racial identity can help organisations like the local council to see how diverse a local area is or even understand levels of discrimination. On the other hand, some think that asking people to share personal information like race or ethnicity helps to create and maintain differences and divisions between people. </a:t>
            </a: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r>
              <a:rPr lang="en" sz="1300">
                <a:solidFill>
                  <a:schemeClr val="dk1"/>
                </a:solidFill>
                <a:latin typeface="Corbel"/>
                <a:ea typeface="Corbel"/>
                <a:cs typeface="Corbel"/>
                <a:sym typeface="Corbel"/>
              </a:rPr>
              <a:t>Race is a set of ideas that is used to group people or identify differences between people, often based on visible differences. The idea of race has been used to describe some groups of people inferior or superior to others. The idea of race is a </a:t>
            </a:r>
            <a:r>
              <a:rPr lang="en" sz="1300">
                <a:solidFill>
                  <a:srgbClr val="FF0000"/>
                </a:solidFill>
                <a:latin typeface="Corbel"/>
                <a:ea typeface="Corbel"/>
                <a:cs typeface="Corbel"/>
                <a:sym typeface="Corbel"/>
              </a:rPr>
              <a:t>social construct</a:t>
            </a:r>
            <a:r>
              <a:rPr lang="en" sz="1300">
                <a:solidFill>
                  <a:schemeClr val="dk1"/>
                </a:solidFill>
                <a:latin typeface="Corbel"/>
                <a:ea typeface="Corbel"/>
                <a:cs typeface="Corbel"/>
                <a:sym typeface="Corbel"/>
              </a:rPr>
              <a:t> that emerged as a way to justify things like </a:t>
            </a:r>
            <a:r>
              <a:rPr lang="en" sz="1300">
                <a:solidFill>
                  <a:srgbClr val="FF0000"/>
                </a:solidFill>
                <a:latin typeface="Corbel"/>
                <a:ea typeface="Corbel"/>
                <a:cs typeface="Corbel"/>
                <a:sym typeface="Corbel"/>
              </a:rPr>
              <a:t>enslavement</a:t>
            </a:r>
            <a:r>
              <a:rPr lang="en" sz="1300">
                <a:solidFill>
                  <a:schemeClr val="dk1"/>
                </a:solidFill>
                <a:latin typeface="Corbel"/>
                <a:ea typeface="Corbel"/>
                <a:cs typeface="Corbel"/>
                <a:sym typeface="Corbel"/>
              </a:rPr>
              <a:t>, </a:t>
            </a:r>
            <a:r>
              <a:rPr lang="en" sz="1300">
                <a:solidFill>
                  <a:srgbClr val="FF0000"/>
                </a:solidFill>
                <a:latin typeface="Corbel"/>
                <a:ea typeface="Corbel"/>
                <a:cs typeface="Corbel"/>
                <a:sym typeface="Corbel"/>
              </a:rPr>
              <a:t>colonial oppression</a:t>
            </a:r>
            <a:r>
              <a:rPr lang="en" sz="1300">
                <a:solidFill>
                  <a:schemeClr val="dk1"/>
                </a:solidFill>
                <a:latin typeface="Corbel"/>
                <a:ea typeface="Corbel"/>
                <a:cs typeface="Corbel"/>
                <a:sym typeface="Corbel"/>
              </a:rPr>
              <a:t>, and </a:t>
            </a:r>
            <a:r>
              <a:rPr lang="en" sz="1300">
                <a:solidFill>
                  <a:srgbClr val="FF0000"/>
                </a:solidFill>
                <a:latin typeface="Corbel"/>
                <a:ea typeface="Corbel"/>
                <a:cs typeface="Corbel"/>
                <a:sym typeface="Corbel"/>
              </a:rPr>
              <a:t>genocide</a:t>
            </a:r>
            <a:r>
              <a:rPr lang="en" sz="1300">
                <a:solidFill>
                  <a:schemeClr val="dk1"/>
                </a:solidFill>
                <a:latin typeface="Corbel"/>
                <a:ea typeface="Corbel"/>
                <a:cs typeface="Corbel"/>
                <a:sym typeface="Corbel"/>
              </a:rPr>
              <a:t>.</a:t>
            </a: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r>
              <a:rPr lang="en" sz="1300">
                <a:solidFill>
                  <a:schemeClr val="dk1"/>
                </a:solidFill>
                <a:latin typeface="Corbel"/>
                <a:ea typeface="Corbel"/>
                <a:cs typeface="Corbel"/>
                <a:sym typeface="Corbel"/>
              </a:rPr>
              <a:t>Ethnicity is more often linked to a national background or even a specific minority within a national group such as “white English” or “white Scottish”. Both terms are difficult to define and there is much debate over what the terms mean and how they are used. </a:t>
            </a:r>
            <a:endParaRPr sz="1300">
              <a:solidFill>
                <a:schemeClr val="dk1"/>
              </a:solidFill>
              <a:latin typeface="Corbel"/>
              <a:ea typeface="Corbel"/>
              <a:cs typeface="Corbel"/>
              <a:sym typeface="Corbel"/>
            </a:endParaRPr>
          </a:p>
        </p:txBody>
      </p:sp>
      <p:sp>
        <p:nvSpPr>
          <p:cNvPr id="284" name="Google Shape;284;p40"/>
          <p:cNvSpPr txBox="1"/>
          <p:nvPr/>
        </p:nvSpPr>
        <p:spPr>
          <a:xfrm>
            <a:off x="277200" y="8890000"/>
            <a:ext cx="6760800" cy="13170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000" b="1" u="sng">
                <a:latin typeface="Corbel"/>
                <a:ea typeface="Corbel"/>
                <a:cs typeface="Corbel"/>
                <a:sym typeface="Corbel"/>
              </a:rPr>
              <a:t>Key Words</a:t>
            </a:r>
            <a:endParaRPr sz="1000">
              <a:latin typeface="Corbel"/>
              <a:ea typeface="Corbel"/>
              <a:cs typeface="Corbel"/>
              <a:sym typeface="Corbel"/>
            </a:endParaRPr>
          </a:p>
          <a:p>
            <a:pPr marL="457200" lvl="0" indent="-292100" algn="l" rtl="0">
              <a:spcBef>
                <a:spcPts val="0"/>
              </a:spcBef>
              <a:spcAft>
                <a:spcPts val="0"/>
              </a:spcAft>
              <a:buClr>
                <a:srgbClr val="202124"/>
              </a:buClr>
              <a:buSzPts val="1000"/>
              <a:buFont typeface="Corbel"/>
              <a:buChar char="●"/>
            </a:pPr>
            <a:r>
              <a:rPr lang="en" sz="1000" b="1">
                <a:solidFill>
                  <a:srgbClr val="FF0000"/>
                </a:solidFill>
                <a:highlight>
                  <a:srgbClr val="FFFFFF"/>
                </a:highlight>
                <a:latin typeface="Corbel"/>
                <a:ea typeface="Corbel"/>
                <a:cs typeface="Corbel"/>
                <a:sym typeface="Corbel"/>
              </a:rPr>
              <a:t>Social construct</a:t>
            </a:r>
            <a:r>
              <a:rPr lang="en" sz="1000" b="1">
                <a:solidFill>
                  <a:srgbClr val="202124"/>
                </a:solidFill>
                <a:highlight>
                  <a:srgbClr val="FFFFFF"/>
                </a:highlight>
                <a:latin typeface="Corbel"/>
                <a:ea typeface="Corbel"/>
                <a:cs typeface="Corbel"/>
                <a:sym typeface="Corbel"/>
              </a:rPr>
              <a:t>- </a:t>
            </a:r>
            <a:r>
              <a:rPr lang="en" sz="1000">
                <a:solidFill>
                  <a:srgbClr val="212529"/>
                </a:solidFill>
                <a:highlight>
                  <a:schemeClr val="lt1"/>
                </a:highlight>
                <a:latin typeface="Corbel"/>
                <a:ea typeface="Corbel"/>
                <a:cs typeface="Corbel"/>
                <a:sym typeface="Corbel"/>
              </a:rPr>
              <a:t>T</a:t>
            </a:r>
            <a:r>
              <a:rPr lang="en" sz="1000">
                <a:solidFill>
                  <a:schemeClr val="dk1"/>
                </a:solidFill>
                <a:latin typeface="Corbel"/>
                <a:ea typeface="Corbel"/>
                <a:cs typeface="Corbel"/>
                <a:sym typeface="Corbel"/>
              </a:rPr>
              <a:t>he meaning placed on an object or event by a society</a:t>
            </a:r>
            <a:endParaRPr sz="1000">
              <a:solidFill>
                <a:schemeClr val="dk1"/>
              </a:solidFill>
              <a:latin typeface="Calibri"/>
              <a:ea typeface="Calibri"/>
              <a:cs typeface="Calibri"/>
              <a:sym typeface="Calibri"/>
            </a:endParaRPr>
          </a:p>
          <a:p>
            <a:pPr marL="457200" lvl="0" indent="-292100" algn="l" rtl="0">
              <a:spcBef>
                <a:spcPts val="0"/>
              </a:spcBef>
              <a:spcAft>
                <a:spcPts val="0"/>
              </a:spcAft>
              <a:buClr>
                <a:schemeClr val="dk1"/>
              </a:buClr>
              <a:buSzPts val="1000"/>
              <a:buFont typeface="Calibri"/>
              <a:buChar char="●"/>
            </a:pPr>
            <a:r>
              <a:rPr lang="en" sz="1000" b="1">
                <a:solidFill>
                  <a:srgbClr val="FF0000"/>
                </a:solidFill>
                <a:latin typeface="Calibri"/>
                <a:ea typeface="Calibri"/>
                <a:cs typeface="Calibri"/>
                <a:sym typeface="Calibri"/>
              </a:rPr>
              <a:t>Enslavement</a:t>
            </a:r>
            <a:r>
              <a:rPr lang="en" sz="1000">
                <a:solidFill>
                  <a:schemeClr val="dk1"/>
                </a:solidFill>
                <a:latin typeface="Calibri"/>
                <a:ea typeface="Calibri"/>
                <a:cs typeface="Calibri"/>
                <a:sym typeface="Calibri"/>
              </a:rPr>
              <a:t> - </a:t>
            </a:r>
            <a:r>
              <a:rPr lang="en" sz="1000">
                <a:solidFill>
                  <a:schemeClr val="dk1"/>
                </a:solidFill>
                <a:latin typeface="Corbel"/>
                <a:ea typeface="Corbel"/>
                <a:cs typeface="Corbel"/>
                <a:sym typeface="Corbel"/>
              </a:rPr>
              <a:t>The act of making a person a slave, taking away their rights and freedoms and forcing them to work for no pay and obey commands</a:t>
            </a:r>
            <a:endParaRPr sz="1000">
              <a:solidFill>
                <a:schemeClr val="dk1"/>
              </a:solidFill>
              <a:latin typeface="Calibri"/>
              <a:ea typeface="Calibri"/>
              <a:cs typeface="Calibri"/>
              <a:sym typeface="Calibri"/>
            </a:endParaRPr>
          </a:p>
          <a:p>
            <a:pPr marL="457200" lvl="0" indent="-292100" algn="l" rtl="0">
              <a:spcBef>
                <a:spcPts val="0"/>
              </a:spcBef>
              <a:spcAft>
                <a:spcPts val="0"/>
              </a:spcAft>
              <a:buClr>
                <a:schemeClr val="dk1"/>
              </a:buClr>
              <a:buSzPts val="1000"/>
              <a:buFont typeface="Calibri"/>
              <a:buChar char="●"/>
            </a:pPr>
            <a:r>
              <a:rPr lang="en" sz="1000" b="1">
                <a:solidFill>
                  <a:srgbClr val="FF0000"/>
                </a:solidFill>
                <a:latin typeface="Calibri"/>
                <a:ea typeface="Calibri"/>
                <a:cs typeface="Calibri"/>
                <a:sym typeface="Calibri"/>
              </a:rPr>
              <a:t>Colonial oppression</a:t>
            </a:r>
            <a:r>
              <a:rPr lang="en" sz="1000">
                <a:solidFill>
                  <a:schemeClr val="dk1"/>
                </a:solidFill>
                <a:latin typeface="Calibri"/>
                <a:ea typeface="Calibri"/>
                <a:cs typeface="Calibri"/>
                <a:sym typeface="Calibri"/>
              </a:rPr>
              <a:t> - Prolonged cruel and unjust treatment by colonial powers or structures.</a:t>
            </a:r>
            <a:endParaRPr sz="1000">
              <a:solidFill>
                <a:schemeClr val="dk1"/>
              </a:solidFill>
              <a:latin typeface="Calibri"/>
              <a:ea typeface="Calibri"/>
              <a:cs typeface="Calibri"/>
              <a:sym typeface="Calibri"/>
            </a:endParaRPr>
          </a:p>
          <a:p>
            <a:pPr marL="457200" lvl="0" indent="-292100" algn="l" rtl="0">
              <a:spcBef>
                <a:spcPts val="0"/>
              </a:spcBef>
              <a:spcAft>
                <a:spcPts val="0"/>
              </a:spcAft>
              <a:buClr>
                <a:srgbClr val="202124"/>
              </a:buClr>
              <a:buSzPts val="1000"/>
              <a:buFont typeface="Corbel"/>
              <a:buChar char="●"/>
            </a:pPr>
            <a:r>
              <a:rPr lang="en" sz="1000" b="1">
                <a:solidFill>
                  <a:srgbClr val="FF0000"/>
                </a:solidFill>
                <a:highlight>
                  <a:srgbClr val="FFFFFF"/>
                </a:highlight>
                <a:latin typeface="Corbel"/>
                <a:ea typeface="Corbel"/>
                <a:cs typeface="Corbel"/>
                <a:sym typeface="Corbel"/>
              </a:rPr>
              <a:t>Genocide</a:t>
            </a:r>
            <a:r>
              <a:rPr lang="en" sz="1000">
                <a:solidFill>
                  <a:srgbClr val="202124"/>
                </a:solidFill>
                <a:highlight>
                  <a:srgbClr val="FFFFFF"/>
                </a:highlight>
                <a:latin typeface="Corbel"/>
                <a:ea typeface="Corbel"/>
                <a:cs typeface="Corbel"/>
                <a:sym typeface="Corbel"/>
              </a:rPr>
              <a:t> -</a:t>
            </a:r>
            <a:r>
              <a:rPr lang="en" sz="1000">
                <a:solidFill>
                  <a:schemeClr val="dk1"/>
                </a:solidFill>
                <a:latin typeface="Calibri"/>
                <a:ea typeface="Calibri"/>
                <a:cs typeface="Calibri"/>
                <a:sym typeface="Calibri"/>
              </a:rPr>
              <a:t> A prison </a:t>
            </a:r>
            <a:r>
              <a:rPr lang="en" sz="1000">
                <a:solidFill>
                  <a:schemeClr val="dk1"/>
                </a:solidFill>
                <a:highlight>
                  <a:srgbClr val="FFFFFF"/>
                </a:highlight>
                <a:latin typeface="Calibri"/>
                <a:ea typeface="Calibri"/>
                <a:cs typeface="Calibri"/>
                <a:sym typeface="Calibri"/>
              </a:rPr>
              <a:t>camp for civilian citizens, especially those with ties to an enemy during wartime</a:t>
            </a:r>
            <a:endParaRPr sz="1000">
              <a:solidFill>
                <a:srgbClr val="202124"/>
              </a:solidFill>
              <a:highlight>
                <a:srgbClr val="FFFFFF"/>
              </a:highlight>
              <a:latin typeface="Corbel"/>
              <a:ea typeface="Corbel"/>
              <a:cs typeface="Corbel"/>
              <a:sym typeface="Corbel"/>
            </a:endParaRPr>
          </a:p>
          <a:p>
            <a:pPr marL="457200" lvl="0" indent="0" algn="l" rtl="0">
              <a:spcBef>
                <a:spcPts val="0"/>
              </a:spcBef>
              <a:spcAft>
                <a:spcPts val="0"/>
              </a:spcAft>
              <a:buNone/>
            </a:pPr>
            <a:endParaRPr sz="1000">
              <a:latin typeface="Corbel"/>
              <a:ea typeface="Corbel"/>
              <a:cs typeface="Corbel"/>
              <a:sym typeface="Corbel"/>
            </a:endParaRPr>
          </a:p>
        </p:txBody>
      </p:sp>
      <p:pic>
        <p:nvPicPr>
          <p:cNvPr id="285" name="Google Shape;285;p40"/>
          <p:cNvPicPr preferRelativeResize="0"/>
          <p:nvPr/>
        </p:nvPicPr>
        <p:blipFill rotWithShape="1">
          <a:blip r:embed="rId3">
            <a:alphaModFix/>
          </a:blip>
          <a:srcRect b="13457"/>
          <a:stretch/>
        </p:blipFill>
        <p:spPr>
          <a:xfrm>
            <a:off x="6134400" y="135300"/>
            <a:ext cx="1041100" cy="126902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1"/>
          <p:cNvSpPr txBox="1"/>
          <p:nvPr/>
        </p:nvSpPr>
        <p:spPr>
          <a:xfrm>
            <a:off x="457250" y="3625800"/>
            <a:ext cx="6261900" cy="29229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41"/>
          <p:cNvSpPr txBox="1">
            <a:spLocks noGrp="1"/>
          </p:cNvSpPr>
          <p:nvPr>
            <p:ph type="title"/>
          </p:nvPr>
        </p:nvSpPr>
        <p:spPr>
          <a:xfrm>
            <a:off x="249460" y="656312"/>
            <a:ext cx="6816300" cy="12216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sz="2611" b="1">
                <a:latin typeface="Corbel"/>
                <a:ea typeface="Corbel"/>
                <a:cs typeface="Corbel"/>
                <a:sym typeface="Corbel"/>
              </a:rPr>
              <a:t>Open City</a:t>
            </a:r>
            <a:endParaRPr sz="2611" b="1">
              <a:latin typeface="Corbel"/>
              <a:ea typeface="Corbel"/>
              <a:cs typeface="Corbel"/>
              <a:sym typeface="Corbel"/>
            </a:endParaRPr>
          </a:p>
          <a:p>
            <a:pPr marL="0" lvl="0" indent="0" algn="l" rtl="0">
              <a:spcBef>
                <a:spcPts val="0"/>
              </a:spcBef>
              <a:spcAft>
                <a:spcPts val="0"/>
              </a:spcAft>
              <a:buNone/>
            </a:pPr>
            <a:r>
              <a:rPr lang="en" sz="2377" b="1">
                <a:latin typeface="Corbel"/>
                <a:ea typeface="Corbel"/>
                <a:cs typeface="Corbel"/>
                <a:sym typeface="Corbel"/>
              </a:rPr>
              <a:t>Understanding race, ethnicity and migration</a:t>
            </a:r>
            <a:r>
              <a:rPr lang="en" sz="3577" b="1">
                <a:latin typeface="Corbel"/>
                <a:ea typeface="Corbel"/>
                <a:cs typeface="Corbel"/>
                <a:sym typeface="Corbel"/>
              </a:rPr>
              <a:t> </a:t>
            </a:r>
            <a:endParaRPr sz="3577">
              <a:latin typeface="Corbel"/>
              <a:ea typeface="Corbel"/>
              <a:cs typeface="Corbel"/>
              <a:sym typeface="Corbel"/>
            </a:endParaRPr>
          </a:p>
        </p:txBody>
      </p:sp>
      <p:sp>
        <p:nvSpPr>
          <p:cNvPr id="292" name="Google Shape;292;p41"/>
          <p:cNvSpPr txBox="1">
            <a:spLocks noGrp="1"/>
          </p:cNvSpPr>
          <p:nvPr>
            <p:ph type="body" idx="1"/>
          </p:nvPr>
        </p:nvSpPr>
        <p:spPr>
          <a:xfrm>
            <a:off x="544100" y="3675450"/>
            <a:ext cx="2760600" cy="23307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Asian or Asian British</a:t>
            </a:r>
            <a:endParaRPr sz="1000">
              <a:solidFill>
                <a:schemeClr val="dk1"/>
              </a:solidFill>
              <a:latin typeface="Corbel"/>
              <a:ea typeface="Corbel"/>
              <a:cs typeface="Corbel"/>
              <a:sym typeface="Corbel"/>
            </a:endParaRPr>
          </a:p>
          <a:p>
            <a:pPr marL="285750" lvl="0" indent="-234950" algn="l" rtl="0">
              <a:spcBef>
                <a:spcPts val="0"/>
              </a:spcBef>
              <a:spcAft>
                <a:spcPts val="0"/>
              </a:spcAft>
              <a:buClr>
                <a:srgbClr val="0B0C0C"/>
              </a:buClr>
              <a:buSzPts val="1000"/>
              <a:buFont typeface="Corbel"/>
              <a:buChar char="●"/>
            </a:pPr>
            <a:r>
              <a:rPr lang="en" sz="1000">
                <a:solidFill>
                  <a:srgbClr val="0B0C0C"/>
                </a:solidFill>
                <a:latin typeface="Corbel"/>
                <a:ea typeface="Corbel"/>
                <a:cs typeface="Corbel"/>
                <a:sym typeface="Corbel"/>
              </a:rPr>
              <a:t>Indian</a:t>
            </a:r>
            <a:endParaRPr sz="1000">
              <a:solidFill>
                <a:srgbClr val="0B0C0C"/>
              </a:solidFill>
              <a:latin typeface="Corbel"/>
              <a:ea typeface="Corbel"/>
              <a:cs typeface="Corbel"/>
              <a:sym typeface="Corbel"/>
            </a:endParaRPr>
          </a:p>
          <a:p>
            <a:pPr marL="285750" lvl="0" indent="-234950" algn="l" rtl="0">
              <a:spcBef>
                <a:spcPts val="0"/>
              </a:spcBef>
              <a:spcAft>
                <a:spcPts val="0"/>
              </a:spcAft>
              <a:buClr>
                <a:srgbClr val="0B0C0C"/>
              </a:buClr>
              <a:buSzPts val="1000"/>
              <a:buFont typeface="Corbel"/>
              <a:buChar char="●"/>
            </a:pPr>
            <a:r>
              <a:rPr lang="en" sz="1000">
                <a:solidFill>
                  <a:srgbClr val="0B0C0C"/>
                </a:solidFill>
                <a:latin typeface="Corbel"/>
                <a:ea typeface="Corbel"/>
                <a:cs typeface="Corbel"/>
                <a:sym typeface="Corbel"/>
              </a:rPr>
              <a:t>Pakistani</a:t>
            </a:r>
            <a:endParaRPr sz="1000">
              <a:solidFill>
                <a:srgbClr val="0B0C0C"/>
              </a:solidFill>
              <a:latin typeface="Corbel"/>
              <a:ea typeface="Corbel"/>
              <a:cs typeface="Corbel"/>
              <a:sym typeface="Corbel"/>
            </a:endParaRPr>
          </a:p>
          <a:p>
            <a:pPr marL="285750" lvl="0" indent="-234950" algn="l" rtl="0">
              <a:spcBef>
                <a:spcPts val="0"/>
              </a:spcBef>
              <a:spcAft>
                <a:spcPts val="0"/>
              </a:spcAft>
              <a:buClr>
                <a:srgbClr val="0B0C0C"/>
              </a:buClr>
              <a:buSzPts val="1000"/>
              <a:buFont typeface="Corbel"/>
              <a:buChar char="●"/>
            </a:pPr>
            <a:r>
              <a:rPr lang="en" sz="1000">
                <a:solidFill>
                  <a:srgbClr val="0B0C0C"/>
                </a:solidFill>
                <a:latin typeface="Corbel"/>
                <a:ea typeface="Corbel"/>
                <a:cs typeface="Corbel"/>
                <a:sym typeface="Corbel"/>
              </a:rPr>
              <a:t>Bangladeshi</a:t>
            </a:r>
            <a:endParaRPr sz="1000">
              <a:solidFill>
                <a:srgbClr val="0B0C0C"/>
              </a:solidFill>
              <a:latin typeface="Corbel"/>
              <a:ea typeface="Corbel"/>
              <a:cs typeface="Corbel"/>
              <a:sym typeface="Corbel"/>
            </a:endParaRPr>
          </a:p>
          <a:p>
            <a:pPr marL="285750" lvl="0" indent="-234950" algn="l" rtl="0">
              <a:spcBef>
                <a:spcPts val="0"/>
              </a:spcBef>
              <a:spcAft>
                <a:spcPts val="0"/>
              </a:spcAft>
              <a:buClr>
                <a:srgbClr val="0B0C0C"/>
              </a:buClr>
              <a:buSzPts val="1000"/>
              <a:buFont typeface="Corbel"/>
              <a:buChar char="●"/>
            </a:pPr>
            <a:r>
              <a:rPr lang="en" sz="1000">
                <a:solidFill>
                  <a:srgbClr val="0B0C0C"/>
                </a:solidFill>
                <a:latin typeface="Corbel"/>
                <a:ea typeface="Corbel"/>
                <a:cs typeface="Corbel"/>
                <a:sym typeface="Corbel"/>
              </a:rPr>
              <a:t>Chinese</a:t>
            </a:r>
            <a:endParaRPr sz="1000">
              <a:solidFill>
                <a:srgbClr val="0B0C0C"/>
              </a:solidFill>
              <a:latin typeface="Corbel"/>
              <a:ea typeface="Corbel"/>
              <a:cs typeface="Corbel"/>
              <a:sym typeface="Corbel"/>
            </a:endParaRPr>
          </a:p>
          <a:p>
            <a:pPr marL="285750" lvl="0" indent="-234950" algn="l" rtl="0">
              <a:spcBef>
                <a:spcPts val="0"/>
              </a:spcBef>
              <a:spcAft>
                <a:spcPts val="0"/>
              </a:spcAft>
              <a:buClr>
                <a:srgbClr val="0B0C0C"/>
              </a:buClr>
              <a:buSzPts val="1000"/>
              <a:buFont typeface="Corbel"/>
              <a:buChar char="●"/>
            </a:pPr>
            <a:r>
              <a:rPr lang="en" sz="1000">
                <a:solidFill>
                  <a:srgbClr val="0B0C0C"/>
                </a:solidFill>
                <a:latin typeface="Corbel"/>
                <a:ea typeface="Corbel"/>
                <a:cs typeface="Corbel"/>
                <a:sym typeface="Corbel"/>
              </a:rPr>
              <a:t>Any other Asian background</a:t>
            </a:r>
            <a:endParaRPr sz="1000">
              <a:solidFill>
                <a:srgbClr val="0B0C0C"/>
              </a:solidFill>
              <a:latin typeface="Corbel"/>
              <a:ea typeface="Corbel"/>
              <a:cs typeface="Corbel"/>
              <a:sym typeface="Corbel"/>
            </a:endParaRPr>
          </a:p>
          <a:p>
            <a:pPr marL="0" lvl="0" indent="0" algn="l" rtl="0">
              <a:spcBef>
                <a:spcPts val="1900"/>
              </a:spcBef>
              <a:spcAft>
                <a:spcPts val="0"/>
              </a:spcAft>
              <a:buClr>
                <a:schemeClr val="dk1"/>
              </a:buClr>
              <a:buSzPts val="1100"/>
              <a:buFont typeface="Arial"/>
              <a:buNone/>
            </a:pPr>
            <a:r>
              <a:rPr lang="en" sz="1000">
                <a:solidFill>
                  <a:schemeClr val="dk1"/>
                </a:solidFill>
                <a:latin typeface="Corbel"/>
                <a:ea typeface="Corbel"/>
                <a:cs typeface="Corbel"/>
                <a:sym typeface="Corbel"/>
              </a:rPr>
              <a:t>Black, Black British, Caribbean or African</a:t>
            </a:r>
            <a:endParaRPr sz="1000">
              <a:solidFill>
                <a:schemeClr val="dk1"/>
              </a:solidFill>
              <a:latin typeface="Corbel"/>
              <a:ea typeface="Corbel"/>
              <a:cs typeface="Corbel"/>
              <a:sym typeface="Corbel"/>
            </a:endParaRPr>
          </a:p>
          <a:p>
            <a:pPr marL="285750" lvl="0" indent="-234950" algn="l" rtl="0">
              <a:spcBef>
                <a:spcPts val="0"/>
              </a:spcBef>
              <a:spcAft>
                <a:spcPts val="0"/>
              </a:spcAft>
              <a:buClr>
                <a:srgbClr val="0B0C0C"/>
              </a:buClr>
              <a:buSzPts val="1000"/>
              <a:buFont typeface="Corbel"/>
              <a:buChar char="●"/>
            </a:pPr>
            <a:r>
              <a:rPr lang="en" sz="1000">
                <a:solidFill>
                  <a:srgbClr val="0B0C0C"/>
                </a:solidFill>
                <a:latin typeface="Corbel"/>
                <a:ea typeface="Corbel"/>
                <a:cs typeface="Corbel"/>
                <a:sym typeface="Corbel"/>
              </a:rPr>
              <a:t>Caribbean</a:t>
            </a:r>
            <a:endParaRPr sz="1000">
              <a:solidFill>
                <a:srgbClr val="0B0C0C"/>
              </a:solidFill>
              <a:latin typeface="Corbel"/>
              <a:ea typeface="Corbel"/>
              <a:cs typeface="Corbel"/>
              <a:sym typeface="Corbel"/>
            </a:endParaRPr>
          </a:p>
          <a:p>
            <a:pPr marL="285750" lvl="0" indent="-234950" algn="l" rtl="0">
              <a:spcBef>
                <a:spcPts val="0"/>
              </a:spcBef>
              <a:spcAft>
                <a:spcPts val="0"/>
              </a:spcAft>
              <a:buClr>
                <a:srgbClr val="0B0C0C"/>
              </a:buClr>
              <a:buSzPts val="1000"/>
              <a:buFont typeface="Corbel"/>
              <a:buChar char="●"/>
            </a:pPr>
            <a:r>
              <a:rPr lang="en" sz="1000">
                <a:solidFill>
                  <a:srgbClr val="0B0C0C"/>
                </a:solidFill>
                <a:latin typeface="Corbel"/>
                <a:ea typeface="Corbel"/>
                <a:cs typeface="Corbel"/>
                <a:sym typeface="Corbel"/>
              </a:rPr>
              <a:t>African</a:t>
            </a:r>
            <a:endParaRPr sz="1000">
              <a:solidFill>
                <a:srgbClr val="0B0C0C"/>
              </a:solidFill>
              <a:latin typeface="Corbel"/>
              <a:ea typeface="Corbel"/>
              <a:cs typeface="Corbel"/>
              <a:sym typeface="Corbel"/>
            </a:endParaRPr>
          </a:p>
          <a:p>
            <a:pPr marL="285750" lvl="0" indent="-234950" algn="l" rtl="0">
              <a:spcBef>
                <a:spcPts val="0"/>
              </a:spcBef>
              <a:spcAft>
                <a:spcPts val="0"/>
              </a:spcAft>
              <a:buClr>
                <a:srgbClr val="0B0C0C"/>
              </a:buClr>
              <a:buSzPts val="1000"/>
              <a:buFont typeface="Corbel"/>
              <a:buChar char="●"/>
            </a:pPr>
            <a:r>
              <a:rPr lang="en" sz="1000">
                <a:solidFill>
                  <a:srgbClr val="0B0C0C"/>
                </a:solidFill>
                <a:latin typeface="Corbel"/>
                <a:ea typeface="Corbel"/>
                <a:cs typeface="Corbel"/>
                <a:sym typeface="Corbel"/>
              </a:rPr>
              <a:t>Any other Black, Black British, or Caribbean background</a:t>
            </a:r>
            <a:endParaRPr sz="1000"/>
          </a:p>
        </p:txBody>
      </p:sp>
      <p:sp>
        <p:nvSpPr>
          <p:cNvPr id="293" name="Google Shape;293;p41"/>
          <p:cNvSpPr txBox="1">
            <a:spLocks noGrp="1"/>
          </p:cNvSpPr>
          <p:nvPr>
            <p:ph type="body" idx="2"/>
          </p:nvPr>
        </p:nvSpPr>
        <p:spPr>
          <a:xfrm>
            <a:off x="3569625" y="3659700"/>
            <a:ext cx="3003900" cy="2208600"/>
          </a:xfrm>
          <a:prstGeom prst="rect">
            <a:avLst/>
          </a:prstGeom>
        </p:spPr>
        <p:txBody>
          <a:bodyPr spcFirstLastPara="1" wrap="square" lIns="80425" tIns="80425" rIns="80425" bIns="80425" anchor="t" anchorCtr="0">
            <a:noAutofit/>
          </a:bodyPr>
          <a:lstStyle/>
          <a:p>
            <a:pPr marL="0" lvl="0" indent="0" algn="l" rtl="0">
              <a:spcBef>
                <a:spcPts val="0"/>
              </a:spcBef>
              <a:spcAft>
                <a:spcPts val="0"/>
              </a:spcAft>
              <a:buNone/>
            </a:pPr>
            <a:r>
              <a:rPr lang="en" sz="1000">
                <a:solidFill>
                  <a:schemeClr val="dk1"/>
                </a:solidFill>
                <a:latin typeface="Corbel"/>
                <a:ea typeface="Corbel"/>
                <a:cs typeface="Corbel"/>
                <a:sym typeface="Corbel"/>
              </a:rPr>
              <a:t>Mixed or multiple ethnic groups</a:t>
            </a:r>
            <a:endParaRPr sz="1000">
              <a:solidFill>
                <a:schemeClr val="dk1"/>
              </a:solidFill>
              <a:latin typeface="Corbel"/>
              <a:ea typeface="Corbel"/>
              <a:cs typeface="Corbel"/>
              <a:sym typeface="Corbel"/>
            </a:endParaRPr>
          </a:p>
          <a:p>
            <a:pPr marL="285750" lvl="0" indent="-177800" algn="l" rtl="0">
              <a:spcBef>
                <a:spcPts val="0"/>
              </a:spcBef>
              <a:spcAft>
                <a:spcPts val="0"/>
              </a:spcAft>
              <a:buClr>
                <a:srgbClr val="0B0C0C"/>
              </a:buClr>
              <a:buSzPts val="1000"/>
              <a:buFont typeface="Corbel"/>
              <a:buChar char="●"/>
            </a:pPr>
            <a:r>
              <a:rPr lang="en" sz="1000">
                <a:solidFill>
                  <a:srgbClr val="0B0C0C"/>
                </a:solidFill>
                <a:latin typeface="Corbel"/>
                <a:ea typeface="Corbel"/>
                <a:cs typeface="Corbel"/>
                <a:sym typeface="Corbel"/>
              </a:rPr>
              <a:t>White and Black Caribbean</a:t>
            </a:r>
            <a:endParaRPr sz="1000">
              <a:solidFill>
                <a:srgbClr val="0B0C0C"/>
              </a:solidFill>
              <a:latin typeface="Corbel"/>
              <a:ea typeface="Corbel"/>
              <a:cs typeface="Corbel"/>
              <a:sym typeface="Corbel"/>
            </a:endParaRPr>
          </a:p>
          <a:p>
            <a:pPr marL="285750" lvl="0" indent="-177800" algn="l" rtl="0">
              <a:spcBef>
                <a:spcPts val="0"/>
              </a:spcBef>
              <a:spcAft>
                <a:spcPts val="0"/>
              </a:spcAft>
              <a:buClr>
                <a:srgbClr val="0B0C0C"/>
              </a:buClr>
              <a:buSzPts val="1000"/>
              <a:buFont typeface="Corbel"/>
              <a:buChar char="●"/>
            </a:pPr>
            <a:r>
              <a:rPr lang="en" sz="1000">
                <a:solidFill>
                  <a:srgbClr val="0B0C0C"/>
                </a:solidFill>
                <a:latin typeface="Corbel"/>
                <a:ea typeface="Corbel"/>
                <a:cs typeface="Corbel"/>
                <a:sym typeface="Corbel"/>
              </a:rPr>
              <a:t>White and Black African</a:t>
            </a:r>
            <a:endParaRPr sz="1000">
              <a:solidFill>
                <a:srgbClr val="0B0C0C"/>
              </a:solidFill>
              <a:latin typeface="Corbel"/>
              <a:ea typeface="Corbel"/>
              <a:cs typeface="Corbel"/>
              <a:sym typeface="Corbel"/>
            </a:endParaRPr>
          </a:p>
          <a:p>
            <a:pPr marL="285750" lvl="0" indent="-177800" algn="l" rtl="0">
              <a:spcBef>
                <a:spcPts val="0"/>
              </a:spcBef>
              <a:spcAft>
                <a:spcPts val="0"/>
              </a:spcAft>
              <a:buClr>
                <a:srgbClr val="0B0C0C"/>
              </a:buClr>
              <a:buSzPts val="1000"/>
              <a:buFont typeface="Corbel"/>
              <a:buChar char="●"/>
            </a:pPr>
            <a:r>
              <a:rPr lang="en" sz="1000">
                <a:solidFill>
                  <a:srgbClr val="0B0C0C"/>
                </a:solidFill>
                <a:latin typeface="Corbel"/>
                <a:ea typeface="Corbel"/>
                <a:cs typeface="Corbel"/>
                <a:sym typeface="Corbel"/>
              </a:rPr>
              <a:t>White and Asian</a:t>
            </a:r>
            <a:endParaRPr sz="1000">
              <a:solidFill>
                <a:srgbClr val="0B0C0C"/>
              </a:solidFill>
              <a:latin typeface="Corbel"/>
              <a:ea typeface="Corbel"/>
              <a:cs typeface="Corbel"/>
              <a:sym typeface="Corbel"/>
            </a:endParaRPr>
          </a:p>
          <a:p>
            <a:pPr marL="285750" lvl="0" indent="-177800" algn="l" rtl="0">
              <a:lnSpc>
                <a:spcPct val="100000"/>
              </a:lnSpc>
              <a:spcBef>
                <a:spcPts val="0"/>
              </a:spcBef>
              <a:spcAft>
                <a:spcPts val="0"/>
              </a:spcAft>
              <a:buClr>
                <a:srgbClr val="0B0C0C"/>
              </a:buClr>
              <a:buSzPts val="1000"/>
              <a:buFont typeface="Corbel"/>
              <a:buChar char="●"/>
            </a:pPr>
            <a:r>
              <a:rPr lang="en" sz="1000">
                <a:solidFill>
                  <a:srgbClr val="0B0C0C"/>
                </a:solidFill>
                <a:latin typeface="Corbel"/>
                <a:ea typeface="Corbel"/>
                <a:cs typeface="Corbel"/>
                <a:sym typeface="Corbel"/>
              </a:rPr>
              <a:t>Any other Mixed or multiple ethnic background</a:t>
            </a:r>
            <a:endParaRPr sz="900">
              <a:solidFill>
                <a:schemeClr val="dk1"/>
              </a:solidFill>
              <a:latin typeface="Corbel"/>
              <a:ea typeface="Corbel"/>
              <a:cs typeface="Corbel"/>
              <a:sym typeface="Corbel"/>
            </a:endParaRPr>
          </a:p>
          <a:p>
            <a:pPr marL="0" lvl="0" indent="0" algn="l" rtl="0">
              <a:lnSpc>
                <a:spcPct val="100000"/>
              </a:lnSpc>
              <a:spcBef>
                <a:spcPts val="1900"/>
              </a:spcBef>
              <a:spcAft>
                <a:spcPts val="0"/>
              </a:spcAft>
              <a:buClr>
                <a:schemeClr val="dk1"/>
              </a:buClr>
              <a:buSzPts val="1100"/>
              <a:buFont typeface="Arial"/>
              <a:buNone/>
            </a:pPr>
            <a:r>
              <a:rPr lang="en" sz="1000">
                <a:solidFill>
                  <a:schemeClr val="dk1"/>
                </a:solidFill>
                <a:latin typeface="Corbel"/>
                <a:ea typeface="Corbel"/>
                <a:cs typeface="Corbel"/>
                <a:sym typeface="Corbel"/>
              </a:rPr>
              <a:t>White</a:t>
            </a:r>
            <a:endParaRPr sz="1000">
              <a:solidFill>
                <a:schemeClr val="dk1"/>
              </a:solidFill>
              <a:latin typeface="Corbel"/>
              <a:ea typeface="Corbel"/>
              <a:cs typeface="Corbel"/>
              <a:sym typeface="Corbel"/>
            </a:endParaRPr>
          </a:p>
          <a:p>
            <a:pPr marL="285750" lvl="0" indent="-177800" algn="l" rtl="0">
              <a:lnSpc>
                <a:spcPct val="100000"/>
              </a:lnSpc>
              <a:spcBef>
                <a:spcPts val="0"/>
              </a:spcBef>
              <a:spcAft>
                <a:spcPts val="0"/>
              </a:spcAft>
              <a:buClr>
                <a:srgbClr val="0B0C0C"/>
              </a:buClr>
              <a:buSzPts val="1000"/>
              <a:buFont typeface="Corbel"/>
              <a:buChar char="●"/>
            </a:pPr>
            <a:r>
              <a:rPr lang="en" sz="1000">
                <a:solidFill>
                  <a:srgbClr val="0B0C0C"/>
                </a:solidFill>
                <a:latin typeface="Corbel"/>
                <a:ea typeface="Corbel"/>
                <a:cs typeface="Corbel"/>
                <a:sym typeface="Corbel"/>
              </a:rPr>
              <a:t>English, Welsh, Scottish, Northern Irish or British</a:t>
            </a:r>
            <a:endParaRPr sz="1000">
              <a:solidFill>
                <a:srgbClr val="0B0C0C"/>
              </a:solidFill>
              <a:latin typeface="Corbel"/>
              <a:ea typeface="Corbel"/>
              <a:cs typeface="Corbel"/>
              <a:sym typeface="Corbel"/>
            </a:endParaRPr>
          </a:p>
          <a:p>
            <a:pPr marL="285750" lvl="0" indent="-177800" algn="l" rtl="0">
              <a:lnSpc>
                <a:spcPct val="100000"/>
              </a:lnSpc>
              <a:spcBef>
                <a:spcPts val="0"/>
              </a:spcBef>
              <a:spcAft>
                <a:spcPts val="0"/>
              </a:spcAft>
              <a:buClr>
                <a:srgbClr val="0B0C0C"/>
              </a:buClr>
              <a:buSzPts val="1000"/>
              <a:buFont typeface="Corbel"/>
              <a:buChar char="●"/>
            </a:pPr>
            <a:r>
              <a:rPr lang="en" sz="1000">
                <a:solidFill>
                  <a:srgbClr val="0B0C0C"/>
                </a:solidFill>
                <a:latin typeface="Corbel"/>
                <a:ea typeface="Corbel"/>
                <a:cs typeface="Corbel"/>
                <a:sym typeface="Corbel"/>
              </a:rPr>
              <a:t>Irish</a:t>
            </a:r>
            <a:endParaRPr sz="1000">
              <a:solidFill>
                <a:srgbClr val="0B0C0C"/>
              </a:solidFill>
              <a:latin typeface="Corbel"/>
              <a:ea typeface="Corbel"/>
              <a:cs typeface="Corbel"/>
              <a:sym typeface="Corbel"/>
            </a:endParaRPr>
          </a:p>
          <a:p>
            <a:pPr marL="285750" lvl="0" indent="-177800" algn="l" rtl="0">
              <a:lnSpc>
                <a:spcPct val="100000"/>
              </a:lnSpc>
              <a:spcBef>
                <a:spcPts val="0"/>
              </a:spcBef>
              <a:spcAft>
                <a:spcPts val="0"/>
              </a:spcAft>
              <a:buClr>
                <a:srgbClr val="0B0C0C"/>
              </a:buClr>
              <a:buSzPts val="1000"/>
              <a:buFont typeface="Corbel"/>
              <a:buChar char="●"/>
            </a:pPr>
            <a:r>
              <a:rPr lang="en" sz="1000">
                <a:solidFill>
                  <a:srgbClr val="0B0C0C"/>
                </a:solidFill>
                <a:latin typeface="Corbel"/>
                <a:ea typeface="Corbel"/>
                <a:cs typeface="Corbel"/>
                <a:sym typeface="Corbel"/>
              </a:rPr>
              <a:t>Gypsy or Irish Traveller</a:t>
            </a:r>
            <a:endParaRPr sz="1000">
              <a:solidFill>
                <a:srgbClr val="0B0C0C"/>
              </a:solidFill>
              <a:latin typeface="Corbel"/>
              <a:ea typeface="Corbel"/>
              <a:cs typeface="Corbel"/>
              <a:sym typeface="Corbel"/>
            </a:endParaRPr>
          </a:p>
          <a:p>
            <a:pPr marL="285750" lvl="0" indent="-177800" algn="l" rtl="0">
              <a:lnSpc>
                <a:spcPct val="100000"/>
              </a:lnSpc>
              <a:spcBef>
                <a:spcPts val="0"/>
              </a:spcBef>
              <a:spcAft>
                <a:spcPts val="0"/>
              </a:spcAft>
              <a:buClr>
                <a:srgbClr val="0B0C0C"/>
              </a:buClr>
              <a:buSzPts val="1000"/>
              <a:buFont typeface="Corbel"/>
              <a:buChar char="●"/>
            </a:pPr>
            <a:r>
              <a:rPr lang="en" sz="1000">
                <a:solidFill>
                  <a:srgbClr val="0B0C0C"/>
                </a:solidFill>
                <a:latin typeface="Corbel"/>
                <a:ea typeface="Corbel"/>
                <a:cs typeface="Corbel"/>
                <a:sym typeface="Corbel"/>
              </a:rPr>
              <a:t>Roma</a:t>
            </a:r>
            <a:endParaRPr sz="1000">
              <a:solidFill>
                <a:srgbClr val="0B0C0C"/>
              </a:solidFill>
              <a:latin typeface="Corbel"/>
              <a:ea typeface="Corbel"/>
              <a:cs typeface="Corbel"/>
              <a:sym typeface="Corbel"/>
            </a:endParaRPr>
          </a:p>
          <a:p>
            <a:pPr marL="285750" lvl="0" indent="-177800" algn="l" rtl="0">
              <a:lnSpc>
                <a:spcPct val="100000"/>
              </a:lnSpc>
              <a:spcBef>
                <a:spcPts val="0"/>
              </a:spcBef>
              <a:spcAft>
                <a:spcPts val="0"/>
              </a:spcAft>
              <a:buClr>
                <a:srgbClr val="0B0C0C"/>
              </a:buClr>
              <a:buSzPts val="1000"/>
              <a:buFont typeface="Corbel"/>
              <a:buChar char="●"/>
            </a:pPr>
            <a:r>
              <a:rPr lang="en" sz="1000">
                <a:solidFill>
                  <a:srgbClr val="0B0C0C"/>
                </a:solidFill>
                <a:latin typeface="Corbel"/>
                <a:ea typeface="Corbel"/>
                <a:cs typeface="Corbel"/>
                <a:sym typeface="Corbel"/>
              </a:rPr>
              <a:t>Any other White background</a:t>
            </a:r>
            <a:endParaRPr sz="1000">
              <a:solidFill>
                <a:schemeClr val="dk1"/>
              </a:solidFill>
              <a:latin typeface="Corbel"/>
              <a:ea typeface="Corbel"/>
              <a:cs typeface="Corbel"/>
              <a:sym typeface="Corbel"/>
            </a:endParaRPr>
          </a:p>
          <a:p>
            <a:pPr marL="0" lvl="0" indent="0" algn="l" rtl="0">
              <a:spcBef>
                <a:spcPts val="1900"/>
              </a:spcBef>
              <a:spcAft>
                <a:spcPts val="1200"/>
              </a:spcAft>
              <a:buNone/>
            </a:pPr>
            <a:endParaRPr sz="1000"/>
          </a:p>
        </p:txBody>
      </p:sp>
      <p:sp>
        <p:nvSpPr>
          <p:cNvPr id="294" name="Google Shape;294;p41"/>
          <p:cNvSpPr txBox="1"/>
          <p:nvPr/>
        </p:nvSpPr>
        <p:spPr>
          <a:xfrm>
            <a:off x="3571575" y="5868300"/>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Corbel"/>
                <a:ea typeface="Corbel"/>
                <a:cs typeface="Corbel"/>
                <a:sym typeface="Corbel"/>
              </a:rPr>
              <a:t>Other ethnic group</a:t>
            </a:r>
            <a:endParaRPr sz="1000">
              <a:solidFill>
                <a:schemeClr val="dk1"/>
              </a:solidFill>
              <a:latin typeface="Corbel"/>
              <a:ea typeface="Corbel"/>
              <a:cs typeface="Corbel"/>
              <a:sym typeface="Corbel"/>
            </a:endParaRPr>
          </a:p>
          <a:p>
            <a:pPr marL="285750" lvl="0" indent="-177800" algn="l" rtl="0">
              <a:spcBef>
                <a:spcPts val="0"/>
              </a:spcBef>
              <a:spcAft>
                <a:spcPts val="0"/>
              </a:spcAft>
              <a:buClr>
                <a:srgbClr val="0B0C0C"/>
              </a:buClr>
              <a:buSzPts val="1000"/>
              <a:buFont typeface="Corbel"/>
              <a:buChar char="●"/>
            </a:pPr>
            <a:r>
              <a:rPr lang="en" sz="1000">
                <a:solidFill>
                  <a:srgbClr val="0B0C0C"/>
                </a:solidFill>
                <a:latin typeface="Corbel"/>
                <a:ea typeface="Corbel"/>
                <a:cs typeface="Corbel"/>
                <a:sym typeface="Corbel"/>
              </a:rPr>
              <a:t>Arab</a:t>
            </a:r>
            <a:endParaRPr sz="1000">
              <a:solidFill>
                <a:srgbClr val="0B0C0C"/>
              </a:solidFill>
              <a:latin typeface="Corbel"/>
              <a:ea typeface="Corbel"/>
              <a:cs typeface="Corbel"/>
              <a:sym typeface="Corbel"/>
            </a:endParaRPr>
          </a:p>
          <a:p>
            <a:pPr marL="285750" lvl="0" indent="-177800" algn="l" rtl="0">
              <a:lnSpc>
                <a:spcPct val="115000"/>
              </a:lnSpc>
              <a:spcBef>
                <a:spcPts val="0"/>
              </a:spcBef>
              <a:spcAft>
                <a:spcPts val="0"/>
              </a:spcAft>
              <a:buClr>
                <a:srgbClr val="0B0C0C"/>
              </a:buClr>
              <a:buSzPts val="1000"/>
              <a:buFont typeface="Corbel"/>
              <a:buChar char="●"/>
            </a:pPr>
            <a:r>
              <a:rPr lang="en" sz="1000">
                <a:solidFill>
                  <a:srgbClr val="0B0C0C"/>
                </a:solidFill>
                <a:latin typeface="Corbel"/>
                <a:ea typeface="Corbel"/>
                <a:cs typeface="Corbel"/>
                <a:sym typeface="Corbel"/>
              </a:rPr>
              <a:t>Any other ethnic group</a:t>
            </a:r>
            <a:endParaRPr/>
          </a:p>
        </p:txBody>
      </p:sp>
      <p:sp>
        <p:nvSpPr>
          <p:cNvPr id="295" name="Google Shape;295;p41"/>
          <p:cNvSpPr txBox="1"/>
          <p:nvPr/>
        </p:nvSpPr>
        <p:spPr>
          <a:xfrm>
            <a:off x="336200" y="1643335"/>
            <a:ext cx="6411900" cy="2031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b="1">
                <a:solidFill>
                  <a:schemeClr val="dk1"/>
                </a:solidFill>
                <a:latin typeface="Corbel"/>
                <a:ea typeface="Corbel"/>
                <a:cs typeface="Corbel"/>
                <a:sym typeface="Corbel"/>
              </a:rPr>
              <a:t>Discussion </a:t>
            </a:r>
            <a:endParaRPr sz="1700" b="1">
              <a:solidFill>
                <a:schemeClr val="dk1"/>
              </a:solidFill>
              <a:latin typeface="Corbel"/>
              <a:ea typeface="Corbel"/>
              <a:cs typeface="Corbel"/>
              <a:sym typeface="Corbel"/>
            </a:endParaRPr>
          </a:p>
          <a:p>
            <a:pPr marL="0" lvl="0" indent="0" algn="l" rtl="0">
              <a:lnSpc>
                <a:spcPct val="115000"/>
              </a:lnSpc>
              <a:spcBef>
                <a:spcPts val="0"/>
              </a:spcBef>
              <a:spcAft>
                <a:spcPts val="0"/>
              </a:spcAft>
              <a:buNone/>
            </a:pPr>
            <a:endParaRPr sz="5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r>
              <a:rPr lang="en" sz="1300">
                <a:solidFill>
                  <a:schemeClr val="dk1"/>
                </a:solidFill>
                <a:latin typeface="Corbel"/>
                <a:ea typeface="Corbel"/>
                <a:cs typeface="Corbel"/>
                <a:sym typeface="Corbel"/>
              </a:rPr>
              <a:t>The census is a national survey that happens every 10 years. It gives a picture of all the people and households in England and Wales. Answers to census questions help organisations make decisions on planning and funding public services in an area. It can also help measure changes in a local area.</a:t>
            </a: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endParaRPr sz="6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r>
              <a:rPr lang="en" sz="1300">
                <a:solidFill>
                  <a:schemeClr val="dk1"/>
                </a:solidFill>
                <a:latin typeface="Corbel"/>
                <a:ea typeface="Corbel"/>
                <a:cs typeface="Corbel"/>
                <a:sym typeface="Corbel"/>
              </a:rPr>
              <a:t>The 2021 census used the following categories to ask about people about their ethnic group:</a:t>
            </a:r>
            <a:endParaRPr sz="1300">
              <a:solidFill>
                <a:schemeClr val="dk1"/>
              </a:solidFill>
              <a:latin typeface="Corbel"/>
              <a:ea typeface="Corbel"/>
              <a:cs typeface="Corbel"/>
              <a:sym typeface="Corbel"/>
            </a:endParaRPr>
          </a:p>
        </p:txBody>
      </p:sp>
      <p:sp>
        <p:nvSpPr>
          <p:cNvPr id="296" name="Google Shape;296;p41"/>
          <p:cNvSpPr txBox="1"/>
          <p:nvPr/>
        </p:nvSpPr>
        <p:spPr>
          <a:xfrm>
            <a:off x="365150" y="6548700"/>
            <a:ext cx="6354000" cy="84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500"/>
              </a:spcAft>
              <a:buNone/>
            </a:pPr>
            <a:r>
              <a:rPr lang="en" sz="1300">
                <a:solidFill>
                  <a:srgbClr val="0B0C0C"/>
                </a:solidFill>
                <a:latin typeface="Corbel"/>
                <a:ea typeface="Corbel"/>
                <a:cs typeface="Corbel"/>
                <a:sym typeface="Corbel"/>
              </a:rPr>
              <a:t>How such categories are used have changed over time. In 1978, surveys conducted by Camden Council and the Greater London Council asked about “father’s birth place” giving the following options to choose from:</a:t>
            </a:r>
            <a:endParaRPr/>
          </a:p>
        </p:txBody>
      </p:sp>
      <p:sp>
        <p:nvSpPr>
          <p:cNvPr id="297" name="Google Shape;297;p41"/>
          <p:cNvSpPr txBox="1"/>
          <p:nvPr/>
        </p:nvSpPr>
        <p:spPr>
          <a:xfrm>
            <a:off x="2157600" y="7393800"/>
            <a:ext cx="3000000" cy="1754700"/>
          </a:xfrm>
          <a:prstGeom prst="rect">
            <a:avLst/>
          </a:prstGeom>
          <a:noFill/>
          <a:ln>
            <a:noFill/>
          </a:ln>
        </p:spPr>
        <p:txBody>
          <a:bodyPr spcFirstLastPara="1" wrap="square" lIns="91425" tIns="91425" rIns="91425" bIns="91425" anchor="t" anchorCtr="0">
            <a:spAutoFit/>
          </a:bodyPr>
          <a:lstStyle/>
          <a:p>
            <a:pPr marL="685800" lvl="0" indent="-292100" algn="l" rtl="0">
              <a:lnSpc>
                <a:spcPct val="115000"/>
              </a:lnSpc>
              <a:spcBef>
                <a:spcPts val="0"/>
              </a:spcBef>
              <a:spcAft>
                <a:spcPts val="0"/>
              </a:spcAft>
              <a:buClr>
                <a:schemeClr val="dk1"/>
              </a:buClr>
              <a:buSzPts val="1000"/>
              <a:buFont typeface="Corbel"/>
              <a:buChar char="●"/>
            </a:pPr>
            <a:r>
              <a:rPr lang="en" sz="1000">
                <a:solidFill>
                  <a:schemeClr val="dk1"/>
                </a:solidFill>
                <a:latin typeface="Corbel"/>
                <a:ea typeface="Corbel"/>
                <a:cs typeface="Corbel"/>
                <a:sym typeface="Corbel"/>
              </a:rPr>
              <a:t>Great Britain </a:t>
            </a:r>
            <a:endParaRPr sz="1000">
              <a:solidFill>
                <a:schemeClr val="dk1"/>
              </a:solidFill>
              <a:latin typeface="Corbel"/>
              <a:ea typeface="Corbel"/>
              <a:cs typeface="Corbel"/>
              <a:sym typeface="Corbel"/>
            </a:endParaRPr>
          </a:p>
          <a:p>
            <a:pPr marL="685800" lvl="0" indent="-292100" algn="l" rtl="0">
              <a:lnSpc>
                <a:spcPct val="115000"/>
              </a:lnSpc>
              <a:spcBef>
                <a:spcPts val="0"/>
              </a:spcBef>
              <a:spcAft>
                <a:spcPts val="0"/>
              </a:spcAft>
              <a:buClr>
                <a:schemeClr val="dk1"/>
              </a:buClr>
              <a:buSzPts val="1000"/>
              <a:buFont typeface="Corbel"/>
              <a:buChar char="●"/>
            </a:pPr>
            <a:r>
              <a:rPr lang="en" sz="1000">
                <a:solidFill>
                  <a:schemeClr val="dk1"/>
                </a:solidFill>
                <a:latin typeface="Corbel"/>
                <a:ea typeface="Corbel"/>
                <a:cs typeface="Corbel"/>
                <a:sym typeface="Corbel"/>
              </a:rPr>
              <a:t>Ireland (North and South) </a:t>
            </a:r>
            <a:endParaRPr sz="1000">
              <a:solidFill>
                <a:schemeClr val="dk1"/>
              </a:solidFill>
              <a:latin typeface="Corbel"/>
              <a:ea typeface="Corbel"/>
              <a:cs typeface="Corbel"/>
              <a:sym typeface="Corbel"/>
            </a:endParaRPr>
          </a:p>
          <a:p>
            <a:pPr marL="685800" lvl="0" indent="-292100" algn="l" rtl="0">
              <a:lnSpc>
                <a:spcPct val="115000"/>
              </a:lnSpc>
              <a:spcBef>
                <a:spcPts val="0"/>
              </a:spcBef>
              <a:spcAft>
                <a:spcPts val="0"/>
              </a:spcAft>
              <a:buClr>
                <a:schemeClr val="dk1"/>
              </a:buClr>
              <a:buSzPts val="1000"/>
              <a:buFont typeface="Corbel"/>
              <a:buChar char="●"/>
            </a:pPr>
            <a:r>
              <a:rPr lang="en" sz="1000">
                <a:solidFill>
                  <a:schemeClr val="dk1"/>
                </a:solidFill>
                <a:latin typeface="Corbel"/>
                <a:ea typeface="Corbel"/>
                <a:cs typeface="Corbel"/>
                <a:sym typeface="Corbel"/>
              </a:rPr>
              <a:t>Rest of Europe (including Cyprus and Malta) </a:t>
            </a:r>
            <a:endParaRPr sz="1000">
              <a:solidFill>
                <a:schemeClr val="dk1"/>
              </a:solidFill>
              <a:latin typeface="Corbel"/>
              <a:ea typeface="Corbel"/>
              <a:cs typeface="Corbel"/>
              <a:sym typeface="Corbel"/>
            </a:endParaRPr>
          </a:p>
          <a:p>
            <a:pPr marL="685800" lvl="0" indent="-292100" algn="l" rtl="0">
              <a:lnSpc>
                <a:spcPct val="115000"/>
              </a:lnSpc>
              <a:spcBef>
                <a:spcPts val="0"/>
              </a:spcBef>
              <a:spcAft>
                <a:spcPts val="0"/>
              </a:spcAft>
              <a:buClr>
                <a:schemeClr val="dk1"/>
              </a:buClr>
              <a:buSzPts val="1000"/>
              <a:buFont typeface="Corbel"/>
              <a:buChar char="●"/>
            </a:pPr>
            <a:r>
              <a:rPr lang="en" sz="1000">
                <a:solidFill>
                  <a:schemeClr val="dk1"/>
                </a:solidFill>
                <a:latin typeface="Corbel"/>
                <a:ea typeface="Corbel"/>
                <a:cs typeface="Corbel"/>
                <a:sym typeface="Corbel"/>
              </a:rPr>
              <a:t>Caribbean (West Indies) </a:t>
            </a:r>
            <a:endParaRPr sz="1000">
              <a:solidFill>
                <a:schemeClr val="dk1"/>
              </a:solidFill>
              <a:latin typeface="Corbel"/>
              <a:ea typeface="Corbel"/>
              <a:cs typeface="Corbel"/>
              <a:sym typeface="Corbel"/>
            </a:endParaRPr>
          </a:p>
          <a:p>
            <a:pPr marL="685800" lvl="0" indent="-292100" algn="l" rtl="0">
              <a:lnSpc>
                <a:spcPct val="115000"/>
              </a:lnSpc>
              <a:spcBef>
                <a:spcPts val="0"/>
              </a:spcBef>
              <a:spcAft>
                <a:spcPts val="0"/>
              </a:spcAft>
              <a:buClr>
                <a:schemeClr val="dk1"/>
              </a:buClr>
              <a:buSzPts val="1000"/>
              <a:buFont typeface="Corbel"/>
              <a:buChar char="●"/>
            </a:pPr>
            <a:r>
              <a:rPr lang="en" sz="1000">
                <a:solidFill>
                  <a:schemeClr val="dk1"/>
                </a:solidFill>
                <a:latin typeface="Corbel"/>
                <a:ea typeface="Corbel"/>
                <a:cs typeface="Corbel"/>
                <a:sym typeface="Corbel"/>
              </a:rPr>
              <a:t>Asia (India, Pakistan, Bangladesh, China) </a:t>
            </a:r>
            <a:endParaRPr sz="1000">
              <a:solidFill>
                <a:schemeClr val="dk1"/>
              </a:solidFill>
              <a:latin typeface="Corbel"/>
              <a:ea typeface="Corbel"/>
              <a:cs typeface="Corbel"/>
              <a:sym typeface="Corbel"/>
            </a:endParaRPr>
          </a:p>
          <a:p>
            <a:pPr marL="685800" lvl="0" indent="-292100" algn="l" rtl="0">
              <a:lnSpc>
                <a:spcPct val="115000"/>
              </a:lnSpc>
              <a:spcBef>
                <a:spcPts val="0"/>
              </a:spcBef>
              <a:spcAft>
                <a:spcPts val="0"/>
              </a:spcAft>
              <a:buClr>
                <a:schemeClr val="dk1"/>
              </a:buClr>
              <a:buSzPts val="1000"/>
              <a:buFont typeface="Corbel"/>
              <a:buChar char="●"/>
            </a:pPr>
            <a:r>
              <a:rPr lang="en" sz="1000">
                <a:solidFill>
                  <a:schemeClr val="dk1"/>
                </a:solidFill>
                <a:latin typeface="Corbel"/>
                <a:ea typeface="Corbel"/>
                <a:cs typeface="Corbel"/>
                <a:sym typeface="Corbel"/>
              </a:rPr>
              <a:t>Africa </a:t>
            </a:r>
            <a:endParaRPr sz="1000">
              <a:solidFill>
                <a:schemeClr val="dk1"/>
              </a:solidFill>
              <a:latin typeface="Corbel"/>
              <a:ea typeface="Corbel"/>
              <a:cs typeface="Corbel"/>
              <a:sym typeface="Corbel"/>
            </a:endParaRPr>
          </a:p>
          <a:p>
            <a:pPr marL="685800" lvl="0" indent="-292100" algn="l" rtl="0">
              <a:lnSpc>
                <a:spcPct val="115000"/>
              </a:lnSpc>
              <a:spcBef>
                <a:spcPts val="0"/>
              </a:spcBef>
              <a:spcAft>
                <a:spcPts val="0"/>
              </a:spcAft>
              <a:buClr>
                <a:schemeClr val="dk1"/>
              </a:buClr>
              <a:buSzPts val="1000"/>
              <a:buFont typeface="Corbel"/>
              <a:buChar char="●"/>
            </a:pPr>
            <a:r>
              <a:rPr lang="en" sz="1000">
                <a:solidFill>
                  <a:schemeClr val="dk1"/>
                </a:solidFill>
                <a:latin typeface="Corbel"/>
                <a:ea typeface="Corbel"/>
                <a:cs typeface="Corbel"/>
                <a:sym typeface="Corbel"/>
              </a:rPr>
              <a:t>Other </a:t>
            </a:r>
            <a:endParaRPr sz="1000">
              <a:solidFill>
                <a:schemeClr val="dk1"/>
              </a:solidFill>
              <a:latin typeface="Corbel"/>
              <a:ea typeface="Corbel"/>
              <a:cs typeface="Corbel"/>
              <a:sym typeface="Corbel"/>
            </a:endParaRPr>
          </a:p>
          <a:p>
            <a:pPr marL="685800" lvl="0" indent="-292100" algn="l" rtl="0">
              <a:lnSpc>
                <a:spcPct val="115000"/>
              </a:lnSpc>
              <a:spcBef>
                <a:spcPts val="0"/>
              </a:spcBef>
              <a:spcAft>
                <a:spcPts val="0"/>
              </a:spcAft>
              <a:buClr>
                <a:schemeClr val="dk1"/>
              </a:buClr>
              <a:buSzPts val="1000"/>
              <a:buFont typeface="Corbel"/>
              <a:buChar char="●"/>
            </a:pPr>
            <a:r>
              <a:rPr lang="en" sz="1000">
                <a:solidFill>
                  <a:schemeClr val="dk1"/>
                </a:solidFill>
                <a:latin typeface="Corbel"/>
                <a:ea typeface="Corbel"/>
                <a:cs typeface="Corbel"/>
                <a:sym typeface="Corbel"/>
              </a:rPr>
              <a:t>No response/withheld </a:t>
            </a:r>
            <a:endParaRPr sz="1000"/>
          </a:p>
        </p:txBody>
      </p:sp>
      <p:sp>
        <p:nvSpPr>
          <p:cNvPr id="298" name="Google Shape;298;p41"/>
          <p:cNvSpPr txBox="1"/>
          <p:nvPr/>
        </p:nvSpPr>
        <p:spPr>
          <a:xfrm>
            <a:off x="411200" y="7393800"/>
            <a:ext cx="6354000" cy="17547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41"/>
          <p:cNvSpPr txBox="1"/>
          <p:nvPr/>
        </p:nvSpPr>
        <p:spPr>
          <a:xfrm>
            <a:off x="371550" y="9148500"/>
            <a:ext cx="6572100" cy="1535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a:solidFill>
                  <a:schemeClr val="dk1"/>
                </a:solidFill>
                <a:latin typeface="Calibri"/>
                <a:ea typeface="Calibri"/>
                <a:cs typeface="Calibri"/>
                <a:sym typeface="Calibri"/>
              </a:rPr>
              <a:t>In groups consider the questions below:</a:t>
            </a:r>
            <a:endParaRPr sz="1300">
              <a:solidFill>
                <a:schemeClr val="dk1"/>
              </a:solidFill>
              <a:latin typeface="Calibri"/>
              <a:ea typeface="Calibri"/>
              <a:cs typeface="Calibri"/>
              <a:sym typeface="Calibri"/>
            </a:endParaRPr>
          </a:p>
          <a:p>
            <a:pPr marL="285750" lvl="0" indent="-139700" algn="l" rtl="0">
              <a:lnSpc>
                <a:spcPct val="115000"/>
              </a:lnSpc>
              <a:spcBef>
                <a:spcPts val="0"/>
              </a:spcBef>
              <a:spcAft>
                <a:spcPts val="0"/>
              </a:spcAft>
              <a:buClr>
                <a:schemeClr val="dk1"/>
              </a:buClr>
              <a:buSzPts val="1300"/>
              <a:buFont typeface="Calibri"/>
              <a:buAutoNum type="arabicPeriod"/>
            </a:pPr>
            <a:r>
              <a:rPr lang="en" sz="1300">
                <a:solidFill>
                  <a:schemeClr val="dk1"/>
                </a:solidFill>
                <a:latin typeface="Calibri"/>
                <a:ea typeface="Calibri"/>
                <a:cs typeface="Calibri"/>
                <a:sym typeface="Calibri"/>
              </a:rPr>
              <a:t>Compare the current categories to the categories from 1978. How have they changed? Write down three changes. Discuss in pairs why you think these changes have taken place</a:t>
            </a:r>
            <a:endParaRPr sz="1300">
              <a:solidFill>
                <a:schemeClr val="dk1"/>
              </a:solidFill>
              <a:latin typeface="Calibri"/>
              <a:ea typeface="Calibri"/>
              <a:cs typeface="Calibri"/>
              <a:sym typeface="Calibri"/>
            </a:endParaRPr>
          </a:p>
          <a:p>
            <a:pPr marL="285750" lvl="0" indent="-139700" algn="l" rtl="0">
              <a:lnSpc>
                <a:spcPct val="115000"/>
              </a:lnSpc>
              <a:spcBef>
                <a:spcPts val="0"/>
              </a:spcBef>
              <a:spcAft>
                <a:spcPts val="0"/>
              </a:spcAft>
              <a:buClr>
                <a:schemeClr val="dk1"/>
              </a:buClr>
              <a:buSzPts val="1300"/>
              <a:buFont typeface="Calibri"/>
              <a:buAutoNum type="arabicPeriod"/>
            </a:pPr>
            <a:r>
              <a:rPr lang="en" sz="1300">
                <a:solidFill>
                  <a:schemeClr val="dk1"/>
                </a:solidFill>
                <a:latin typeface="Calibri"/>
                <a:ea typeface="Calibri"/>
                <a:cs typeface="Calibri"/>
                <a:sym typeface="Calibri"/>
              </a:rPr>
              <a:t>Do you see yourself represented in the two sets of categories from 1978 and 2021? Write down why you think that some groups are represented and not others.</a:t>
            </a:r>
            <a:endParaRPr sz="1300">
              <a:solidFill>
                <a:schemeClr val="dk1"/>
              </a:solidFill>
              <a:latin typeface="Calibri"/>
              <a:ea typeface="Calibri"/>
              <a:cs typeface="Calibri"/>
              <a:sym typeface="Calibri"/>
            </a:endParaRPr>
          </a:p>
          <a:p>
            <a:pPr marL="285750" lvl="0" indent="-139700" algn="l" rtl="0">
              <a:lnSpc>
                <a:spcPct val="115000"/>
              </a:lnSpc>
              <a:spcBef>
                <a:spcPts val="0"/>
              </a:spcBef>
              <a:spcAft>
                <a:spcPts val="0"/>
              </a:spcAft>
              <a:buClr>
                <a:schemeClr val="dk1"/>
              </a:buClr>
              <a:buSzPts val="1300"/>
              <a:buFont typeface="Calibri"/>
              <a:buAutoNum type="arabicPeriod"/>
            </a:pPr>
            <a:r>
              <a:rPr lang="en" sz="1300">
                <a:solidFill>
                  <a:schemeClr val="dk1"/>
                </a:solidFill>
                <a:latin typeface="Calibri"/>
                <a:ea typeface="Calibri"/>
                <a:cs typeface="Calibri"/>
                <a:sym typeface="Calibri"/>
              </a:rPr>
              <a:t>How do you think we should ask about race, or ethnicity if at all? </a:t>
            </a:r>
            <a:endParaRPr sz="1500"/>
          </a:p>
        </p:txBody>
      </p:sp>
      <p:pic>
        <p:nvPicPr>
          <p:cNvPr id="300" name="Google Shape;300;p41"/>
          <p:cNvPicPr preferRelativeResize="0"/>
          <p:nvPr/>
        </p:nvPicPr>
        <p:blipFill rotWithShape="1">
          <a:blip r:embed="rId3">
            <a:alphaModFix/>
          </a:blip>
          <a:srcRect b="13457"/>
          <a:stretch/>
        </p:blipFill>
        <p:spPr>
          <a:xfrm>
            <a:off x="6134400" y="135300"/>
            <a:ext cx="1041100" cy="126902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2"/>
          <p:cNvSpPr txBox="1">
            <a:spLocks noGrp="1"/>
          </p:cNvSpPr>
          <p:nvPr>
            <p:ph type="title"/>
          </p:nvPr>
        </p:nvSpPr>
        <p:spPr>
          <a:xfrm>
            <a:off x="249460" y="903962"/>
            <a:ext cx="6816300" cy="12216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sz="2611" b="1">
                <a:latin typeface="Corbel"/>
                <a:ea typeface="Corbel"/>
                <a:cs typeface="Corbel"/>
                <a:sym typeface="Corbel"/>
              </a:rPr>
              <a:t>Open City</a:t>
            </a:r>
            <a:endParaRPr sz="2611" b="1">
              <a:latin typeface="Corbel"/>
              <a:ea typeface="Corbel"/>
              <a:cs typeface="Corbel"/>
              <a:sym typeface="Corbel"/>
            </a:endParaRPr>
          </a:p>
          <a:p>
            <a:pPr marL="0" lvl="0" indent="0" algn="l" rtl="0">
              <a:spcBef>
                <a:spcPts val="0"/>
              </a:spcBef>
              <a:spcAft>
                <a:spcPts val="0"/>
              </a:spcAft>
              <a:buNone/>
            </a:pPr>
            <a:r>
              <a:rPr lang="en" sz="2377" b="1">
                <a:latin typeface="Corbel"/>
                <a:ea typeface="Corbel"/>
                <a:cs typeface="Corbel"/>
                <a:sym typeface="Corbel"/>
              </a:rPr>
              <a:t>Race, migration &amp; social housing in Camden</a:t>
            </a:r>
            <a:r>
              <a:rPr lang="en" sz="3577" b="1">
                <a:latin typeface="Corbel"/>
                <a:ea typeface="Corbel"/>
                <a:cs typeface="Corbel"/>
                <a:sym typeface="Corbel"/>
              </a:rPr>
              <a:t> </a:t>
            </a:r>
            <a:endParaRPr sz="3577">
              <a:latin typeface="Corbel"/>
              <a:ea typeface="Corbel"/>
              <a:cs typeface="Corbel"/>
              <a:sym typeface="Corbel"/>
            </a:endParaRPr>
          </a:p>
        </p:txBody>
      </p:sp>
      <p:sp>
        <p:nvSpPr>
          <p:cNvPr id="306" name="Google Shape;306;p42"/>
          <p:cNvSpPr txBox="1"/>
          <p:nvPr/>
        </p:nvSpPr>
        <p:spPr>
          <a:xfrm>
            <a:off x="381000" y="2125550"/>
            <a:ext cx="6496200" cy="6137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a:solidFill>
                  <a:schemeClr val="dk1"/>
                </a:solidFill>
                <a:latin typeface="Corbel"/>
                <a:ea typeface="Corbel"/>
                <a:cs typeface="Corbel"/>
                <a:sym typeface="Corbel"/>
              </a:rPr>
              <a:t>Social housing is usually owned by local councils or by housing associations. They provide affordable rent because rents are tied to local incomes. Social housing is secure because it is long-term. Some of the social housing estates in Camden are very famous. People from all over the world come to see the architecture of Camden’s social housing estates. </a:t>
            </a: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r>
              <a:rPr lang="en" sz="1300">
                <a:solidFill>
                  <a:schemeClr val="dk1"/>
                </a:solidFill>
                <a:latin typeface="Corbel"/>
                <a:ea typeface="Corbel"/>
                <a:cs typeface="Corbel"/>
                <a:sym typeface="Corbel"/>
              </a:rPr>
              <a:t>Many people want to live, work, and study in Camden because of its central London location, many parks, services and resources. Camden is also an important transport hub. This means that for many people Camden is the first borough they see when they arrive in London. </a:t>
            </a: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r>
              <a:rPr lang="en" sz="1300">
                <a:solidFill>
                  <a:schemeClr val="dk1"/>
                </a:solidFill>
                <a:latin typeface="Corbel"/>
                <a:ea typeface="Corbel"/>
                <a:cs typeface="Corbel"/>
                <a:sym typeface="Corbel"/>
              </a:rPr>
              <a:t>In the 1950s and 1960s, it was very difficult for new migrants in London to access social housing. Many people lived in substandard, and over-crowded conditions often with whole families renting a single room in a shared house. When new migrants were able to access social housing, it was often given in the poorest parts of London and in older social housing estates rather than the brand new ones that were being built at the time. By 1975, it was clear that white-British people were more likely to be given brand new social housing with gardens in New Towns and on the outskirts of the city with migrants and people of colour being given smaller flats in inner city areas like Camden.</a:t>
            </a: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r>
              <a:rPr lang="en" sz="1300">
                <a:solidFill>
                  <a:schemeClr val="dk1"/>
                </a:solidFill>
                <a:latin typeface="Corbel"/>
                <a:ea typeface="Corbel"/>
                <a:cs typeface="Corbel"/>
                <a:sym typeface="Corbel"/>
              </a:rPr>
              <a:t>In 1978 Camden Council committed to providing housing to all new migrants arriving at Euston and Kings Cross Stations. Camden Council and the Greater London Council (which was </a:t>
            </a:r>
            <a:r>
              <a:rPr lang="en" sz="1300">
                <a:solidFill>
                  <a:srgbClr val="FF0000"/>
                </a:solidFill>
                <a:latin typeface="Corbel"/>
                <a:ea typeface="Corbel"/>
                <a:cs typeface="Corbel"/>
                <a:sym typeface="Corbel"/>
              </a:rPr>
              <a:t>abolished</a:t>
            </a:r>
            <a:r>
              <a:rPr lang="en" sz="1300">
                <a:solidFill>
                  <a:schemeClr val="dk1"/>
                </a:solidFill>
                <a:latin typeface="Corbel"/>
                <a:ea typeface="Corbel"/>
                <a:cs typeface="Corbel"/>
                <a:sym typeface="Corbel"/>
              </a:rPr>
              <a:t> in 1986) provided housing to lots of new arrivals including refugees from Chile, Uganda, Cyprus and Vietnam. Even though Camden Council began to try to welcome migrants and people of colour, there were lots of racist reactions to this by other residents in the borough.</a:t>
            </a:r>
            <a:endParaRPr sz="1300" i="1">
              <a:solidFill>
                <a:schemeClr val="dk1"/>
              </a:solidFill>
              <a:latin typeface="Corbel"/>
              <a:ea typeface="Corbel"/>
              <a:cs typeface="Corbel"/>
              <a:sym typeface="Corbel"/>
            </a:endParaRPr>
          </a:p>
          <a:p>
            <a:pPr marL="0" lvl="0" indent="0" algn="l" rtl="0">
              <a:lnSpc>
                <a:spcPct val="115000"/>
              </a:lnSpc>
              <a:spcBef>
                <a:spcPts val="0"/>
              </a:spcBef>
              <a:spcAft>
                <a:spcPts val="0"/>
              </a:spcAft>
              <a:buNone/>
            </a:pPr>
            <a:endParaRPr sz="13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300">
              <a:solidFill>
                <a:schemeClr val="dk1"/>
              </a:solidFill>
              <a:latin typeface="Corbel"/>
              <a:ea typeface="Corbel"/>
              <a:cs typeface="Corbel"/>
              <a:sym typeface="Corbel"/>
            </a:endParaRPr>
          </a:p>
        </p:txBody>
      </p:sp>
      <p:pic>
        <p:nvPicPr>
          <p:cNvPr id="307" name="Google Shape;307;p42"/>
          <p:cNvPicPr preferRelativeResize="0"/>
          <p:nvPr/>
        </p:nvPicPr>
        <p:blipFill rotWithShape="1">
          <a:blip r:embed="rId3">
            <a:alphaModFix/>
          </a:blip>
          <a:srcRect b="13457"/>
          <a:stretch/>
        </p:blipFill>
        <p:spPr>
          <a:xfrm>
            <a:off x="6134400" y="135300"/>
            <a:ext cx="1041100" cy="1269023"/>
          </a:xfrm>
          <a:prstGeom prst="rect">
            <a:avLst/>
          </a:prstGeom>
          <a:noFill/>
          <a:ln>
            <a:noFill/>
          </a:ln>
        </p:spPr>
      </p:pic>
      <p:sp>
        <p:nvSpPr>
          <p:cNvPr id="308" name="Google Shape;308;p42"/>
          <p:cNvSpPr txBox="1"/>
          <p:nvPr/>
        </p:nvSpPr>
        <p:spPr>
          <a:xfrm>
            <a:off x="249450" y="10054050"/>
            <a:ext cx="6816300" cy="4926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dk1"/>
                </a:solidFill>
                <a:latin typeface="Corbel"/>
                <a:ea typeface="Corbel"/>
                <a:cs typeface="Corbel"/>
                <a:sym typeface="Corbel"/>
              </a:rPr>
              <a:t>Key Words </a:t>
            </a:r>
            <a:endParaRPr sz="1000" b="1">
              <a:solidFill>
                <a:schemeClr val="dk1"/>
              </a:solidFill>
              <a:latin typeface="Corbel"/>
              <a:ea typeface="Corbel"/>
              <a:cs typeface="Corbel"/>
              <a:sym typeface="Corbel"/>
            </a:endParaRPr>
          </a:p>
          <a:p>
            <a:pPr marL="457200" lvl="0" indent="-292100" algn="l" rtl="0">
              <a:spcBef>
                <a:spcPts val="0"/>
              </a:spcBef>
              <a:spcAft>
                <a:spcPts val="0"/>
              </a:spcAft>
              <a:buClr>
                <a:schemeClr val="dk1"/>
              </a:buClr>
              <a:buSzPts val="1000"/>
              <a:buChar char="●"/>
            </a:pPr>
            <a:r>
              <a:rPr lang="en" sz="1000" b="1">
                <a:solidFill>
                  <a:srgbClr val="FF0000"/>
                </a:solidFill>
                <a:latin typeface="Corbel"/>
                <a:ea typeface="Corbel"/>
                <a:cs typeface="Corbel"/>
                <a:sym typeface="Corbel"/>
              </a:rPr>
              <a:t>Abolished- </a:t>
            </a:r>
            <a:r>
              <a:rPr lang="en" sz="1000">
                <a:solidFill>
                  <a:schemeClr val="dk1"/>
                </a:solidFill>
                <a:latin typeface="Corbel"/>
                <a:ea typeface="Corbel"/>
                <a:cs typeface="Corbel"/>
                <a:sym typeface="Corbel"/>
              </a:rPr>
              <a:t>To formally put an end to something; a system, practise or institution </a:t>
            </a:r>
            <a:endParaRPr sz="1000">
              <a:solidFill>
                <a:schemeClr val="dk1"/>
              </a:solidFill>
              <a:latin typeface="Corbel"/>
              <a:ea typeface="Corbel"/>
              <a:cs typeface="Corbel"/>
              <a:sym typeface="Corbe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3"/>
          <p:cNvSpPr txBox="1">
            <a:spLocks noGrp="1"/>
          </p:cNvSpPr>
          <p:nvPr>
            <p:ph type="title"/>
          </p:nvPr>
        </p:nvSpPr>
        <p:spPr>
          <a:xfrm>
            <a:off x="249460" y="903962"/>
            <a:ext cx="6816300" cy="12216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sz="2611" b="1">
                <a:latin typeface="Corbel"/>
                <a:ea typeface="Corbel"/>
                <a:cs typeface="Corbel"/>
                <a:sym typeface="Corbel"/>
              </a:rPr>
              <a:t>Open City</a:t>
            </a:r>
            <a:endParaRPr sz="2611" b="1">
              <a:latin typeface="Corbel"/>
              <a:ea typeface="Corbel"/>
              <a:cs typeface="Corbel"/>
              <a:sym typeface="Corbel"/>
            </a:endParaRPr>
          </a:p>
          <a:p>
            <a:pPr marL="0" lvl="0" indent="0" algn="l" rtl="0">
              <a:spcBef>
                <a:spcPts val="0"/>
              </a:spcBef>
              <a:spcAft>
                <a:spcPts val="0"/>
              </a:spcAft>
              <a:buNone/>
            </a:pPr>
            <a:r>
              <a:rPr lang="en" sz="2377" b="1">
                <a:latin typeface="Corbel"/>
                <a:ea typeface="Corbel"/>
                <a:cs typeface="Corbel"/>
                <a:sym typeface="Corbel"/>
              </a:rPr>
              <a:t>Race, migration &amp; social housing in Camden</a:t>
            </a:r>
            <a:r>
              <a:rPr lang="en" sz="3577" b="1">
                <a:latin typeface="Corbel"/>
                <a:ea typeface="Corbel"/>
                <a:cs typeface="Corbel"/>
                <a:sym typeface="Corbel"/>
              </a:rPr>
              <a:t> </a:t>
            </a:r>
            <a:endParaRPr sz="3577">
              <a:latin typeface="Corbel"/>
              <a:ea typeface="Corbel"/>
              <a:cs typeface="Corbel"/>
              <a:sym typeface="Corbel"/>
            </a:endParaRPr>
          </a:p>
        </p:txBody>
      </p:sp>
      <p:sp>
        <p:nvSpPr>
          <p:cNvPr id="314" name="Google Shape;314;p43"/>
          <p:cNvSpPr txBox="1"/>
          <p:nvPr/>
        </p:nvSpPr>
        <p:spPr>
          <a:xfrm>
            <a:off x="381000" y="2125550"/>
            <a:ext cx="6496200" cy="5730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a:solidFill>
                  <a:schemeClr val="dk1"/>
                </a:solidFill>
                <a:latin typeface="Corbel"/>
                <a:ea typeface="Corbel"/>
                <a:cs typeface="Corbel"/>
                <a:sym typeface="Corbel"/>
              </a:rPr>
              <a:t>However, in 1999, new legislation made it very difficult for local councils to provide housing to people seeking asylum and new refugees. Since 1999, new arrivals seeking refuge in Britain have been ‘sent’ to other parts of the country, making it difficult to stay in touch with friends or family in London. </a:t>
            </a: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r>
              <a:rPr lang="en" sz="1300">
                <a:solidFill>
                  <a:schemeClr val="dk1"/>
                </a:solidFill>
                <a:latin typeface="Corbel"/>
                <a:ea typeface="Corbel"/>
                <a:cs typeface="Corbel"/>
                <a:sym typeface="Corbel"/>
              </a:rPr>
              <a:t>Today, there is far less social housing available than there was in 1980. There are 1 million people in England on the waiting list for social housing. Last year, 29,000 social houses were sold or demolished and less than 7,000 were built This means that in recent years, especially in London, many families are once again living in overcrowded and sub-standard conditions. Many people have unaffordable rents.</a:t>
            </a: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r>
              <a:rPr lang="en" sz="1600" b="1">
                <a:solidFill>
                  <a:schemeClr val="dk1"/>
                </a:solidFill>
                <a:latin typeface="Corbel"/>
                <a:ea typeface="Corbel"/>
                <a:cs typeface="Corbel"/>
                <a:sym typeface="Corbel"/>
              </a:rPr>
              <a:t>Discussion</a:t>
            </a:r>
            <a:endParaRPr sz="1600" b="1">
              <a:solidFill>
                <a:schemeClr val="dk1"/>
              </a:solidFill>
              <a:latin typeface="Corbel"/>
              <a:ea typeface="Corbel"/>
              <a:cs typeface="Corbel"/>
              <a:sym typeface="Corbel"/>
            </a:endParaRPr>
          </a:p>
          <a:p>
            <a:pPr marL="0" lvl="0" indent="0" algn="l" rtl="0">
              <a:lnSpc>
                <a:spcPct val="115000"/>
              </a:lnSpc>
              <a:spcBef>
                <a:spcPts val="0"/>
              </a:spcBef>
              <a:spcAft>
                <a:spcPts val="0"/>
              </a:spcAft>
              <a:buNone/>
            </a:pPr>
            <a:endParaRPr sz="1300" u="sng">
              <a:solidFill>
                <a:schemeClr val="dk1"/>
              </a:solidFill>
              <a:latin typeface="Corbel"/>
              <a:ea typeface="Corbel"/>
              <a:cs typeface="Corbel"/>
              <a:sym typeface="Corbel"/>
            </a:endParaRPr>
          </a:p>
          <a:p>
            <a:pPr marL="0" lvl="0" indent="0" algn="l" rtl="0">
              <a:lnSpc>
                <a:spcPct val="115000"/>
              </a:lnSpc>
              <a:spcBef>
                <a:spcPts val="0"/>
              </a:spcBef>
              <a:spcAft>
                <a:spcPts val="0"/>
              </a:spcAft>
              <a:buNone/>
            </a:pPr>
            <a:r>
              <a:rPr lang="en" sz="1300">
                <a:solidFill>
                  <a:schemeClr val="dk1"/>
                </a:solidFill>
                <a:latin typeface="Corbel"/>
                <a:ea typeface="Corbel"/>
                <a:cs typeface="Corbel"/>
                <a:sym typeface="Corbel"/>
              </a:rPr>
              <a:t>Discuss the following questions, either in small groups or as a class: </a:t>
            </a:r>
            <a:endParaRPr sz="1300">
              <a:solidFill>
                <a:schemeClr val="dk1"/>
              </a:solidFill>
              <a:latin typeface="Corbel"/>
              <a:ea typeface="Corbel"/>
              <a:cs typeface="Corbel"/>
              <a:sym typeface="Corbel"/>
            </a:endParaRPr>
          </a:p>
          <a:p>
            <a:pPr marL="457200" lvl="0" indent="0" algn="l" rtl="0">
              <a:lnSpc>
                <a:spcPct val="115000"/>
              </a:lnSpc>
              <a:spcBef>
                <a:spcPts val="0"/>
              </a:spcBef>
              <a:spcAft>
                <a:spcPts val="0"/>
              </a:spcAft>
              <a:buNone/>
            </a:pPr>
            <a:endParaRPr sz="1300">
              <a:solidFill>
                <a:schemeClr val="dk1"/>
              </a:solidFill>
              <a:latin typeface="Corbel"/>
              <a:ea typeface="Corbel"/>
              <a:cs typeface="Corbel"/>
              <a:sym typeface="Corbel"/>
            </a:endParaRPr>
          </a:p>
          <a:p>
            <a:pPr marL="457200" lvl="0" indent="-311150" algn="l" rtl="0">
              <a:lnSpc>
                <a:spcPct val="115000"/>
              </a:lnSpc>
              <a:spcBef>
                <a:spcPts val="0"/>
              </a:spcBef>
              <a:spcAft>
                <a:spcPts val="0"/>
              </a:spcAft>
              <a:buClr>
                <a:schemeClr val="dk1"/>
              </a:buClr>
              <a:buSzPts val="1300"/>
              <a:buFont typeface="Corbel"/>
              <a:buChar char="●"/>
            </a:pPr>
            <a:r>
              <a:rPr lang="en" sz="1300">
                <a:solidFill>
                  <a:schemeClr val="dk1"/>
                </a:solidFill>
                <a:latin typeface="Corbel"/>
                <a:ea typeface="Corbel"/>
                <a:cs typeface="Corbel"/>
                <a:sym typeface="Corbel"/>
              </a:rPr>
              <a:t>How do we make cities more welcoming?</a:t>
            </a:r>
            <a:endParaRPr sz="1300">
              <a:solidFill>
                <a:schemeClr val="dk1"/>
              </a:solidFill>
              <a:latin typeface="Corbel"/>
              <a:ea typeface="Corbel"/>
              <a:cs typeface="Corbel"/>
              <a:sym typeface="Corbel"/>
            </a:endParaRPr>
          </a:p>
          <a:p>
            <a:pPr marL="457200" lvl="0" indent="-311150" algn="l" rtl="0">
              <a:lnSpc>
                <a:spcPct val="115000"/>
              </a:lnSpc>
              <a:spcBef>
                <a:spcPts val="0"/>
              </a:spcBef>
              <a:spcAft>
                <a:spcPts val="0"/>
              </a:spcAft>
              <a:buClr>
                <a:schemeClr val="dk1"/>
              </a:buClr>
              <a:buSzPts val="1300"/>
              <a:buFont typeface="Corbel"/>
              <a:buChar char="●"/>
            </a:pPr>
            <a:r>
              <a:rPr lang="en" sz="1300">
                <a:solidFill>
                  <a:schemeClr val="dk1"/>
                </a:solidFill>
                <a:latin typeface="Corbel"/>
                <a:ea typeface="Corbel"/>
                <a:cs typeface="Corbel"/>
                <a:sym typeface="Corbel"/>
              </a:rPr>
              <a:t>What role does housing play in making cities more welcoming?</a:t>
            </a:r>
            <a:endParaRPr sz="1300">
              <a:solidFill>
                <a:schemeClr val="dk1"/>
              </a:solidFill>
              <a:latin typeface="Corbel"/>
              <a:ea typeface="Corbel"/>
              <a:cs typeface="Corbel"/>
              <a:sym typeface="Corbel"/>
            </a:endParaRPr>
          </a:p>
          <a:p>
            <a:pPr marL="457200" lvl="0" indent="-311150" algn="l" rtl="0">
              <a:lnSpc>
                <a:spcPct val="115000"/>
              </a:lnSpc>
              <a:spcBef>
                <a:spcPts val="0"/>
              </a:spcBef>
              <a:spcAft>
                <a:spcPts val="0"/>
              </a:spcAft>
              <a:buClr>
                <a:schemeClr val="dk1"/>
              </a:buClr>
              <a:buSzPts val="1300"/>
              <a:buFont typeface="Corbel"/>
              <a:buChar char="●"/>
            </a:pPr>
            <a:r>
              <a:rPr lang="en" sz="1300">
                <a:solidFill>
                  <a:schemeClr val="dk1"/>
                </a:solidFill>
                <a:latin typeface="Corbel"/>
                <a:ea typeface="Corbel"/>
                <a:cs typeface="Corbel"/>
                <a:sym typeface="Corbel"/>
              </a:rPr>
              <a:t>How should limited resources be allocated? </a:t>
            </a:r>
            <a:endParaRPr sz="1300">
              <a:solidFill>
                <a:schemeClr val="dk1"/>
              </a:solidFill>
              <a:latin typeface="Corbel"/>
              <a:ea typeface="Corbel"/>
              <a:cs typeface="Corbel"/>
              <a:sym typeface="Corbel"/>
            </a:endParaRPr>
          </a:p>
          <a:p>
            <a:pPr marL="457200" lvl="0" indent="-311150" algn="l" rtl="0">
              <a:lnSpc>
                <a:spcPct val="115000"/>
              </a:lnSpc>
              <a:spcBef>
                <a:spcPts val="0"/>
              </a:spcBef>
              <a:spcAft>
                <a:spcPts val="0"/>
              </a:spcAft>
              <a:buClr>
                <a:schemeClr val="dk1"/>
              </a:buClr>
              <a:buSzPts val="1300"/>
              <a:buFont typeface="Corbel"/>
              <a:buChar char="●"/>
            </a:pPr>
            <a:r>
              <a:rPr lang="en" sz="1300">
                <a:solidFill>
                  <a:schemeClr val="dk1"/>
                </a:solidFill>
                <a:latin typeface="Corbel"/>
                <a:ea typeface="Corbel"/>
                <a:cs typeface="Corbel"/>
                <a:sym typeface="Corbel"/>
              </a:rPr>
              <a:t>How would you feel if you were given no choice in where you lived?</a:t>
            </a: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endParaRPr sz="13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300">
              <a:solidFill>
                <a:schemeClr val="dk1"/>
              </a:solidFill>
              <a:latin typeface="Corbel"/>
              <a:ea typeface="Corbel"/>
              <a:cs typeface="Corbel"/>
              <a:sym typeface="Corbel"/>
            </a:endParaRPr>
          </a:p>
        </p:txBody>
      </p:sp>
      <p:pic>
        <p:nvPicPr>
          <p:cNvPr id="315" name="Google Shape;315;p43"/>
          <p:cNvPicPr preferRelativeResize="0"/>
          <p:nvPr/>
        </p:nvPicPr>
        <p:blipFill rotWithShape="1">
          <a:blip r:embed="rId3">
            <a:alphaModFix/>
          </a:blip>
          <a:srcRect b="13457"/>
          <a:stretch/>
        </p:blipFill>
        <p:spPr>
          <a:xfrm>
            <a:off x="6134400" y="135300"/>
            <a:ext cx="1041100" cy="126902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4"/>
          <p:cNvSpPr txBox="1"/>
          <p:nvPr/>
        </p:nvSpPr>
        <p:spPr>
          <a:xfrm>
            <a:off x="381000" y="2125550"/>
            <a:ext cx="6496200" cy="7851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700" b="1">
                <a:solidFill>
                  <a:schemeClr val="dk1"/>
                </a:solidFill>
                <a:latin typeface="Corbel"/>
                <a:ea typeface="Corbel"/>
                <a:cs typeface="Corbel"/>
                <a:sym typeface="Corbel"/>
              </a:rPr>
              <a:t>Housing Estate Structures </a:t>
            </a:r>
            <a:endParaRPr sz="17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r>
              <a:rPr lang="en" sz="1300">
                <a:solidFill>
                  <a:schemeClr val="dk1"/>
                </a:solidFill>
                <a:latin typeface="Corbel"/>
                <a:ea typeface="Corbel"/>
                <a:cs typeface="Corbel"/>
                <a:sym typeface="Corbel"/>
              </a:rPr>
              <a:t>Social housing estates also have their own distinct histories. Who our homes are named after and who used to own the land that they are built on can tell us a lot about race, migration and the struggle for safe, secure housing for all. </a:t>
            </a: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r>
              <a:rPr lang="en" sz="1700" b="1">
                <a:solidFill>
                  <a:schemeClr val="dk1"/>
                </a:solidFill>
                <a:latin typeface="Corbel"/>
                <a:ea typeface="Corbel"/>
                <a:cs typeface="Corbel"/>
                <a:sym typeface="Corbel"/>
              </a:rPr>
              <a:t>Discussion</a:t>
            </a:r>
            <a:endParaRPr sz="1700" b="1">
              <a:solidFill>
                <a:schemeClr val="dk1"/>
              </a:solidFill>
              <a:latin typeface="Corbel"/>
              <a:ea typeface="Corbel"/>
              <a:cs typeface="Corbel"/>
              <a:sym typeface="Corbel"/>
            </a:endParaRPr>
          </a:p>
          <a:p>
            <a:pPr marL="0" lvl="0" indent="0" algn="l" rtl="0">
              <a:lnSpc>
                <a:spcPct val="115000"/>
              </a:lnSpc>
              <a:spcBef>
                <a:spcPts val="0"/>
              </a:spcBef>
              <a:spcAft>
                <a:spcPts val="0"/>
              </a:spcAft>
              <a:buNone/>
            </a:pPr>
            <a:endParaRPr sz="1300" u="sng">
              <a:solidFill>
                <a:schemeClr val="dk1"/>
              </a:solidFill>
              <a:latin typeface="Corbel"/>
              <a:ea typeface="Corbel"/>
              <a:cs typeface="Corbel"/>
              <a:sym typeface="Corbel"/>
            </a:endParaRPr>
          </a:p>
          <a:p>
            <a:pPr marL="457200" lvl="0" indent="-311150" algn="l" rtl="0">
              <a:lnSpc>
                <a:spcPct val="115000"/>
              </a:lnSpc>
              <a:spcBef>
                <a:spcPts val="0"/>
              </a:spcBef>
              <a:spcAft>
                <a:spcPts val="0"/>
              </a:spcAft>
              <a:buClr>
                <a:schemeClr val="dk1"/>
              </a:buClr>
              <a:buSzPts val="1300"/>
              <a:buFont typeface="Corbel"/>
              <a:buAutoNum type="alphaLcParenR"/>
            </a:pPr>
            <a:r>
              <a:rPr lang="en" sz="1300">
                <a:solidFill>
                  <a:schemeClr val="dk1"/>
                </a:solidFill>
                <a:latin typeface="Corbel"/>
                <a:ea typeface="Corbel"/>
                <a:cs typeface="Corbel"/>
                <a:sym typeface="Corbel"/>
              </a:rPr>
              <a:t>Read the histories of </a:t>
            </a:r>
            <a:r>
              <a:rPr lang="en" sz="1300" u="sng">
                <a:solidFill>
                  <a:srgbClr val="1155CC"/>
                </a:solidFill>
                <a:latin typeface="Corbel"/>
                <a:ea typeface="Corbel"/>
                <a:cs typeface="Corbel"/>
                <a:sym typeface="Corbel"/>
                <a:hlinkClick r:id="rId3">
                  <a:extLst>
                    <a:ext uri="{A12FA001-AC4F-418D-AE19-62706E023703}">
                      <ahyp:hlinkClr xmlns:ahyp="http://schemas.microsoft.com/office/drawing/2018/hyperlinkcolor" val="tx"/>
                    </a:ext>
                  </a:extLst>
                </a:hlinkClick>
              </a:rPr>
              <a:t>Hilgrove</a:t>
            </a:r>
            <a:r>
              <a:rPr lang="en" sz="1300">
                <a:solidFill>
                  <a:schemeClr val="dk1"/>
                </a:solidFill>
                <a:latin typeface="Corbel"/>
                <a:ea typeface="Corbel"/>
                <a:cs typeface="Corbel"/>
                <a:sym typeface="Corbel"/>
              </a:rPr>
              <a:t>, </a:t>
            </a:r>
            <a:r>
              <a:rPr lang="en" sz="1300" u="sng">
                <a:solidFill>
                  <a:srgbClr val="1155CC"/>
                </a:solidFill>
                <a:latin typeface="Corbel"/>
                <a:ea typeface="Corbel"/>
                <a:cs typeface="Corbel"/>
                <a:sym typeface="Corbel"/>
                <a:hlinkClick r:id="rId4">
                  <a:extLst>
                    <a:ext uri="{A12FA001-AC4F-418D-AE19-62706E023703}">
                      <ahyp:hlinkClr xmlns:ahyp="http://schemas.microsoft.com/office/drawing/2018/hyperlinkcolor" val="tx"/>
                    </a:ext>
                  </a:extLst>
                </a:hlinkClick>
              </a:rPr>
              <a:t>Chalcots</a:t>
            </a:r>
            <a:r>
              <a:rPr lang="en" sz="1300">
                <a:solidFill>
                  <a:schemeClr val="dk1"/>
                </a:solidFill>
                <a:latin typeface="Corbel"/>
                <a:ea typeface="Corbel"/>
                <a:cs typeface="Corbel"/>
                <a:sym typeface="Corbel"/>
              </a:rPr>
              <a:t>, and </a:t>
            </a:r>
            <a:r>
              <a:rPr lang="en" sz="1300" u="sng">
                <a:solidFill>
                  <a:srgbClr val="1155CC"/>
                </a:solidFill>
                <a:latin typeface="Corbel"/>
                <a:ea typeface="Corbel"/>
                <a:cs typeface="Corbel"/>
                <a:sym typeface="Corbel"/>
                <a:hlinkClick r:id="rId5">
                  <a:extLst>
                    <a:ext uri="{A12FA001-AC4F-418D-AE19-62706E023703}">
                      <ahyp:hlinkClr xmlns:ahyp="http://schemas.microsoft.com/office/drawing/2018/hyperlinkcolor" val="tx"/>
                    </a:ext>
                  </a:extLst>
                </a:hlinkClick>
              </a:rPr>
              <a:t>Alexandra Road</a:t>
            </a:r>
            <a:r>
              <a:rPr lang="en" sz="1300">
                <a:solidFill>
                  <a:schemeClr val="dk1"/>
                </a:solidFill>
                <a:latin typeface="Corbel"/>
                <a:ea typeface="Corbel"/>
                <a:cs typeface="Corbel"/>
                <a:sym typeface="Corbel"/>
              </a:rPr>
              <a:t> Estates in North Camden. In small groups discuss:</a:t>
            </a: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endParaRPr sz="1300">
              <a:solidFill>
                <a:schemeClr val="dk1"/>
              </a:solidFill>
              <a:latin typeface="Corbel"/>
              <a:ea typeface="Corbel"/>
              <a:cs typeface="Corbel"/>
              <a:sym typeface="Corbel"/>
            </a:endParaRPr>
          </a:p>
          <a:p>
            <a:pPr marL="457200" lvl="0" indent="-311150" algn="l" rtl="0">
              <a:lnSpc>
                <a:spcPct val="115000"/>
              </a:lnSpc>
              <a:spcBef>
                <a:spcPts val="0"/>
              </a:spcBef>
              <a:spcAft>
                <a:spcPts val="0"/>
              </a:spcAft>
              <a:buClr>
                <a:schemeClr val="dk1"/>
              </a:buClr>
              <a:buSzPts val="1300"/>
              <a:buFont typeface="Corbel"/>
              <a:buChar char="-"/>
            </a:pPr>
            <a:r>
              <a:rPr lang="en" sz="1300">
                <a:solidFill>
                  <a:schemeClr val="dk1"/>
                </a:solidFill>
                <a:latin typeface="Corbel"/>
                <a:ea typeface="Corbel"/>
                <a:cs typeface="Corbel"/>
                <a:sym typeface="Corbel"/>
              </a:rPr>
              <a:t>Did anything about the histories of the estates surprise you?</a:t>
            </a:r>
            <a:endParaRPr sz="1300">
              <a:solidFill>
                <a:schemeClr val="dk1"/>
              </a:solidFill>
              <a:latin typeface="Corbel"/>
              <a:ea typeface="Corbel"/>
              <a:cs typeface="Corbel"/>
              <a:sym typeface="Corbel"/>
            </a:endParaRPr>
          </a:p>
          <a:p>
            <a:pPr marL="457200" lvl="0" indent="-311150" algn="l" rtl="0">
              <a:lnSpc>
                <a:spcPct val="115000"/>
              </a:lnSpc>
              <a:spcBef>
                <a:spcPts val="0"/>
              </a:spcBef>
              <a:spcAft>
                <a:spcPts val="0"/>
              </a:spcAft>
              <a:buClr>
                <a:schemeClr val="dk1"/>
              </a:buClr>
              <a:buSzPts val="1300"/>
              <a:buFont typeface="Corbel"/>
              <a:buChar char="-"/>
            </a:pPr>
            <a:r>
              <a:rPr lang="en" sz="1300">
                <a:solidFill>
                  <a:schemeClr val="dk1"/>
                </a:solidFill>
                <a:latin typeface="Corbel"/>
                <a:ea typeface="Corbel"/>
                <a:cs typeface="Corbel"/>
                <a:sym typeface="Corbel"/>
              </a:rPr>
              <a:t>Who gets to decide what our homes and cities look like?</a:t>
            </a:r>
            <a:endParaRPr sz="1300">
              <a:solidFill>
                <a:schemeClr val="dk1"/>
              </a:solidFill>
              <a:latin typeface="Corbel"/>
              <a:ea typeface="Corbel"/>
              <a:cs typeface="Corbel"/>
              <a:sym typeface="Corbel"/>
            </a:endParaRPr>
          </a:p>
          <a:p>
            <a:pPr marL="457200" lvl="0" indent="-311150" algn="l" rtl="0">
              <a:lnSpc>
                <a:spcPct val="115000"/>
              </a:lnSpc>
              <a:spcBef>
                <a:spcPts val="0"/>
              </a:spcBef>
              <a:spcAft>
                <a:spcPts val="0"/>
              </a:spcAft>
              <a:buClr>
                <a:schemeClr val="dk1"/>
              </a:buClr>
              <a:buSzPts val="1300"/>
              <a:buFont typeface="Corbel"/>
              <a:buChar char="-"/>
            </a:pPr>
            <a:r>
              <a:rPr lang="en" sz="1300">
                <a:solidFill>
                  <a:schemeClr val="dk1"/>
                </a:solidFill>
                <a:latin typeface="Corbel"/>
                <a:ea typeface="Corbel"/>
                <a:cs typeface="Corbel"/>
                <a:sym typeface="Corbel"/>
              </a:rPr>
              <a:t>Do you know of any other buildings or places in Camden that have a connection to colonialism, rich landowners, or slavery?</a:t>
            </a: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endParaRPr sz="1300" b="1">
              <a:solidFill>
                <a:schemeClr val="dk1"/>
              </a:solidFill>
              <a:latin typeface="Corbel"/>
              <a:ea typeface="Corbel"/>
              <a:cs typeface="Corbel"/>
              <a:sym typeface="Corbel"/>
            </a:endParaRPr>
          </a:p>
          <a:p>
            <a:pPr marL="457200" lvl="0" indent="-311150" algn="l" rtl="0">
              <a:lnSpc>
                <a:spcPct val="115000"/>
              </a:lnSpc>
              <a:spcBef>
                <a:spcPts val="0"/>
              </a:spcBef>
              <a:spcAft>
                <a:spcPts val="0"/>
              </a:spcAft>
              <a:buClr>
                <a:schemeClr val="dk1"/>
              </a:buClr>
              <a:buSzPts val="1300"/>
              <a:buFont typeface="Corbel"/>
              <a:buAutoNum type="alphaLcParenR"/>
            </a:pPr>
            <a:r>
              <a:rPr lang="en" sz="1300">
                <a:solidFill>
                  <a:schemeClr val="dk1"/>
                </a:solidFill>
                <a:latin typeface="Corbel"/>
                <a:ea typeface="Corbel"/>
                <a:cs typeface="Corbel"/>
                <a:sym typeface="Corbel"/>
              </a:rPr>
              <a:t>Read pages 3-18 of the </a:t>
            </a:r>
            <a:r>
              <a:rPr lang="en" sz="1300" u="sng">
                <a:solidFill>
                  <a:srgbClr val="1155CC"/>
                </a:solidFill>
                <a:latin typeface="Corbel"/>
                <a:ea typeface="Corbel"/>
                <a:cs typeface="Corbel"/>
                <a:sym typeface="Corbel"/>
                <a:hlinkClick r:id="rId6">
                  <a:extLst>
                    <a:ext uri="{A12FA001-AC4F-418D-AE19-62706E023703}">
                      <ahyp:hlinkClr xmlns:ahyp="http://schemas.microsoft.com/office/drawing/2018/hyperlinkcolor" val="tx"/>
                    </a:ext>
                  </a:extLst>
                </a:hlinkClick>
              </a:rPr>
              <a:t>pocket publication</a:t>
            </a:r>
            <a:r>
              <a:rPr lang="en" sz="1300">
                <a:solidFill>
                  <a:schemeClr val="dk1"/>
                </a:solidFill>
                <a:latin typeface="Corbel"/>
                <a:ea typeface="Corbel"/>
                <a:cs typeface="Corbel"/>
                <a:sym typeface="Corbel"/>
              </a:rPr>
              <a:t>, in pairs discuss:</a:t>
            </a:r>
            <a:endParaRPr sz="1300">
              <a:solidFill>
                <a:schemeClr val="dk1"/>
              </a:solidFill>
              <a:latin typeface="Corbel"/>
              <a:ea typeface="Corbel"/>
              <a:cs typeface="Corbel"/>
              <a:sym typeface="Corbel"/>
            </a:endParaRPr>
          </a:p>
          <a:p>
            <a:pPr marL="457200" lvl="0" indent="0" algn="l" rtl="0">
              <a:lnSpc>
                <a:spcPct val="115000"/>
              </a:lnSpc>
              <a:spcBef>
                <a:spcPts val="0"/>
              </a:spcBef>
              <a:spcAft>
                <a:spcPts val="0"/>
              </a:spcAft>
              <a:buNone/>
            </a:pPr>
            <a:endParaRPr sz="1300">
              <a:solidFill>
                <a:schemeClr val="dk1"/>
              </a:solidFill>
              <a:latin typeface="Corbel"/>
              <a:ea typeface="Corbel"/>
              <a:cs typeface="Corbel"/>
              <a:sym typeface="Corbel"/>
            </a:endParaRPr>
          </a:p>
          <a:p>
            <a:pPr marL="457200" lvl="0" indent="-311150" algn="l" rtl="0">
              <a:lnSpc>
                <a:spcPct val="115000"/>
              </a:lnSpc>
              <a:spcBef>
                <a:spcPts val="0"/>
              </a:spcBef>
              <a:spcAft>
                <a:spcPts val="0"/>
              </a:spcAft>
              <a:buClr>
                <a:schemeClr val="dk1"/>
              </a:buClr>
              <a:buSzPts val="1300"/>
              <a:buFont typeface="Corbel"/>
              <a:buChar char="-"/>
            </a:pPr>
            <a:r>
              <a:rPr lang="en" sz="1300">
                <a:solidFill>
                  <a:schemeClr val="dk1"/>
                </a:solidFill>
                <a:latin typeface="Corbel"/>
                <a:ea typeface="Corbel"/>
                <a:cs typeface="Corbel"/>
                <a:sym typeface="Corbel"/>
              </a:rPr>
              <a:t>Did anything surprise you?</a:t>
            </a:r>
            <a:endParaRPr sz="1300">
              <a:solidFill>
                <a:schemeClr val="dk1"/>
              </a:solidFill>
              <a:latin typeface="Corbel"/>
              <a:ea typeface="Corbel"/>
              <a:cs typeface="Corbel"/>
              <a:sym typeface="Corbel"/>
            </a:endParaRPr>
          </a:p>
          <a:p>
            <a:pPr marL="457200" lvl="0" indent="-311150" algn="l" rtl="0">
              <a:lnSpc>
                <a:spcPct val="115000"/>
              </a:lnSpc>
              <a:spcBef>
                <a:spcPts val="0"/>
              </a:spcBef>
              <a:spcAft>
                <a:spcPts val="0"/>
              </a:spcAft>
              <a:buClr>
                <a:schemeClr val="dk1"/>
              </a:buClr>
              <a:buSzPts val="1300"/>
              <a:buFont typeface="Corbel"/>
              <a:buChar char="-"/>
            </a:pPr>
            <a:r>
              <a:rPr lang="en" sz="1300">
                <a:solidFill>
                  <a:schemeClr val="dk1"/>
                </a:solidFill>
                <a:latin typeface="Corbel"/>
                <a:ea typeface="Corbel"/>
                <a:cs typeface="Corbel"/>
                <a:sym typeface="Corbel"/>
              </a:rPr>
              <a:t>What are the similarities to where you live?</a:t>
            </a:r>
            <a:endParaRPr sz="1300">
              <a:solidFill>
                <a:schemeClr val="dk1"/>
              </a:solidFill>
              <a:latin typeface="Corbel"/>
              <a:ea typeface="Corbel"/>
              <a:cs typeface="Corbel"/>
              <a:sym typeface="Corbel"/>
            </a:endParaRPr>
          </a:p>
          <a:p>
            <a:pPr marL="457200" lvl="0" indent="-311150" algn="l" rtl="0">
              <a:lnSpc>
                <a:spcPct val="115000"/>
              </a:lnSpc>
              <a:spcBef>
                <a:spcPts val="0"/>
              </a:spcBef>
              <a:spcAft>
                <a:spcPts val="0"/>
              </a:spcAft>
              <a:buClr>
                <a:schemeClr val="dk1"/>
              </a:buClr>
              <a:buSzPts val="1300"/>
              <a:buFont typeface="Corbel"/>
              <a:buChar char="-"/>
            </a:pPr>
            <a:r>
              <a:rPr lang="en" sz="1300">
                <a:solidFill>
                  <a:schemeClr val="dk1"/>
                </a:solidFill>
                <a:latin typeface="Corbel"/>
                <a:ea typeface="Corbel"/>
                <a:cs typeface="Corbel"/>
                <a:sym typeface="Corbel"/>
              </a:rPr>
              <a:t>What are the differences to where you live?</a:t>
            </a:r>
            <a:endParaRPr sz="1300">
              <a:solidFill>
                <a:schemeClr val="dk1"/>
              </a:solidFill>
              <a:latin typeface="Corbel"/>
              <a:ea typeface="Corbel"/>
              <a:cs typeface="Corbel"/>
              <a:sym typeface="Corbel"/>
            </a:endParaRPr>
          </a:p>
          <a:p>
            <a:pPr marL="457200" lvl="0" indent="-311150" algn="l" rtl="0">
              <a:lnSpc>
                <a:spcPct val="115000"/>
              </a:lnSpc>
              <a:spcBef>
                <a:spcPts val="0"/>
              </a:spcBef>
              <a:spcAft>
                <a:spcPts val="0"/>
              </a:spcAft>
              <a:buClr>
                <a:schemeClr val="dk1"/>
              </a:buClr>
              <a:buSzPts val="1300"/>
              <a:buFont typeface="Corbel"/>
              <a:buChar char="-"/>
            </a:pPr>
            <a:r>
              <a:rPr lang="en" sz="1300">
                <a:solidFill>
                  <a:schemeClr val="dk1"/>
                </a:solidFill>
                <a:latin typeface="Corbel"/>
                <a:ea typeface="Corbel"/>
                <a:cs typeface="Corbel"/>
                <a:sym typeface="Corbel"/>
              </a:rPr>
              <a:t>What you know about the history of where you live? </a:t>
            </a:r>
            <a:br>
              <a:rPr lang="en" sz="1300">
                <a:solidFill>
                  <a:schemeClr val="dk1"/>
                </a:solidFill>
                <a:latin typeface="Corbel"/>
                <a:ea typeface="Corbel"/>
                <a:cs typeface="Corbel"/>
                <a:sym typeface="Corbel"/>
              </a:rPr>
            </a:b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r>
              <a:rPr lang="en" sz="1300" b="1">
                <a:solidFill>
                  <a:schemeClr val="dk1"/>
                </a:solidFill>
                <a:latin typeface="Corbel"/>
                <a:ea typeface="Corbel"/>
                <a:cs typeface="Corbel"/>
                <a:sym typeface="Corbel"/>
              </a:rPr>
              <a:t>Teacher’s note</a:t>
            </a:r>
            <a:r>
              <a:rPr lang="en" sz="1300" i="1">
                <a:solidFill>
                  <a:schemeClr val="dk1"/>
                </a:solidFill>
                <a:latin typeface="Corbel"/>
                <a:ea typeface="Corbel"/>
                <a:cs typeface="Corbel"/>
                <a:sym typeface="Corbel"/>
              </a:rPr>
              <a:t>: it is possible to do the </a:t>
            </a:r>
            <a:r>
              <a:rPr lang="en" sz="1300" i="1" u="sng">
                <a:solidFill>
                  <a:srgbClr val="1155CC"/>
                </a:solidFill>
                <a:latin typeface="Corbel"/>
                <a:ea typeface="Corbel"/>
                <a:cs typeface="Corbel"/>
                <a:sym typeface="Corbel"/>
                <a:hlinkClick r:id="rId7">
                  <a:extLst>
                    <a:ext uri="{A12FA001-AC4F-418D-AE19-62706E023703}">
                      <ahyp:hlinkClr xmlns:ahyp="http://schemas.microsoft.com/office/drawing/2018/hyperlinkcolor" val="tx"/>
                    </a:ext>
                  </a:extLst>
                </a:hlinkClick>
              </a:rPr>
              <a:t>Estate Anatomies</a:t>
            </a:r>
            <a:r>
              <a:rPr lang="en" sz="1300" i="1">
                <a:solidFill>
                  <a:schemeClr val="dk1"/>
                </a:solidFill>
                <a:latin typeface="Corbel"/>
                <a:ea typeface="Corbel"/>
                <a:cs typeface="Corbel"/>
                <a:sym typeface="Corbel"/>
              </a:rPr>
              <a:t> guided walk which begins in Primrose Hill and ends in South Hampstead. You may also consider encouraging your class to conduct similar research on a local estate with additional support from the Open City team. Contact </a:t>
            </a:r>
            <a:r>
              <a:rPr lang="en" sz="1300" i="1" u="sng">
                <a:solidFill>
                  <a:srgbClr val="1155CC"/>
                </a:solidFill>
                <a:latin typeface="Corbel"/>
                <a:ea typeface="Corbel"/>
                <a:cs typeface="Corbel"/>
                <a:sym typeface="Corbel"/>
                <a:hlinkClick r:id="rId8">
                  <a:extLst>
                    <a:ext uri="{A12FA001-AC4F-418D-AE19-62706E023703}">
                      <ahyp:hlinkClr xmlns:ahyp="http://schemas.microsoft.com/office/drawing/2018/hyperlinkcolor" val="tx"/>
                    </a:ext>
                  </a:extLst>
                </a:hlinkClick>
              </a:rPr>
              <a:t>opencity@warwick.ac.uk</a:t>
            </a:r>
            <a:r>
              <a:rPr lang="en" sz="1300" i="1">
                <a:solidFill>
                  <a:schemeClr val="dk1"/>
                </a:solidFill>
                <a:latin typeface="Corbel"/>
                <a:ea typeface="Corbel"/>
                <a:cs typeface="Corbel"/>
                <a:sym typeface="Corbel"/>
              </a:rPr>
              <a:t> for more information. </a:t>
            </a:r>
            <a:endParaRPr sz="1300" i="1">
              <a:solidFill>
                <a:schemeClr val="dk1"/>
              </a:solidFill>
              <a:latin typeface="Corbel"/>
              <a:ea typeface="Corbel"/>
              <a:cs typeface="Corbel"/>
              <a:sym typeface="Corbel"/>
            </a:endParaRPr>
          </a:p>
          <a:p>
            <a:pPr marL="0" lvl="0" indent="0" algn="l" rtl="0">
              <a:lnSpc>
                <a:spcPct val="115000"/>
              </a:lnSpc>
              <a:spcBef>
                <a:spcPts val="0"/>
              </a:spcBef>
              <a:spcAft>
                <a:spcPts val="0"/>
              </a:spcAft>
              <a:buNone/>
            </a:pP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endParaRPr sz="13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300">
              <a:solidFill>
                <a:schemeClr val="dk1"/>
              </a:solidFill>
              <a:latin typeface="Corbel"/>
              <a:ea typeface="Corbel"/>
              <a:cs typeface="Corbel"/>
              <a:sym typeface="Corbel"/>
            </a:endParaRPr>
          </a:p>
        </p:txBody>
      </p:sp>
      <p:sp>
        <p:nvSpPr>
          <p:cNvPr id="321" name="Google Shape;321;p44"/>
          <p:cNvSpPr txBox="1">
            <a:spLocks noGrp="1"/>
          </p:cNvSpPr>
          <p:nvPr>
            <p:ph type="title"/>
          </p:nvPr>
        </p:nvSpPr>
        <p:spPr>
          <a:xfrm>
            <a:off x="249460" y="903962"/>
            <a:ext cx="6816300" cy="12216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sz="2611" b="1">
                <a:latin typeface="Corbel"/>
                <a:ea typeface="Corbel"/>
                <a:cs typeface="Corbel"/>
                <a:sym typeface="Corbel"/>
              </a:rPr>
              <a:t>Open City</a:t>
            </a:r>
            <a:endParaRPr sz="2611" b="1">
              <a:latin typeface="Corbel"/>
              <a:ea typeface="Corbel"/>
              <a:cs typeface="Corbel"/>
              <a:sym typeface="Corbel"/>
            </a:endParaRPr>
          </a:p>
          <a:p>
            <a:pPr marL="0" lvl="0" indent="0" algn="l" rtl="0">
              <a:spcBef>
                <a:spcPts val="0"/>
              </a:spcBef>
              <a:spcAft>
                <a:spcPts val="0"/>
              </a:spcAft>
              <a:buNone/>
            </a:pPr>
            <a:r>
              <a:rPr lang="en" sz="2377" b="1">
                <a:latin typeface="Corbel"/>
                <a:ea typeface="Corbel"/>
                <a:cs typeface="Corbel"/>
                <a:sym typeface="Corbel"/>
              </a:rPr>
              <a:t>Race, migration &amp; social housing in Camden</a:t>
            </a:r>
            <a:r>
              <a:rPr lang="en" sz="3577" b="1">
                <a:latin typeface="Corbel"/>
                <a:ea typeface="Corbel"/>
                <a:cs typeface="Corbel"/>
                <a:sym typeface="Corbel"/>
              </a:rPr>
              <a:t> </a:t>
            </a:r>
            <a:endParaRPr sz="3577">
              <a:latin typeface="Corbel"/>
              <a:ea typeface="Corbel"/>
              <a:cs typeface="Corbel"/>
              <a:sym typeface="Corbel"/>
            </a:endParaRPr>
          </a:p>
        </p:txBody>
      </p:sp>
      <p:pic>
        <p:nvPicPr>
          <p:cNvPr id="322" name="Google Shape;322;p44"/>
          <p:cNvPicPr preferRelativeResize="0"/>
          <p:nvPr/>
        </p:nvPicPr>
        <p:blipFill rotWithShape="1">
          <a:blip r:embed="rId9">
            <a:alphaModFix/>
          </a:blip>
          <a:srcRect b="13457"/>
          <a:stretch/>
        </p:blipFill>
        <p:spPr>
          <a:xfrm>
            <a:off x="6134400" y="135300"/>
            <a:ext cx="1041100" cy="126902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5"/>
          <p:cNvSpPr txBox="1">
            <a:spLocks noGrp="1"/>
          </p:cNvSpPr>
          <p:nvPr>
            <p:ph type="title"/>
          </p:nvPr>
        </p:nvSpPr>
        <p:spPr>
          <a:xfrm>
            <a:off x="249460" y="618212"/>
            <a:ext cx="6816300" cy="12216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sz="2611" b="1">
                <a:latin typeface="Corbel"/>
                <a:ea typeface="Corbel"/>
                <a:cs typeface="Corbel"/>
                <a:sym typeface="Corbel"/>
              </a:rPr>
              <a:t>Open City</a:t>
            </a:r>
            <a:endParaRPr sz="2611" b="1">
              <a:latin typeface="Corbel"/>
              <a:ea typeface="Corbel"/>
              <a:cs typeface="Corbel"/>
              <a:sym typeface="Corbel"/>
            </a:endParaRPr>
          </a:p>
          <a:p>
            <a:pPr marL="0" lvl="0" indent="0" algn="l" rtl="0">
              <a:spcBef>
                <a:spcPts val="0"/>
              </a:spcBef>
              <a:spcAft>
                <a:spcPts val="0"/>
              </a:spcAft>
              <a:buNone/>
            </a:pPr>
            <a:r>
              <a:rPr lang="en" sz="2377" b="1">
                <a:latin typeface="Corbel"/>
                <a:ea typeface="Corbel"/>
                <a:cs typeface="Corbel"/>
                <a:sym typeface="Corbel"/>
              </a:rPr>
              <a:t>Race, migration and education in Camden</a:t>
            </a:r>
            <a:endParaRPr sz="3577">
              <a:latin typeface="Corbel"/>
              <a:ea typeface="Corbel"/>
              <a:cs typeface="Corbel"/>
              <a:sym typeface="Corbel"/>
            </a:endParaRPr>
          </a:p>
        </p:txBody>
      </p:sp>
      <p:sp>
        <p:nvSpPr>
          <p:cNvPr id="328" name="Google Shape;328;p45"/>
          <p:cNvSpPr txBox="1"/>
          <p:nvPr/>
        </p:nvSpPr>
        <p:spPr>
          <a:xfrm>
            <a:off x="249450" y="1643325"/>
            <a:ext cx="6816300" cy="7518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a:solidFill>
                  <a:schemeClr val="dk1"/>
                </a:solidFill>
                <a:latin typeface="Corbel"/>
                <a:ea typeface="Corbel"/>
                <a:cs typeface="Corbel"/>
                <a:sym typeface="Corbel"/>
              </a:rPr>
              <a:t>Camden is famous for having many world renowned universities. Its central location also means that it is often a place where different activist groups meet and work towards changing society.  </a:t>
            </a: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r>
              <a:rPr lang="en" sz="1300">
                <a:solidFill>
                  <a:schemeClr val="dk1"/>
                </a:solidFill>
                <a:latin typeface="Corbel"/>
                <a:ea typeface="Corbel"/>
                <a:cs typeface="Corbel"/>
                <a:sym typeface="Corbel"/>
              </a:rPr>
              <a:t>In the 1970s, anti-racist teachers formed the ‘Camden anti-racist teachers’ group and ran workshops. They wanted to </a:t>
            </a:r>
            <a:r>
              <a:rPr lang="en" sz="1300">
                <a:solidFill>
                  <a:srgbClr val="FF0000"/>
                </a:solidFill>
                <a:latin typeface="Corbel"/>
                <a:ea typeface="Corbel"/>
                <a:cs typeface="Corbel"/>
                <a:sym typeface="Corbel"/>
              </a:rPr>
              <a:t>decolonise </a:t>
            </a:r>
            <a:r>
              <a:rPr lang="en" sz="1300">
                <a:solidFill>
                  <a:schemeClr val="dk1"/>
                </a:solidFill>
                <a:latin typeface="Corbel"/>
                <a:ea typeface="Corbel"/>
                <a:cs typeface="Corbel"/>
                <a:sym typeface="Corbel"/>
              </a:rPr>
              <a:t>the curriculum and take racist </a:t>
            </a:r>
            <a:r>
              <a:rPr lang="en" sz="1300">
                <a:solidFill>
                  <a:srgbClr val="FF0000"/>
                </a:solidFill>
                <a:latin typeface="Corbel"/>
                <a:ea typeface="Corbel"/>
                <a:cs typeface="Corbel"/>
                <a:sym typeface="Corbel"/>
              </a:rPr>
              <a:t>stereotypes </a:t>
            </a:r>
            <a:r>
              <a:rPr lang="en" sz="1300">
                <a:solidFill>
                  <a:schemeClr val="dk1"/>
                </a:solidFill>
                <a:latin typeface="Corbel"/>
                <a:ea typeface="Corbel"/>
                <a:cs typeface="Corbel"/>
                <a:sym typeface="Corbel"/>
              </a:rPr>
              <a:t>out of school textbooks. They organised events such as ‘African History: what do we teach’ in 1977, which looked at racist stereotypes about Africa in textbooks and how to change them. </a:t>
            </a: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r>
              <a:rPr lang="en" sz="1300">
                <a:solidFill>
                  <a:schemeClr val="dk1"/>
                </a:solidFill>
                <a:latin typeface="Corbel"/>
                <a:ea typeface="Corbel"/>
                <a:cs typeface="Corbel"/>
                <a:sym typeface="Corbel"/>
              </a:rPr>
              <a:t>Parents were also very active in resisting racist </a:t>
            </a:r>
            <a:r>
              <a:rPr lang="en" sz="1300">
                <a:solidFill>
                  <a:srgbClr val="FF0000"/>
                </a:solidFill>
                <a:latin typeface="Corbel"/>
                <a:ea typeface="Corbel"/>
                <a:cs typeface="Corbel"/>
                <a:sym typeface="Corbel"/>
              </a:rPr>
              <a:t>exclusion </a:t>
            </a:r>
            <a:r>
              <a:rPr lang="en" sz="1300">
                <a:solidFill>
                  <a:schemeClr val="dk1"/>
                </a:solidFill>
                <a:latin typeface="Corbel"/>
                <a:ea typeface="Corbel"/>
                <a:cs typeface="Corbel"/>
                <a:sym typeface="Corbel"/>
              </a:rPr>
              <a:t>and </a:t>
            </a:r>
            <a:r>
              <a:rPr lang="en" sz="1300">
                <a:solidFill>
                  <a:srgbClr val="FF0000"/>
                </a:solidFill>
                <a:latin typeface="Corbel"/>
                <a:ea typeface="Corbel"/>
                <a:cs typeface="Corbel"/>
                <a:sym typeface="Corbel"/>
              </a:rPr>
              <a:t>discrimination </a:t>
            </a:r>
            <a:r>
              <a:rPr lang="en" sz="1300">
                <a:solidFill>
                  <a:schemeClr val="dk1"/>
                </a:solidFill>
                <a:latin typeface="Corbel"/>
                <a:ea typeface="Corbel"/>
                <a:cs typeface="Corbel"/>
                <a:sym typeface="Corbel"/>
              </a:rPr>
              <a:t>in schools. In the 1960s, 1970s, and 1980s, many children from racialised minorities, often young people of colour or new migrants, were expelled or deemed to be ‘educationally subnormal’ by racist educators and sent to ‘special schools’. </a:t>
            </a: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r>
              <a:rPr lang="en" sz="1300">
                <a:solidFill>
                  <a:schemeClr val="dk1"/>
                </a:solidFill>
                <a:latin typeface="Corbel"/>
                <a:ea typeface="Corbel"/>
                <a:cs typeface="Corbel"/>
                <a:sym typeface="Corbel"/>
              </a:rPr>
              <a:t>In addition, some Educational Authorities who thought there were too many migrant children, started sending children as young as five very far away from their home areas to be educated. The aim was to ‘integrate’ migrant children by forcing them to go to majority white schools. Sometimes this would mean that children would have to travel many hours to travel to schools where they would experience racism or discrimination. Educational Authorities wanted to limit the number of ‘migrant’ children to no more than 30%. Many parents, carers and young people resisted these exclusions. For example, the Black Parents Movement, the Caribbean Parents Group and the National Association of Supplementary Schools fought hard to end bussing, and exclusion from schools.  </a:t>
            </a: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r>
              <a:rPr lang="en" sz="1300">
                <a:solidFill>
                  <a:schemeClr val="dk1"/>
                </a:solidFill>
                <a:latin typeface="Corbel"/>
                <a:ea typeface="Corbel"/>
                <a:cs typeface="Corbel"/>
                <a:sym typeface="Corbel"/>
              </a:rPr>
              <a:t>Parents and carers got together to organise alternative Saturday Schools to teach Black History and to provide classes to children and young people who had been unfairly excluded or sent to ‘special schools’ for no reason. The Black Parents’ Movement slogan was ‘we are our own educators’. This slogan showed how little inclusivity there was in schools at the time. In Camden, the Winnie Mandela School was set up. This school was a supplementary school run by the Camden Black Parents and Teachers Group, which aimed to provide additional support to children in Camden. </a:t>
            </a: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r>
              <a:rPr lang="en" sz="1300">
                <a:solidFill>
                  <a:schemeClr val="dk1"/>
                </a:solidFill>
                <a:latin typeface="Corbel"/>
                <a:ea typeface="Corbel"/>
                <a:cs typeface="Corbel"/>
                <a:sym typeface="Corbel"/>
              </a:rPr>
              <a:t> </a:t>
            </a:r>
            <a:endParaRPr sz="13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300">
              <a:solidFill>
                <a:schemeClr val="dk1"/>
              </a:solidFill>
              <a:latin typeface="Corbel"/>
              <a:ea typeface="Corbel"/>
              <a:cs typeface="Corbel"/>
              <a:sym typeface="Corbel"/>
            </a:endParaRPr>
          </a:p>
        </p:txBody>
      </p:sp>
      <p:sp>
        <p:nvSpPr>
          <p:cNvPr id="329" name="Google Shape;329;p45"/>
          <p:cNvSpPr txBox="1"/>
          <p:nvPr/>
        </p:nvSpPr>
        <p:spPr>
          <a:xfrm>
            <a:off x="277200" y="9393500"/>
            <a:ext cx="6760800" cy="14013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000" b="1" u="sng">
                <a:latin typeface="Corbel"/>
                <a:ea typeface="Corbel"/>
                <a:cs typeface="Corbel"/>
                <a:sym typeface="Corbel"/>
              </a:rPr>
              <a:t>Key Words</a:t>
            </a:r>
            <a:endParaRPr sz="1000">
              <a:latin typeface="Corbel"/>
              <a:ea typeface="Corbel"/>
              <a:cs typeface="Corbel"/>
              <a:sym typeface="Corbel"/>
            </a:endParaRPr>
          </a:p>
          <a:p>
            <a:pPr marL="457200" lvl="0" indent="-292100" algn="l" rtl="0">
              <a:spcBef>
                <a:spcPts val="0"/>
              </a:spcBef>
              <a:spcAft>
                <a:spcPts val="0"/>
              </a:spcAft>
              <a:buClr>
                <a:srgbClr val="202124"/>
              </a:buClr>
              <a:buSzPts val="1000"/>
              <a:buFont typeface="Corbel"/>
              <a:buChar char="●"/>
            </a:pPr>
            <a:r>
              <a:rPr lang="en" sz="1000" b="1">
                <a:solidFill>
                  <a:srgbClr val="FF0000"/>
                </a:solidFill>
                <a:highlight>
                  <a:srgbClr val="FFFFFF"/>
                </a:highlight>
                <a:latin typeface="Corbel"/>
                <a:ea typeface="Corbel"/>
                <a:cs typeface="Corbel"/>
                <a:sym typeface="Corbel"/>
              </a:rPr>
              <a:t>Decolonise</a:t>
            </a:r>
            <a:r>
              <a:rPr lang="en" sz="1000" b="1">
                <a:solidFill>
                  <a:srgbClr val="202124"/>
                </a:solidFill>
                <a:highlight>
                  <a:srgbClr val="FFFFFF"/>
                </a:highlight>
                <a:latin typeface="Corbel"/>
                <a:ea typeface="Corbel"/>
                <a:cs typeface="Corbel"/>
                <a:sym typeface="Corbel"/>
              </a:rPr>
              <a:t> </a:t>
            </a:r>
            <a:r>
              <a:rPr lang="en" sz="1000">
                <a:solidFill>
                  <a:schemeClr val="dk1"/>
                </a:solidFill>
                <a:latin typeface="Calibri"/>
                <a:ea typeface="Calibri"/>
                <a:cs typeface="Calibri"/>
                <a:sym typeface="Calibri"/>
              </a:rPr>
              <a:t>- free an institution or system, e.g. the education system, from the cultural and social effects of colonisation </a:t>
            </a:r>
            <a:endParaRPr sz="1000">
              <a:solidFill>
                <a:schemeClr val="dk1"/>
              </a:solidFill>
              <a:latin typeface="Calibri"/>
              <a:ea typeface="Calibri"/>
              <a:cs typeface="Calibri"/>
              <a:sym typeface="Calibri"/>
            </a:endParaRPr>
          </a:p>
          <a:p>
            <a:pPr marL="457200" lvl="0" indent="-292100" algn="l" rtl="0">
              <a:spcBef>
                <a:spcPts val="0"/>
              </a:spcBef>
              <a:spcAft>
                <a:spcPts val="0"/>
              </a:spcAft>
              <a:buClr>
                <a:schemeClr val="dk1"/>
              </a:buClr>
              <a:buSzPts val="1000"/>
              <a:buFont typeface="Calibri"/>
              <a:buChar char="●"/>
            </a:pPr>
            <a:r>
              <a:rPr lang="en" sz="1000" b="1">
                <a:solidFill>
                  <a:srgbClr val="FF0000"/>
                </a:solidFill>
                <a:latin typeface="Calibri"/>
                <a:ea typeface="Calibri"/>
                <a:cs typeface="Calibri"/>
                <a:sym typeface="Calibri"/>
              </a:rPr>
              <a:t>Stereotype</a:t>
            </a:r>
            <a:r>
              <a:rPr lang="en" sz="1000">
                <a:solidFill>
                  <a:schemeClr val="dk1"/>
                </a:solidFill>
                <a:latin typeface="Calibri"/>
                <a:ea typeface="Calibri"/>
                <a:cs typeface="Calibri"/>
                <a:sym typeface="Calibri"/>
              </a:rPr>
              <a:t> - a widely held but fixed and oversimplified image or idea of a particular type of person or thing</a:t>
            </a:r>
            <a:endParaRPr sz="1000">
              <a:solidFill>
                <a:schemeClr val="dk1"/>
              </a:solidFill>
              <a:latin typeface="Calibri"/>
              <a:ea typeface="Calibri"/>
              <a:cs typeface="Calibri"/>
              <a:sym typeface="Calibri"/>
            </a:endParaRPr>
          </a:p>
          <a:p>
            <a:pPr marL="457200" lvl="0" indent="-292100" algn="l" rtl="0">
              <a:spcBef>
                <a:spcPts val="0"/>
              </a:spcBef>
              <a:spcAft>
                <a:spcPts val="0"/>
              </a:spcAft>
              <a:buClr>
                <a:schemeClr val="dk1"/>
              </a:buClr>
              <a:buSzPts val="1000"/>
              <a:buFont typeface="Calibri"/>
              <a:buChar char="●"/>
            </a:pPr>
            <a:r>
              <a:rPr lang="en" sz="1000" b="1">
                <a:solidFill>
                  <a:srgbClr val="FF0000"/>
                </a:solidFill>
                <a:latin typeface="Calibri"/>
                <a:ea typeface="Calibri"/>
                <a:cs typeface="Calibri"/>
                <a:sym typeface="Calibri"/>
              </a:rPr>
              <a:t>Exclusion</a:t>
            </a:r>
            <a:r>
              <a:rPr lang="en" sz="1000">
                <a:solidFill>
                  <a:schemeClr val="dk1"/>
                </a:solidFill>
                <a:latin typeface="Calibri"/>
                <a:ea typeface="Calibri"/>
                <a:cs typeface="Calibri"/>
                <a:sym typeface="Calibri"/>
              </a:rPr>
              <a:t> - When you are not allowed to be in school</a:t>
            </a:r>
            <a:endParaRPr sz="1000">
              <a:solidFill>
                <a:schemeClr val="dk1"/>
              </a:solidFill>
              <a:latin typeface="Calibri"/>
              <a:ea typeface="Calibri"/>
              <a:cs typeface="Calibri"/>
              <a:sym typeface="Calibri"/>
            </a:endParaRPr>
          </a:p>
          <a:p>
            <a:pPr marL="457200" lvl="0" indent="-292100" algn="l" rtl="0">
              <a:spcBef>
                <a:spcPts val="0"/>
              </a:spcBef>
              <a:spcAft>
                <a:spcPts val="0"/>
              </a:spcAft>
              <a:buClr>
                <a:srgbClr val="202124"/>
              </a:buClr>
              <a:buSzPts val="1000"/>
              <a:buFont typeface="Corbel"/>
              <a:buChar char="●"/>
            </a:pPr>
            <a:r>
              <a:rPr lang="en" sz="1000" b="1">
                <a:solidFill>
                  <a:srgbClr val="FF0000"/>
                </a:solidFill>
                <a:highlight>
                  <a:srgbClr val="FFFFFF"/>
                </a:highlight>
                <a:latin typeface="Corbel"/>
                <a:ea typeface="Corbel"/>
                <a:cs typeface="Corbel"/>
                <a:sym typeface="Corbel"/>
              </a:rPr>
              <a:t>Discrimination </a:t>
            </a:r>
            <a:r>
              <a:rPr lang="en" sz="1000">
                <a:solidFill>
                  <a:srgbClr val="202124"/>
                </a:solidFill>
                <a:highlight>
                  <a:srgbClr val="FFFFFF"/>
                </a:highlight>
                <a:latin typeface="Corbel"/>
                <a:ea typeface="Corbel"/>
                <a:cs typeface="Corbel"/>
                <a:sym typeface="Corbel"/>
              </a:rPr>
              <a:t>-</a:t>
            </a:r>
            <a:r>
              <a:rPr lang="en" sz="1000">
                <a:solidFill>
                  <a:schemeClr val="dk1"/>
                </a:solidFill>
                <a:latin typeface="Calibri"/>
                <a:ea typeface="Calibri"/>
                <a:cs typeface="Calibri"/>
                <a:sym typeface="Calibri"/>
              </a:rPr>
              <a:t>  </a:t>
            </a:r>
            <a:r>
              <a:rPr lang="en" sz="1000">
                <a:solidFill>
                  <a:schemeClr val="dk1"/>
                </a:solidFill>
                <a:highlight>
                  <a:srgbClr val="FFFFFF"/>
                </a:highlight>
                <a:latin typeface="Calibri"/>
                <a:ea typeface="Calibri"/>
                <a:cs typeface="Calibri"/>
                <a:sym typeface="Calibri"/>
              </a:rPr>
              <a:t>the unjust treatment of different categories of people, especially on the grounds of ethnicity, age, sex, or disability</a:t>
            </a:r>
            <a:endParaRPr sz="1000">
              <a:solidFill>
                <a:srgbClr val="202124"/>
              </a:solidFill>
              <a:highlight>
                <a:srgbClr val="FFFFFF"/>
              </a:highlight>
              <a:latin typeface="Corbel"/>
              <a:ea typeface="Corbel"/>
              <a:cs typeface="Corbel"/>
              <a:sym typeface="Corbel"/>
            </a:endParaRPr>
          </a:p>
          <a:p>
            <a:pPr marL="457200" lvl="0" indent="0" algn="l" rtl="0">
              <a:spcBef>
                <a:spcPts val="0"/>
              </a:spcBef>
              <a:spcAft>
                <a:spcPts val="0"/>
              </a:spcAft>
              <a:buNone/>
            </a:pPr>
            <a:endParaRPr sz="1000">
              <a:latin typeface="Corbel"/>
              <a:ea typeface="Corbel"/>
              <a:cs typeface="Corbel"/>
              <a:sym typeface="Corbel"/>
            </a:endParaRPr>
          </a:p>
        </p:txBody>
      </p:sp>
      <p:pic>
        <p:nvPicPr>
          <p:cNvPr id="330" name="Google Shape;330;p45"/>
          <p:cNvPicPr preferRelativeResize="0"/>
          <p:nvPr/>
        </p:nvPicPr>
        <p:blipFill rotWithShape="1">
          <a:blip r:embed="rId3">
            <a:alphaModFix/>
          </a:blip>
          <a:srcRect b="13457"/>
          <a:stretch/>
        </p:blipFill>
        <p:spPr>
          <a:xfrm>
            <a:off x="6134400" y="135300"/>
            <a:ext cx="1041100" cy="126902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6"/>
          <p:cNvSpPr txBox="1"/>
          <p:nvPr/>
        </p:nvSpPr>
        <p:spPr>
          <a:xfrm>
            <a:off x="428550" y="1839800"/>
            <a:ext cx="6458100" cy="8739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b="1">
                <a:solidFill>
                  <a:schemeClr val="dk1"/>
                </a:solidFill>
                <a:latin typeface="Corbel"/>
                <a:ea typeface="Corbel"/>
                <a:cs typeface="Corbel"/>
                <a:sym typeface="Corbel"/>
              </a:rPr>
              <a:t>Discussion</a:t>
            </a:r>
            <a:endParaRPr sz="1700" b="1">
              <a:solidFill>
                <a:schemeClr val="dk1"/>
              </a:solidFill>
              <a:latin typeface="Corbel"/>
              <a:ea typeface="Corbel"/>
              <a:cs typeface="Corbel"/>
              <a:sym typeface="Corbel"/>
            </a:endParaRPr>
          </a:p>
          <a:p>
            <a:pPr marL="0" lvl="0" indent="0" algn="l" rtl="0">
              <a:lnSpc>
                <a:spcPct val="115000"/>
              </a:lnSpc>
              <a:spcBef>
                <a:spcPts val="0"/>
              </a:spcBef>
              <a:spcAft>
                <a:spcPts val="0"/>
              </a:spcAft>
              <a:buNone/>
            </a:pP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r>
              <a:rPr lang="en" sz="1300">
                <a:solidFill>
                  <a:schemeClr val="dk1"/>
                </a:solidFill>
                <a:latin typeface="Corbel"/>
                <a:ea typeface="Corbel"/>
                <a:cs typeface="Corbel"/>
                <a:sym typeface="Corbel"/>
              </a:rPr>
              <a:t>In groups discuss:</a:t>
            </a:r>
            <a:endParaRPr sz="1300">
              <a:solidFill>
                <a:schemeClr val="dk1"/>
              </a:solidFill>
              <a:latin typeface="Corbel"/>
              <a:ea typeface="Corbel"/>
              <a:cs typeface="Corbel"/>
              <a:sym typeface="Corbel"/>
            </a:endParaRPr>
          </a:p>
          <a:p>
            <a:pPr marL="457200" lvl="0" indent="-311150" algn="l" rtl="0">
              <a:lnSpc>
                <a:spcPct val="115000"/>
              </a:lnSpc>
              <a:spcBef>
                <a:spcPts val="0"/>
              </a:spcBef>
              <a:spcAft>
                <a:spcPts val="0"/>
              </a:spcAft>
              <a:buClr>
                <a:schemeClr val="dk1"/>
              </a:buClr>
              <a:buSzPts val="1300"/>
              <a:buFont typeface="Corbel"/>
              <a:buChar char="●"/>
            </a:pPr>
            <a:r>
              <a:rPr lang="en" sz="1300">
                <a:solidFill>
                  <a:schemeClr val="dk1"/>
                </a:solidFill>
                <a:latin typeface="Corbel"/>
                <a:ea typeface="Corbel"/>
                <a:cs typeface="Corbel"/>
                <a:sym typeface="Corbel"/>
              </a:rPr>
              <a:t>Why are some things taught in school and not others? </a:t>
            </a:r>
            <a:endParaRPr sz="1300">
              <a:solidFill>
                <a:schemeClr val="dk1"/>
              </a:solidFill>
              <a:latin typeface="Corbel"/>
              <a:ea typeface="Corbel"/>
              <a:cs typeface="Corbel"/>
              <a:sym typeface="Corbel"/>
            </a:endParaRPr>
          </a:p>
          <a:p>
            <a:pPr marL="457200" lvl="0" indent="-311150" algn="l" rtl="0">
              <a:lnSpc>
                <a:spcPct val="115000"/>
              </a:lnSpc>
              <a:spcBef>
                <a:spcPts val="0"/>
              </a:spcBef>
              <a:spcAft>
                <a:spcPts val="0"/>
              </a:spcAft>
              <a:buClr>
                <a:schemeClr val="dk1"/>
              </a:buClr>
              <a:buSzPts val="1300"/>
              <a:buFont typeface="Corbel"/>
              <a:buChar char="●"/>
            </a:pPr>
            <a:r>
              <a:rPr lang="en" sz="1300">
                <a:solidFill>
                  <a:schemeClr val="dk1"/>
                </a:solidFill>
                <a:latin typeface="Corbel"/>
                <a:ea typeface="Corbel"/>
                <a:cs typeface="Corbel"/>
                <a:sym typeface="Corbel"/>
              </a:rPr>
              <a:t>Who has the power to decide what we learn in schools? </a:t>
            </a:r>
            <a:endParaRPr sz="1300">
              <a:solidFill>
                <a:schemeClr val="dk1"/>
              </a:solidFill>
              <a:latin typeface="Corbel"/>
              <a:ea typeface="Corbel"/>
              <a:cs typeface="Corbel"/>
              <a:sym typeface="Corbel"/>
            </a:endParaRPr>
          </a:p>
          <a:p>
            <a:pPr marL="457200" lvl="0" indent="-311150" algn="l" rtl="0">
              <a:lnSpc>
                <a:spcPct val="115000"/>
              </a:lnSpc>
              <a:spcBef>
                <a:spcPts val="0"/>
              </a:spcBef>
              <a:spcAft>
                <a:spcPts val="0"/>
              </a:spcAft>
              <a:buClr>
                <a:schemeClr val="dk1"/>
              </a:buClr>
              <a:buSzPts val="1300"/>
              <a:buFont typeface="Corbel"/>
              <a:buChar char="●"/>
            </a:pPr>
            <a:r>
              <a:rPr lang="en" sz="1300">
                <a:solidFill>
                  <a:schemeClr val="dk1"/>
                </a:solidFill>
                <a:latin typeface="Corbel"/>
                <a:ea typeface="Corbel"/>
                <a:cs typeface="Corbel"/>
                <a:sym typeface="Corbel"/>
              </a:rPr>
              <a:t>Do you think all children should learn the same things at school? </a:t>
            </a:r>
            <a:endParaRPr sz="1300">
              <a:solidFill>
                <a:schemeClr val="dk1"/>
              </a:solidFill>
              <a:latin typeface="Corbel"/>
              <a:ea typeface="Corbel"/>
              <a:cs typeface="Corbel"/>
              <a:sym typeface="Corbel"/>
            </a:endParaRPr>
          </a:p>
          <a:p>
            <a:pPr marL="457200" lvl="0" indent="-311150" algn="l" rtl="0">
              <a:lnSpc>
                <a:spcPct val="115000"/>
              </a:lnSpc>
              <a:spcBef>
                <a:spcPts val="0"/>
              </a:spcBef>
              <a:spcAft>
                <a:spcPts val="0"/>
              </a:spcAft>
              <a:buClr>
                <a:schemeClr val="dk1"/>
              </a:buClr>
              <a:buSzPts val="1300"/>
              <a:buFont typeface="Corbel"/>
              <a:buChar char="●"/>
            </a:pPr>
            <a:r>
              <a:rPr lang="en" sz="1300">
                <a:solidFill>
                  <a:schemeClr val="dk1"/>
                </a:solidFill>
                <a:latin typeface="Corbel"/>
                <a:ea typeface="Corbel"/>
                <a:cs typeface="Corbel"/>
                <a:sym typeface="Corbel"/>
              </a:rPr>
              <a:t>If you ran your own school, what would you teach?  </a:t>
            </a: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endParaRPr sz="13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r>
              <a:rPr lang="en" sz="1700" b="1">
                <a:solidFill>
                  <a:schemeClr val="dk1"/>
                </a:solidFill>
                <a:latin typeface="Corbel"/>
                <a:ea typeface="Corbel"/>
                <a:cs typeface="Corbel"/>
                <a:sym typeface="Corbel"/>
              </a:rPr>
              <a:t>Resources</a:t>
            </a:r>
            <a:endParaRPr sz="1700" b="1">
              <a:solidFill>
                <a:schemeClr val="dk1"/>
              </a:solidFill>
              <a:latin typeface="Corbel"/>
              <a:ea typeface="Corbel"/>
              <a:cs typeface="Corbel"/>
              <a:sym typeface="Corbel"/>
            </a:endParaRPr>
          </a:p>
          <a:p>
            <a:pPr marL="0" lvl="0" indent="0" algn="l" rtl="0">
              <a:lnSpc>
                <a:spcPct val="115000"/>
              </a:lnSpc>
              <a:spcBef>
                <a:spcPts val="0"/>
              </a:spcBef>
              <a:spcAft>
                <a:spcPts val="0"/>
              </a:spcAft>
              <a:buNone/>
            </a:pPr>
            <a:endParaRPr sz="800" b="1">
              <a:solidFill>
                <a:schemeClr val="dk1"/>
              </a:solidFill>
              <a:latin typeface="Corbel"/>
              <a:ea typeface="Corbel"/>
              <a:cs typeface="Corbel"/>
              <a:sym typeface="Corbel"/>
            </a:endParaRPr>
          </a:p>
          <a:p>
            <a:pPr marL="0" lvl="0" indent="0" algn="l" rtl="0">
              <a:lnSpc>
                <a:spcPct val="115000"/>
              </a:lnSpc>
              <a:spcBef>
                <a:spcPts val="0"/>
              </a:spcBef>
              <a:spcAft>
                <a:spcPts val="0"/>
              </a:spcAft>
              <a:buNone/>
            </a:pPr>
            <a:r>
              <a:rPr lang="en" sz="1300">
                <a:solidFill>
                  <a:schemeClr val="dk1"/>
                </a:solidFill>
                <a:latin typeface="Corbel"/>
                <a:ea typeface="Corbel"/>
                <a:cs typeface="Corbel"/>
                <a:sym typeface="Corbel"/>
              </a:rPr>
              <a:t>Small Axe: </a:t>
            </a:r>
            <a:r>
              <a:rPr lang="en" sz="1300" u="sng">
                <a:solidFill>
                  <a:srgbClr val="1155CC"/>
                </a:solidFill>
                <a:latin typeface="Corbel"/>
                <a:ea typeface="Corbel"/>
                <a:cs typeface="Corbel"/>
                <a:sym typeface="Corbel"/>
                <a:hlinkClick r:id="rId3">
                  <a:extLst>
                    <a:ext uri="{A12FA001-AC4F-418D-AE19-62706E023703}">
                      <ahyp:hlinkClr xmlns:ahyp="http://schemas.microsoft.com/office/drawing/2018/hyperlinkcolor" val="tx"/>
                    </a:ext>
                  </a:extLst>
                </a:hlinkClick>
              </a:rPr>
              <a:t>Education</a:t>
            </a:r>
            <a:endParaRPr sz="1300">
              <a:solidFill>
                <a:schemeClr val="dk1"/>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endParaRPr sz="1300">
              <a:solidFill>
                <a:schemeClr val="dk1"/>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r>
              <a:rPr lang="en" sz="1700" b="1">
                <a:solidFill>
                  <a:schemeClr val="dk1"/>
                </a:solidFill>
                <a:highlight>
                  <a:srgbClr val="FFFFFF"/>
                </a:highlight>
                <a:latin typeface="Corbel"/>
                <a:ea typeface="Corbel"/>
                <a:cs typeface="Corbel"/>
                <a:sym typeface="Corbel"/>
              </a:rPr>
              <a:t>Concluding</a:t>
            </a:r>
            <a:r>
              <a:rPr lang="en" sz="1600" b="1">
                <a:solidFill>
                  <a:schemeClr val="dk1"/>
                </a:solidFill>
                <a:highlight>
                  <a:srgbClr val="FFFFFF"/>
                </a:highlight>
                <a:latin typeface="Corbel"/>
                <a:ea typeface="Corbel"/>
                <a:cs typeface="Corbel"/>
                <a:sym typeface="Corbel"/>
              </a:rPr>
              <a:t> </a:t>
            </a:r>
            <a:r>
              <a:rPr lang="en" sz="1700" b="1">
                <a:solidFill>
                  <a:schemeClr val="dk1"/>
                </a:solidFill>
                <a:highlight>
                  <a:srgbClr val="FFFFFF"/>
                </a:highlight>
                <a:latin typeface="Corbel"/>
                <a:ea typeface="Corbel"/>
                <a:cs typeface="Corbel"/>
                <a:sym typeface="Corbel"/>
              </a:rPr>
              <a:t>discussion</a:t>
            </a:r>
            <a:endParaRPr sz="1700" b="1">
              <a:solidFill>
                <a:schemeClr val="dk1"/>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endParaRPr sz="600" u="sng">
              <a:solidFill>
                <a:srgbClr val="5B5B5B"/>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r>
              <a:rPr lang="en" sz="1300">
                <a:solidFill>
                  <a:schemeClr val="dk1"/>
                </a:solidFill>
                <a:highlight>
                  <a:srgbClr val="FFFFFF"/>
                </a:highlight>
                <a:latin typeface="Corbel"/>
                <a:ea typeface="Corbel"/>
                <a:cs typeface="Corbel"/>
                <a:sym typeface="Corbel"/>
              </a:rPr>
              <a:t>As a class discuss: </a:t>
            </a:r>
            <a:endParaRPr sz="1300">
              <a:solidFill>
                <a:schemeClr val="dk1"/>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endParaRPr sz="1300" u="sng">
              <a:solidFill>
                <a:schemeClr val="dk1"/>
              </a:solidFill>
              <a:highlight>
                <a:srgbClr val="FFFFFF"/>
              </a:highlight>
              <a:latin typeface="Corbel"/>
              <a:ea typeface="Corbel"/>
              <a:cs typeface="Corbel"/>
              <a:sym typeface="Corbel"/>
            </a:endParaRPr>
          </a:p>
          <a:p>
            <a:pPr marL="457200" lvl="0" indent="-311150" algn="l" rtl="0">
              <a:lnSpc>
                <a:spcPct val="115000"/>
              </a:lnSpc>
              <a:spcBef>
                <a:spcPts val="0"/>
              </a:spcBef>
              <a:spcAft>
                <a:spcPts val="0"/>
              </a:spcAft>
              <a:buClr>
                <a:schemeClr val="dk1"/>
              </a:buClr>
              <a:buSzPts val="1300"/>
              <a:buFont typeface="Corbel"/>
              <a:buChar char="●"/>
            </a:pPr>
            <a:r>
              <a:rPr lang="en" sz="1300">
                <a:solidFill>
                  <a:schemeClr val="dk1"/>
                </a:solidFill>
                <a:highlight>
                  <a:srgbClr val="FFFFFF"/>
                </a:highlight>
                <a:latin typeface="Corbel"/>
                <a:ea typeface="Corbel"/>
                <a:cs typeface="Corbel"/>
                <a:sym typeface="Corbel"/>
              </a:rPr>
              <a:t>Which groups or communities do you think are missing from this resource pack? </a:t>
            </a:r>
            <a:endParaRPr sz="1300">
              <a:solidFill>
                <a:schemeClr val="dk1"/>
              </a:solidFill>
              <a:highlight>
                <a:srgbClr val="FFFFFF"/>
              </a:highlight>
              <a:latin typeface="Corbel"/>
              <a:ea typeface="Corbel"/>
              <a:cs typeface="Corbel"/>
              <a:sym typeface="Corbel"/>
            </a:endParaRPr>
          </a:p>
          <a:p>
            <a:pPr marL="457200" lvl="0" indent="-311150" algn="l" rtl="0">
              <a:lnSpc>
                <a:spcPct val="115000"/>
              </a:lnSpc>
              <a:spcBef>
                <a:spcPts val="0"/>
              </a:spcBef>
              <a:spcAft>
                <a:spcPts val="0"/>
              </a:spcAft>
              <a:buClr>
                <a:schemeClr val="dk1"/>
              </a:buClr>
              <a:buSzPts val="1300"/>
              <a:buFont typeface="Corbel"/>
              <a:buChar char="●"/>
            </a:pPr>
            <a:r>
              <a:rPr lang="en" sz="1300">
                <a:solidFill>
                  <a:schemeClr val="dk1"/>
                </a:solidFill>
                <a:highlight>
                  <a:srgbClr val="FFFFFF"/>
                </a:highlight>
                <a:latin typeface="Corbel"/>
                <a:ea typeface="Corbel"/>
                <a:cs typeface="Corbel"/>
                <a:sym typeface="Corbel"/>
              </a:rPr>
              <a:t>Do you feel your own histories were represented here? </a:t>
            </a:r>
            <a:endParaRPr sz="1300">
              <a:solidFill>
                <a:schemeClr val="dk1"/>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endParaRPr sz="1300">
              <a:solidFill>
                <a:schemeClr val="dk1"/>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r>
              <a:rPr lang="en" sz="1300">
                <a:solidFill>
                  <a:schemeClr val="dk1"/>
                </a:solidFill>
                <a:highlight>
                  <a:srgbClr val="FFFFFF"/>
                </a:highlight>
                <a:latin typeface="Corbel"/>
                <a:ea typeface="Corbel"/>
                <a:cs typeface="Corbel"/>
                <a:sym typeface="Corbel"/>
              </a:rPr>
              <a:t>Depending on which groups you think are missing, start collecting stories or doing research into stories that you could add to this resource pack. Here are some ideas of how you could do this either in the classroom or at home: </a:t>
            </a:r>
            <a:endParaRPr sz="1300">
              <a:solidFill>
                <a:schemeClr val="dk1"/>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endParaRPr sz="1300">
              <a:solidFill>
                <a:schemeClr val="dk1"/>
              </a:solidFill>
              <a:highlight>
                <a:srgbClr val="FFFFFF"/>
              </a:highlight>
              <a:latin typeface="Corbel"/>
              <a:ea typeface="Corbel"/>
              <a:cs typeface="Corbel"/>
              <a:sym typeface="Corbel"/>
            </a:endParaRPr>
          </a:p>
          <a:p>
            <a:pPr marL="457200" lvl="0" indent="-311150" algn="l" rtl="0">
              <a:lnSpc>
                <a:spcPct val="115000"/>
              </a:lnSpc>
              <a:spcBef>
                <a:spcPts val="0"/>
              </a:spcBef>
              <a:spcAft>
                <a:spcPts val="0"/>
              </a:spcAft>
              <a:buClr>
                <a:schemeClr val="dk1"/>
              </a:buClr>
              <a:buSzPts val="1300"/>
              <a:buFont typeface="Corbel"/>
              <a:buChar char="●"/>
            </a:pPr>
            <a:r>
              <a:rPr lang="en" sz="1300">
                <a:solidFill>
                  <a:schemeClr val="dk1"/>
                </a:solidFill>
                <a:highlight>
                  <a:srgbClr val="FFFFFF"/>
                </a:highlight>
                <a:latin typeface="Corbel"/>
                <a:ea typeface="Corbel"/>
                <a:cs typeface="Corbel"/>
                <a:sym typeface="Corbel"/>
              </a:rPr>
              <a:t>Speak to your parents or grandparents about their stories of arriving and settling in Camden. </a:t>
            </a:r>
            <a:endParaRPr sz="1300">
              <a:solidFill>
                <a:schemeClr val="dk1"/>
              </a:solidFill>
              <a:highlight>
                <a:srgbClr val="FFFFFF"/>
              </a:highlight>
              <a:latin typeface="Corbel"/>
              <a:ea typeface="Corbel"/>
              <a:cs typeface="Corbel"/>
              <a:sym typeface="Corbel"/>
            </a:endParaRPr>
          </a:p>
          <a:p>
            <a:pPr marL="457200" lvl="0" indent="-311150" algn="l" rtl="0">
              <a:lnSpc>
                <a:spcPct val="115000"/>
              </a:lnSpc>
              <a:spcBef>
                <a:spcPts val="0"/>
              </a:spcBef>
              <a:spcAft>
                <a:spcPts val="0"/>
              </a:spcAft>
              <a:buClr>
                <a:schemeClr val="dk1"/>
              </a:buClr>
              <a:buSzPts val="1300"/>
              <a:buFont typeface="Corbel"/>
              <a:buChar char="●"/>
            </a:pPr>
            <a:r>
              <a:rPr lang="en" sz="1300">
                <a:solidFill>
                  <a:schemeClr val="dk1"/>
                </a:solidFill>
                <a:highlight>
                  <a:srgbClr val="FFFFFF"/>
                </a:highlight>
                <a:latin typeface="Corbel"/>
                <a:ea typeface="Corbel"/>
                <a:cs typeface="Corbel"/>
                <a:sym typeface="Corbel"/>
              </a:rPr>
              <a:t>Take photos of places that represent the diversity of Camden. This could include shops, cafes, religious buildings or other businesses.  </a:t>
            </a:r>
            <a:endParaRPr sz="1300">
              <a:solidFill>
                <a:schemeClr val="dk1"/>
              </a:solidFill>
              <a:highlight>
                <a:srgbClr val="FFFFFF"/>
              </a:highlight>
              <a:latin typeface="Corbel"/>
              <a:ea typeface="Corbel"/>
              <a:cs typeface="Corbel"/>
              <a:sym typeface="Corbel"/>
            </a:endParaRPr>
          </a:p>
          <a:p>
            <a:pPr marL="457200" lvl="0" indent="-311150" algn="l" rtl="0">
              <a:lnSpc>
                <a:spcPct val="115000"/>
              </a:lnSpc>
              <a:spcBef>
                <a:spcPts val="0"/>
              </a:spcBef>
              <a:spcAft>
                <a:spcPts val="0"/>
              </a:spcAft>
              <a:buClr>
                <a:schemeClr val="dk1"/>
              </a:buClr>
              <a:buSzPts val="1300"/>
              <a:buFont typeface="Corbel"/>
              <a:buChar char="●"/>
            </a:pPr>
            <a:r>
              <a:rPr lang="en" sz="1300">
                <a:solidFill>
                  <a:schemeClr val="dk1"/>
                </a:solidFill>
                <a:highlight>
                  <a:srgbClr val="FFFFFF"/>
                </a:highlight>
                <a:latin typeface="Corbel"/>
                <a:ea typeface="Corbel"/>
                <a:cs typeface="Corbel"/>
                <a:sym typeface="Corbel"/>
              </a:rPr>
              <a:t>Use the Migration Museum </a:t>
            </a:r>
            <a:r>
              <a:rPr lang="en" sz="1300" u="sng">
                <a:solidFill>
                  <a:schemeClr val="hlink"/>
                </a:solidFill>
                <a:highlight>
                  <a:srgbClr val="FFFFFF"/>
                </a:highlight>
                <a:latin typeface="Corbel"/>
                <a:ea typeface="Corbel"/>
                <a:cs typeface="Corbel"/>
                <a:sym typeface="Corbel"/>
                <a:hlinkClick r:id="rId4"/>
              </a:rPr>
              <a:t>story disc activity </a:t>
            </a:r>
            <a:r>
              <a:rPr lang="en" sz="1300">
                <a:solidFill>
                  <a:schemeClr val="dk1"/>
                </a:solidFill>
                <a:highlight>
                  <a:srgbClr val="FFFFFF"/>
                </a:highlight>
                <a:latin typeface="Corbel"/>
                <a:ea typeface="Corbel"/>
                <a:cs typeface="Corbel"/>
                <a:sym typeface="Corbel"/>
              </a:rPr>
              <a:t>to record your story. </a:t>
            </a:r>
            <a:endParaRPr sz="1300">
              <a:solidFill>
                <a:schemeClr val="dk1"/>
              </a:solidFill>
              <a:highlight>
                <a:srgbClr val="FFFFFF"/>
              </a:highlight>
              <a:latin typeface="Corbel"/>
              <a:ea typeface="Corbel"/>
              <a:cs typeface="Corbel"/>
              <a:sym typeface="Corbel"/>
            </a:endParaRPr>
          </a:p>
          <a:p>
            <a:pPr marL="457200" lvl="0" indent="-311150" algn="l" rtl="0">
              <a:lnSpc>
                <a:spcPct val="115000"/>
              </a:lnSpc>
              <a:spcBef>
                <a:spcPts val="0"/>
              </a:spcBef>
              <a:spcAft>
                <a:spcPts val="0"/>
              </a:spcAft>
              <a:buClr>
                <a:schemeClr val="dk1"/>
              </a:buClr>
              <a:buSzPts val="1300"/>
              <a:buFont typeface="Corbel"/>
              <a:buChar char="●"/>
            </a:pPr>
            <a:r>
              <a:rPr lang="en" sz="1300">
                <a:solidFill>
                  <a:schemeClr val="dk1"/>
                </a:solidFill>
                <a:highlight>
                  <a:srgbClr val="FFFFFF"/>
                </a:highlight>
                <a:latin typeface="Corbel"/>
                <a:ea typeface="Corbel"/>
                <a:cs typeface="Corbel"/>
                <a:sym typeface="Corbel"/>
              </a:rPr>
              <a:t>Use </a:t>
            </a:r>
            <a:r>
              <a:rPr lang="en" sz="1300" u="sng">
                <a:solidFill>
                  <a:schemeClr val="hlink"/>
                </a:solidFill>
                <a:highlight>
                  <a:srgbClr val="FFFFFF"/>
                </a:highlight>
                <a:latin typeface="Corbel"/>
                <a:ea typeface="Corbel"/>
                <a:cs typeface="Corbel"/>
                <a:sym typeface="Corbel"/>
                <a:hlinkClick r:id="rId5"/>
              </a:rPr>
              <a:t>Camden Local Studies archive</a:t>
            </a:r>
            <a:r>
              <a:rPr lang="en" sz="1300">
                <a:solidFill>
                  <a:schemeClr val="dk1"/>
                </a:solidFill>
                <a:highlight>
                  <a:srgbClr val="FFFFFF"/>
                </a:highlight>
                <a:latin typeface="Corbel"/>
                <a:ea typeface="Corbel"/>
                <a:cs typeface="Corbel"/>
                <a:sym typeface="Corbel"/>
              </a:rPr>
              <a:t> and resources online to find out more about Camden’s diverse communities. </a:t>
            </a:r>
            <a:endParaRPr sz="1300">
              <a:solidFill>
                <a:schemeClr val="dk1"/>
              </a:solidFill>
              <a:highlight>
                <a:srgbClr val="FFFFFF"/>
              </a:highlight>
              <a:latin typeface="Corbel"/>
              <a:ea typeface="Corbel"/>
              <a:cs typeface="Corbel"/>
              <a:sym typeface="Corbel"/>
            </a:endParaRPr>
          </a:p>
          <a:p>
            <a:pPr marL="457200" lvl="0" indent="-311150" algn="l" rtl="0">
              <a:lnSpc>
                <a:spcPct val="115000"/>
              </a:lnSpc>
              <a:spcBef>
                <a:spcPts val="0"/>
              </a:spcBef>
              <a:spcAft>
                <a:spcPts val="0"/>
              </a:spcAft>
              <a:buClr>
                <a:schemeClr val="dk1"/>
              </a:buClr>
              <a:buSzPts val="1300"/>
              <a:buFont typeface="Corbel"/>
              <a:buChar char="●"/>
            </a:pPr>
            <a:r>
              <a:rPr lang="en" sz="1300">
                <a:solidFill>
                  <a:schemeClr val="dk1"/>
                </a:solidFill>
                <a:highlight>
                  <a:srgbClr val="FFFFFF"/>
                </a:highlight>
                <a:latin typeface="Corbel"/>
                <a:ea typeface="Corbel"/>
                <a:cs typeface="Corbel"/>
                <a:sym typeface="Corbel"/>
              </a:rPr>
              <a:t>Use the Migration Museum </a:t>
            </a:r>
            <a:r>
              <a:rPr lang="en" sz="1300" u="sng">
                <a:solidFill>
                  <a:schemeClr val="hlink"/>
                </a:solidFill>
                <a:highlight>
                  <a:srgbClr val="FFFFFF"/>
                </a:highlight>
                <a:latin typeface="Corbel"/>
                <a:ea typeface="Corbel"/>
                <a:cs typeface="Corbel"/>
                <a:sym typeface="Corbel"/>
                <a:hlinkClick r:id="rId6"/>
              </a:rPr>
              <a:t>family tree activity </a:t>
            </a:r>
            <a:r>
              <a:rPr lang="en" sz="1300">
                <a:solidFill>
                  <a:schemeClr val="dk1"/>
                </a:solidFill>
                <a:highlight>
                  <a:srgbClr val="FFFFFF"/>
                </a:highlight>
                <a:latin typeface="Corbel"/>
                <a:ea typeface="Corbel"/>
                <a:cs typeface="Corbel"/>
                <a:sym typeface="Corbel"/>
              </a:rPr>
              <a:t>to discover your own family history</a:t>
            </a:r>
            <a:endParaRPr sz="1300">
              <a:solidFill>
                <a:schemeClr val="dk1"/>
              </a:solidFill>
              <a:highlight>
                <a:srgbClr val="FFFFFF"/>
              </a:highlight>
              <a:latin typeface="Corbel"/>
              <a:ea typeface="Corbel"/>
              <a:cs typeface="Corbel"/>
              <a:sym typeface="Corbel"/>
            </a:endParaRPr>
          </a:p>
          <a:p>
            <a:pPr marL="0" lvl="0" indent="0" algn="l" rtl="0">
              <a:lnSpc>
                <a:spcPct val="115000"/>
              </a:lnSpc>
              <a:spcBef>
                <a:spcPts val="0"/>
              </a:spcBef>
              <a:spcAft>
                <a:spcPts val="0"/>
              </a:spcAft>
              <a:buNone/>
            </a:pPr>
            <a:endParaRPr sz="1300">
              <a:solidFill>
                <a:schemeClr val="dk1"/>
              </a:solidFill>
              <a:highlight>
                <a:srgbClr val="FFFFFF"/>
              </a:highlight>
              <a:latin typeface="Corbel"/>
              <a:ea typeface="Corbel"/>
              <a:cs typeface="Corbel"/>
              <a:sym typeface="Corbel"/>
            </a:endParaRPr>
          </a:p>
          <a:p>
            <a:pPr marL="0" lvl="0" indent="0" algn="l" rtl="0">
              <a:lnSpc>
                <a:spcPct val="115000"/>
              </a:lnSpc>
              <a:spcBef>
                <a:spcPts val="0"/>
              </a:spcBef>
              <a:spcAft>
                <a:spcPts val="0"/>
              </a:spcAft>
              <a:buClr>
                <a:schemeClr val="dk1"/>
              </a:buClr>
              <a:buSzPts val="1100"/>
              <a:buFont typeface="Arial"/>
              <a:buNone/>
            </a:pPr>
            <a:r>
              <a:rPr lang="en" sz="1700" b="1">
                <a:solidFill>
                  <a:schemeClr val="dk1"/>
                </a:solidFill>
                <a:highlight>
                  <a:schemeClr val="lt1"/>
                </a:highlight>
                <a:latin typeface="Corbel"/>
                <a:ea typeface="Corbel"/>
                <a:cs typeface="Corbel"/>
                <a:sym typeface="Corbel"/>
              </a:rPr>
              <a:t>Next steps</a:t>
            </a:r>
            <a:endParaRPr sz="1700">
              <a:solidFill>
                <a:srgbClr val="5B5B5B"/>
              </a:solidFill>
              <a:highlight>
                <a:schemeClr val="lt1"/>
              </a:highlight>
              <a:latin typeface="Corbel"/>
              <a:ea typeface="Corbel"/>
              <a:cs typeface="Corbel"/>
              <a:sym typeface="Corbel"/>
            </a:endParaRPr>
          </a:p>
          <a:p>
            <a:pPr marL="0" lvl="0" indent="0" algn="l" rtl="0">
              <a:lnSpc>
                <a:spcPct val="115000"/>
              </a:lnSpc>
              <a:spcBef>
                <a:spcPts val="0"/>
              </a:spcBef>
              <a:spcAft>
                <a:spcPts val="0"/>
              </a:spcAft>
              <a:buClr>
                <a:schemeClr val="dk1"/>
              </a:buClr>
              <a:buSzPts val="1100"/>
              <a:buFont typeface="Arial"/>
              <a:buNone/>
            </a:pPr>
            <a:endParaRPr sz="1300">
              <a:solidFill>
                <a:srgbClr val="5B5B5B"/>
              </a:solidFill>
              <a:highlight>
                <a:schemeClr val="lt1"/>
              </a:highlight>
              <a:latin typeface="Corbel"/>
              <a:ea typeface="Corbel"/>
              <a:cs typeface="Corbel"/>
              <a:sym typeface="Corbel"/>
            </a:endParaRPr>
          </a:p>
          <a:p>
            <a:pPr marL="0" lvl="0" indent="0" algn="l" rtl="0">
              <a:lnSpc>
                <a:spcPct val="115000"/>
              </a:lnSpc>
              <a:spcBef>
                <a:spcPts val="0"/>
              </a:spcBef>
              <a:spcAft>
                <a:spcPts val="0"/>
              </a:spcAft>
              <a:buClr>
                <a:schemeClr val="dk1"/>
              </a:buClr>
              <a:buSzPts val="1100"/>
              <a:buFont typeface="Arial"/>
              <a:buNone/>
            </a:pPr>
            <a:r>
              <a:rPr lang="en" sz="1300">
                <a:solidFill>
                  <a:schemeClr val="dk1"/>
                </a:solidFill>
                <a:highlight>
                  <a:schemeClr val="lt1"/>
                </a:highlight>
                <a:latin typeface="Corbel"/>
                <a:ea typeface="Corbel"/>
                <a:cs typeface="Corbel"/>
                <a:sym typeface="Corbel"/>
              </a:rPr>
              <a:t>This resource pack has information about a handful of Camden’s different migrant groups, but there are many more migration histories to uncover. These stories need to be heard and shared for us to understand where we live, the communities around us and who we all are. </a:t>
            </a:r>
            <a:endParaRPr sz="1300">
              <a:solidFill>
                <a:schemeClr val="dk1"/>
              </a:solidFill>
              <a:highlight>
                <a:srgbClr val="FFFFFF"/>
              </a:highlight>
              <a:latin typeface="Corbel"/>
              <a:ea typeface="Corbel"/>
              <a:cs typeface="Corbel"/>
              <a:sym typeface="Corbel"/>
            </a:endParaRPr>
          </a:p>
        </p:txBody>
      </p:sp>
      <p:sp>
        <p:nvSpPr>
          <p:cNvPr id="336" name="Google Shape;336;p46"/>
          <p:cNvSpPr txBox="1">
            <a:spLocks noGrp="1"/>
          </p:cNvSpPr>
          <p:nvPr>
            <p:ph type="title"/>
          </p:nvPr>
        </p:nvSpPr>
        <p:spPr>
          <a:xfrm>
            <a:off x="249460" y="618212"/>
            <a:ext cx="6816300" cy="12216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sz="2611" b="1">
                <a:latin typeface="Corbel"/>
                <a:ea typeface="Corbel"/>
                <a:cs typeface="Corbel"/>
                <a:sym typeface="Corbel"/>
              </a:rPr>
              <a:t>Open City</a:t>
            </a:r>
            <a:endParaRPr sz="2611" b="1">
              <a:latin typeface="Corbel"/>
              <a:ea typeface="Corbel"/>
              <a:cs typeface="Corbel"/>
              <a:sym typeface="Corbel"/>
            </a:endParaRPr>
          </a:p>
          <a:p>
            <a:pPr marL="0" lvl="0" indent="0" algn="l" rtl="0">
              <a:spcBef>
                <a:spcPts val="0"/>
              </a:spcBef>
              <a:spcAft>
                <a:spcPts val="0"/>
              </a:spcAft>
              <a:buNone/>
            </a:pPr>
            <a:r>
              <a:rPr lang="en" sz="2377" b="1">
                <a:latin typeface="Corbel"/>
                <a:ea typeface="Corbel"/>
                <a:cs typeface="Corbel"/>
                <a:sym typeface="Corbel"/>
              </a:rPr>
              <a:t>Race, migration and education in Camden</a:t>
            </a:r>
            <a:endParaRPr sz="3577">
              <a:latin typeface="Corbel"/>
              <a:ea typeface="Corbel"/>
              <a:cs typeface="Corbel"/>
              <a:sym typeface="Corbel"/>
            </a:endParaRPr>
          </a:p>
        </p:txBody>
      </p:sp>
      <p:pic>
        <p:nvPicPr>
          <p:cNvPr id="337" name="Google Shape;337;p46"/>
          <p:cNvPicPr preferRelativeResize="0"/>
          <p:nvPr/>
        </p:nvPicPr>
        <p:blipFill rotWithShape="1">
          <a:blip r:embed="rId7">
            <a:alphaModFix/>
          </a:blip>
          <a:srcRect b="13457"/>
          <a:stretch/>
        </p:blipFill>
        <p:spPr>
          <a:xfrm>
            <a:off x="6134400" y="135300"/>
            <a:ext cx="1041100" cy="126902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7"/>
          <p:cNvSpPr txBox="1">
            <a:spLocks noGrp="1"/>
          </p:cNvSpPr>
          <p:nvPr>
            <p:ph type="title"/>
          </p:nvPr>
        </p:nvSpPr>
        <p:spPr>
          <a:xfrm>
            <a:off x="249360" y="949387"/>
            <a:ext cx="6816300" cy="12216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b="1">
                <a:latin typeface="Corbel"/>
                <a:ea typeface="Corbel"/>
                <a:cs typeface="Corbel"/>
                <a:sym typeface="Corbel"/>
              </a:rPr>
              <a:t>Key Words and Definitions</a:t>
            </a:r>
            <a:endParaRPr b="1">
              <a:latin typeface="Corbel"/>
              <a:ea typeface="Corbel"/>
              <a:cs typeface="Corbel"/>
              <a:sym typeface="Corbel"/>
            </a:endParaRPr>
          </a:p>
          <a:p>
            <a:pPr marL="0" lvl="0" indent="0" algn="l" rtl="0">
              <a:spcBef>
                <a:spcPts val="0"/>
              </a:spcBef>
              <a:spcAft>
                <a:spcPts val="0"/>
              </a:spcAft>
              <a:buNone/>
            </a:pPr>
            <a:endParaRPr/>
          </a:p>
        </p:txBody>
      </p:sp>
      <p:graphicFrame>
        <p:nvGraphicFramePr>
          <p:cNvPr id="343" name="Google Shape;343;p47"/>
          <p:cNvGraphicFramePr/>
          <p:nvPr/>
        </p:nvGraphicFramePr>
        <p:xfrm>
          <a:off x="249350" y="1676400"/>
          <a:ext cx="3000000" cy="3000000"/>
        </p:xfrm>
        <a:graphic>
          <a:graphicData uri="http://schemas.openxmlformats.org/drawingml/2006/table">
            <a:tbl>
              <a:tblPr>
                <a:noFill/>
                <a:tableStyleId>{1624A3FA-C71B-4ED6-A13E-9892124CE625}</a:tableStyleId>
              </a:tblPr>
              <a:tblGrid>
                <a:gridCol w="1604775">
                  <a:extLst>
                    <a:ext uri="{9D8B030D-6E8A-4147-A177-3AD203B41FA5}">
                      <a16:colId xmlns:a16="http://schemas.microsoft.com/office/drawing/2014/main" val="20000"/>
                    </a:ext>
                  </a:extLst>
                </a:gridCol>
                <a:gridCol w="5045150">
                  <a:extLst>
                    <a:ext uri="{9D8B030D-6E8A-4147-A177-3AD203B41FA5}">
                      <a16:colId xmlns:a16="http://schemas.microsoft.com/office/drawing/2014/main" val="20001"/>
                    </a:ext>
                  </a:extLst>
                </a:gridCol>
              </a:tblGrid>
              <a:tr h="377150">
                <a:tc>
                  <a:txBody>
                    <a:bodyPr/>
                    <a:lstStyle/>
                    <a:p>
                      <a:pPr marL="0" lvl="0" indent="0" algn="l" rtl="0">
                        <a:spcBef>
                          <a:spcPts val="0"/>
                        </a:spcBef>
                        <a:spcAft>
                          <a:spcPts val="0"/>
                        </a:spcAft>
                        <a:buNone/>
                      </a:pPr>
                      <a:r>
                        <a:rPr lang="en" sz="1300">
                          <a:latin typeface="Corbel"/>
                          <a:ea typeface="Corbel"/>
                          <a:cs typeface="Corbel"/>
                          <a:sym typeface="Corbel"/>
                        </a:rPr>
                        <a:t>Word</a:t>
                      </a:r>
                      <a:endParaRPr sz="1300">
                        <a:latin typeface="Corbel"/>
                        <a:ea typeface="Corbel"/>
                        <a:cs typeface="Corbel"/>
                        <a:sym typeface="Corbel"/>
                      </a:endParaRPr>
                    </a:p>
                  </a:txBody>
                  <a:tcPr marL="91425" marR="91425" marT="91425" marB="91425">
                    <a:solidFill>
                      <a:srgbClr val="C9DAF8"/>
                    </a:solidFill>
                  </a:tcPr>
                </a:tc>
                <a:tc>
                  <a:txBody>
                    <a:bodyPr/>
                    <a:lstStyle/>
                    <a:p>
                      <a:pPr marL="0" lvl="0" indent="0" algn="l" rtl="0">
                        <a:spcBef>
                          <a:spcPts val="0"/>
                        </a:spcBef>
                        <a:spcAft>
                          <a:spcPts val="0"/>
                        </a:spcAft>
                        <a:buNone/>
                      </a:pPr>
                      <a:r>
                        <a:rPr lang="en" sz="1300">
                          <a:latin typeface="Corbel"/>
                          <a:ea typeface="Corbel"/>
                          <a:cs typeface="Corbel"/>
                          <a:sym typeface="Corbel"/>
                        </a:rPr>
                        <a:t>Definition</a:t>
                      </a:r>
                      <a:endParaRPr sz="1300">
                        <a:latin typeface="Corbel"/>
                        <a:ea typeface="Corbel"/>
                        <a:cs typeface="Corbel"/>
                        <a:sym typeface="Corbel"/>
                      </a:endParaRPr>
                    </a:p>
                  </a:txBody>
                  <a:tcPr marL="91425" marR="91425" marT="91425" marB="91425">
                    <a:solidFill>
                      <a:srgbClr val="C9DAF8"/>
                    </a:solidFill>
                  </a:tcPr>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rgbClr val="202122"/>
                          </a:solidFill>
                          <a:highlight>
                            <a:srgbClr val="FFFFFF"/>
                          </a:highlight>
                          <a:latin typeface="Corbel"/>
                          <a:ea typeface="Corbel"/>
                          <a:cs typeface="Corbel"/>
                          <a:sym typeface="Corbel"/>
                        </a:rPr>
                        <a:t>Abolish</a:t>
                      </a:r>
                      <a:endParaRPr sz="1100">
                        <a:latin typeface="Corbel"/>
                        <a:ea typeface="Corbel"/>
                        <a:cs typeface="Corbel"/>
                        <a:sym typeface="Corbe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To formally put an end to something; a system, practise or institution </a:t>
                      </a:r>
                      <a:endParaRPr sz="1100">
                        <a:latin typeface="Corbel"/>
                        <a:ea typeface="Corbel"/>
                        <a:cs typeface="Corbel"/>
                        <a:sym typeface="Corbel"/>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0"/>
                        </a:spcAft>
                        <a:buNone/>
                      </a:pPr>
                      <a:r>
                        <a:rPr lang="en" sz="1100">
                          <a:solidFill>
                            <a:schemeClr val="dk1"/>
                          </a:solidFill>
                          <a:latin typeface="Corbel"/>
                          <a:ea typeface="Corbel"/>
                          <a:cs typeface="Corbel"/>
                          <a:sym typeface="Corbel"/>
                        </a:rPr>
                        <a:t>Abolition</a:t>
                      </a:r>
                      <a:endParaRPr sz="1100">
                        <a:latin typeface="Corbel"/>
                        <a:ea typeface="Corbel"/>
                        <a:cs typeface="Corbel"/>
                        <a:sym typeface="Corbe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chemeClr val="dk1"/>
                          </a:solidFill>
                          <a:highlight>
                            <a:srgbClr val="FFFFFF"/>
                          </a:highlight>
                          <a:latin typeface="Corbel"/>
                          <a:ea typeface="Corbel"/>
                          <a:cs typeface="Corbel"/>
                          <a:sym typeface="Corbel"/>
                        </a:rPr>
                        <a:t>The act of removing a system, practice, or institution, often referring to the ending of the slave trade.</a:t>
                      </a:r>
                      <a:endParaRPr sz="1000">
                        <a:latin typeface="Corbel"/>
                        <a:ea typeface="Corbel"/>
                        <a:cs typeface="Corbel"/>
                        <a:sym typeface="Corbe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lnSpc>
                          <a:spcPct val="115000"/>
                        </a:lnSpc>
                        <a:spcBef>
                          <a:spcPts val="0"/>
                        </a:spcBef>
                        <a:spcAft>
                          <a:spcPts val="0"/>
                        </a:spcAft>
                        <a:buNone/>
                      </a:pPr>
                      <a:r>
                        <a:rPr lang="en" sz="1000">
                          <a:solidFill>
                            <a:srgbClr val="202122"/>
                          </a:solidFill>
                          <a:highlight>
                            <a:srgbClr val="FFFFFF"/>
                          </a:highlight>
                          <a:latin typeface="Corbel"/>
                          <a:ea typeface="Corbel"/>
                          <a:cs typeface="Corbel"/>
                          <a:sym typeface="Corbel"/>
                        </a:rPr>
                        <a:t>Absentee Landowner </a:t>
                      </a:r>
                      <a:endParaRPr sz="1100">
                        <a:latin typeface="Corbel"/>
                        <a:ea typeface="Corbel"/>
                        <a:cs typeface="Corbel"/>
                        <a:sym typeface="Corbe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chemeClr val="dk1"/>
                          </a:solidFill>
                          <a:latin typeface="Corbel"/>
                          <a:ea typeface="Corbel"/>
                          <a:cs typeface="Corbel"/>
                          <a:sym typeface="Corbel"/>
                        </a:rPr>
                        <a:t>Someone who legally owns the land without actually occupying it or managing it</a:t>
                      </a:r>
                      <a:endParaRPr sz="1100">
                        <a:latin typeface="Corbel"/>
                        <a:ea typeface="Corbel"/>
                        <a:cs typeface="Corbel"/>
                        <a:sym typeface="Corbe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Anticolonial</a:t>
                      </a:r>
                      <a:endParaRPr sz="1100">
                        <a:latin typeface="Corbel"/>
                        <a:ea typeface="Corbel"/>
                        <a:cs typeface="Corbel"/>
                        <a:sym typeface="Corbe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rgbClr val="040C28"/>
                          </a:solidFill>
                          <a:latin typeface="Corbel"/>
                          <a:ea typeface="Corbel"/>
                          <a:cs typeface="Corbel"/>
                          <a:sym typeface="Corbel"/>
                        </a:rPr>
                        <a:t>The opposition or objection of colonial rule of one country by another</a:t>
                      </a:r>
                      <a:r>
                        <a:rPr lang="en" sz="1000">
                          <a:solidFill>
                            <a:srgbClr val="202124"/>
                          </a:solidFill>
                          <a:highlight>
                            <a:srgbClr val="FFFFFF"/>
                          </a:highlight>
                          <a:latin typeface="Corbel"/>
                          <a:ea typeface="Corbel"/>
                          <a:cs typeface="Corbel"/>
                          <a:sym typeface="Corbel"/>
                        </a:rPr>
                        <a:t>, opposing or resisting colonialism</a:t>
                      </a:r>
                      <a:endParaRPr sz="1100">
                        <a:latin typeface="Corbel"/>
                        <a:ea typeface="Corbel"/>
                        <a:cs typeface="Corbel"/>
                        <a:sym typeface="Corbel"/>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4"/>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Architect</a:t>
                      </a:r>
                      <a:endParaRPr sz="1100">
                        <a:latin typeface="Corbel"/>
                        <a:ea typeface="Corbel"/>
                        <a:cs typeface="Corbel"/>
                        <a:sym typeface="Corbel"/>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highlight>
                            <a:srgbClr val="FFFFFF"/>
                          </a:highlight>
                          <a:latin typeface="Corbel"/>
                          <a:ea typeface="Corbel"/>
                          <a:cs typeface="Corbel"/>
                          <a:sym typeface="Corbel"/>
                        </a:rPr>
                        <a:t>A person who is qualified to design buildings and to plan and supervise their construction</a:t>
                      </a:r>
                      <a:endParaRPr sz="1100">
                        <a:latin typeface="Corbel"/>
                        <a:ea typeface="Corbel"/>
                        <a:cs typeface="Corbel"/>
                        <a:sym typeface="Corbel"/>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Aristocratic</a:t>
                      </a:r>
                      <a:endParaRPr sz="1100">
                        <a:latin typeface="Corbel"/>
                        <a:ea typeface="Corbel"/>
                        <a:cs typeface="Corbel"/>
                        <a:sym typeface="Corbel"/>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rgbClr val="202124"/>
                          </a:solidFill>
                          <a:highlight>
                            <a:srgbClr val="FFFFFF"/>
                          </a:highlight>
                          <a:latin typeface="Corbel"/>
                          <a:ea typeface="Corbel"/>
                          <a:cs typeface="Corbel"/>
                          <a:sym typeface="Corbel"/>
                        </a:rPr>
                        <a:t>A person of, or belonging to, or typical of the aristocracy. Which is the highest class in certain societies, typically comprising people of noble birth holding hereditary titles and offices</a:t>
                      </a:r>
                      <a:endParaRPr sz="1100">
                        <a:latin typeface="Corbel"/>
                        <a:ea typeface="Corbel"/>
                        <a:cs typeface="Corbel"/>
                        <a:sym typeface="Corbel"/>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Army Conscription</a:t>
                      </a:r>
                      <a:endParaRPr sz="1100">
                        <a:latin typeface="Corbel"/>
                        <a:ea typeface="Corbel"/>
                        <a:cs typeface="Corbel"/>
                        <a:sym typeface="Corbel"/>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rgbClr val="040C28"/>
                          </a:solidFill>
                          <a:latin typeface="Corbel"/>
                          <a:ea typeface="Corbel"/>
                          <a:cs typeface="Corbel"/>
                          <a:sym typeface="Corbel"/>
                        </a:rPr>
                        <a:t>The compulsory enrollment of persons especially for military service</a:t>
                      </a:r>
                      <a:endParaRPr sz="1100">
                        <a:latin typeface="Corbel"/>
                        <a:ea typeface="Corbel"/>
                        <a:cs typeface="Corbel"/>
                        <a:sym typeface="Corbel"/>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Asylum Seeker</a:t>
                      </a:r>
                      <a:endParaRPr sz="1100">
                        <a:latin typeface="Corbel"/>
                        <a:ea typeface="Corbel"/>
                        <a:cs typeface="Corbel"/>
                        <a:sym typeface="Corbel"/>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A person who has fled their country due to well-founded fear of persecution for political, religious or ethnic reasons, or because of war, and is looking for a country and government to grant them protection and allow them to live there.</a:t>
                      </a:r>
                      <a:endParaRPr sz="1100">
                        <a:latin typeface="Corbel"/>
                        <a:ea typeface="Corbel"/>
                        <a:cs typeface="Corbel"/>
                        <a:sym typeface="Corbel"/>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Catholic</a:t>
                      </a:r>
                      <a:endParaRPr sz="1100">
                        <a:latin typeface="Corbel"/>
                        <a:ea typeface="Corbel"/>
                        <a:cs typeface="Corbel"/>
                        <a:sym typeface="Corbel"/>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A member of the Catholic Church, a type of Christianism that originates from Rome and the Vatican</a:t>
                      </a:r>
                      <a:endParaRPr sz="1100">
                        <a:latin typeface="Corbel"/>
                        <a:ea typeface="Corbel"/>
                        <a:cs typeface="Corbel"/>
                        <a:sym typeface="Corbel"/>
                      </a:endParaRPr>
                    </a:p>
                  </a:txBody>
                  <a:tcPr marL="91425" marR="91425" marT="91425" marB="91425"/>
                </a:tc>
                <a:extLst>
                  <a:ext uri="{0D108BD9-81ED-4DB2-BD59-A6C34878D82A}">
                    <a16:rowId xmlns:a16="http://schemas.microsoft.com/office/drawing/2014/main" val="10009"/>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rgbClr val="202122"/>
                          </a:solidFill>
                          <a:highlight>
                            <a:srgbClr val="FFFFFF"/>
                          </a:highlight>
                          <a:latin typeface="Corbel"/>
                          <a:ea typeface="Corbel"/>
                          <a:cs typeface="Corbel"/>
                          <a:sym typeface="Corbel"/>
                        </a:rPr>
                        <a:t>Census</a:t>
                      </a:r>
                      <a:endParaRPr sz="1100">
                        <a:latin typeface="Corbel"/>
                        <a:ea typeface="Corbel"/>
                        <a:cs typeface="Corbel"/>
                        <a:sym typeface="Corbel"/>
                      </a:endParaRPr>
                    </a:p>
                  </a:txBody>
                  <a:tcPr marL="91425" marR="91425" marT="91425" marB="91425"/>
                </a:tc>
                <a:tc>
                  <a:txBody>
                    <a:bodyPr/>
                    <a:lstStyle/>
                    <a:p>
                      <a:pPr marL="0" lvl="0" indent="0" algn="l" rtl="0">
                        <a:lnSpc>
                          <a:spcPct val="115000"/>
                        </a:lnSpc>
                        <a:spcBef>
                          <a:spcPts val="0"/>
                        </a:spcBef>
                        <a:spcAft>
                          <a:spcPts val="1000"/>
                        </a:spcAft>
                        <a:buClr>
                          <a:schemeClr val="dk1"/>
                        </a:buClr>
                        <a:buSzPts val="1100"/>
                        <a:buFont typeface="Arial"/>
                        <a:buNone/>
                      </a:pPr>
                      <a:r>
                        <a:rPr lang="en" sz="1000">
                          <a:solidFill>
                            <a:schemeClr val="dk1"/>
                          </a:solidFill>
                          <a:latin typeface="Corbel"/>
                          <a:ea typeface="Corbel"/>
                          <a:cs typeface="Corbel"/>
                          <a:sym typeface="Corbel"/>
                        </a:rPr>
                        <a:t>An official count or survey, usually of the population </a:t>
                      </a:r>
                      <a:endParaRPr sz="1100">
                        <a:latin typeface="Corbel"/>
                        <a:ea typeface="Corbel"/>
                        <a:cs typeface="Corbel"/>
                        <a:sym typeface="Corbel"/>
                      </a:endParaRPr>
                    </a:p>
                  </a:txBody>
                  <a:tcPr marL="91425" marR="91425" marT="91425" marB="91425"/>
                </a:tc>
                <a:extLst>
                  <a:ext uri="{0D108BD9-81ED-4DB2-BD59-A6C34878D82A}">
                    <a16:rowId xmlns:a16="http://schemas.microsoft.com/office/drawing/2014/main" val="10010"/>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Colonial </a:t>
                      </a:r>
                      <a:endParaRPr sz="1100">
                        <a:latin typeface="Corbel"/>
                        <a:ea typeface="Corbel"/>
                        <a:cs typeface="Corbel"/>
                        <a:sym typeface="Corbel"/>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rgbClr val="040C28"/>
                          </a:solidFill>
                          <a:latin typeface="Corbel"/>
                          <a:ea typeface="Corbel"/>
                          <a:cs typeface="Corbel"/>
                          <a:sym typeface="Corbel"/>
                        </a:rPr>
                        <a:t>The policy and practice of a power (usually a country) extending control over other people or areas</a:t>
                      </a:r>
                      <a:endParaRPr sz="1100">
                        <a:latin typeface="Corbel"/>
                        <a:ea typeface="Corbel"/>
                        <a:cs typeface="Corbel"/>
                        <a:sym typeface="Corbel"/>
                      </a:endParaRPr>
                    </a:p>
                  </a:txBody>
                  <a:tcPr marL="91425" marR="91425" marT="91425" marB="91425"/>
                </a:tc>
                <a:extLst>
                  <a:ext uri="{0D108BD9-81ED-4DB2-BD59-A6C34878D82A}">
                    <a16:rowId xmlns:a16="http://schemas.microsoft.com/office/drawing/2014/main" val="10011"/>
                  </a:ext>
                </a:extLst>
              </a:tr>
              <a:tr h="381000">
                <a:tc>
                  <a:txBody>
                    <a:bodyPr/>
                    <a:lstStyle/>
                    <a:p>
                      <a:pPr marL="0" lvl="0" indent="0" algn="l" rtl="0">
                        <a:lnSpc>
                          <a:spcPct val="115000"/>
                        </a:lnSpc>
                        <a:spcBef>
                          <a:spcPts val="0"/>
                        </a:spcBef>
                        <a:spcAft>
                          <a:spcPts val="0"/>
                        </a:spcAft>
                        <a:buNone/>
                      </a:pPr>
                      <a:r>
                        <a:rPr lang="en" sz="1000">
                          <a:solidFill>
                            <a:schemeClr val="dk1"/>
                          </a:solidFill>
                          <a:latin typeface="Corbel"/>
                          <a:ea typeface="Corbel"/>
                          <a:cs typeface="Corbel"/>
                          <a:sym typeface="Corbel"/>
                        </a:rPr>
                        <a:t>Colonial Oppression</a:t>
                      </a:r>
                      <a:endParaRPr sz="1000">
                        <a:solidFill>
                          <a:schemeClr val="dk1"/>
                        </a:solidFill>
                        <a:latin typeface="Corbel"/>
                        <a:ea typeface="Corbel"/>
                        <a:cs typeface="Corbel"/>
                        <a:sym typeface="Corbel"/>
                      </a:endParaRPr>
                    </a:p>
                  </a:txBody>
                  <a:tcPr marL="91425" marR="91425" marT="91425" marB="91425"/>
                </a:tc>
                <a:tc>
                  <a:txBody>
                    <a:bodyPr/>
                    <a:lstStyle/>
                    <a:p>
                      <a:pPr marL="0" lvl="0" indent="0" algn="l" rtl="0">
                        <a:lnSpc>
                          <a:spcPct val="115000"/>
                        </a:lnSpc>
                        <a:spcBef>
                          <a:spcPts val="0"/>
                        </a:spcBef>
                        <a:spcAft>
                          <a:spcPts val="0"/>
                        </a:spcAft>
                        <a:buNone/>
                      </a:pPr>
                      <a:endParaRPr sz="1000">
                        <a:solidFill>
                          <a:srgbClr val="040C28"/>
                        </a:solidFill>
                        <a:latin typeface="Corbel"/>
                        <a:ea typeface="Corbel"/>
                        <a:cs typeface="Corbel"/>
                        <a:sym typeface="Corbel"/>
                      </a:endParaRPr>
                    </a:p>
                  </a:txBody>
                  <a:tcPr marL="91425" marR="91425" marT="91425" marB="91425"/>
                </a:tc>
                <a:extLst>
                  <a:ext uri="{0D108BD9-81ED-4DB2-BD59-A6C34878D82A}">
                    <a16:rowId xmlns:a16="http://schemas.microsoft.com/office/drawing/2014/main" val="10012"/>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Conflict</a:t>
                      </a:r>
                      <a:endParaRPr sz="1100">
                        <a:latin typeface="Corbel"/>
                        <a:ea typeface="Corbel"/>
                        <a:cs typeface="Corbel"/>
                        <a:sym typeface="Corbel"/>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A conflict is a struggle or clash between persons or groups, that can result in violence and war </a:t>
                      </a:r>
                      <a:endParaRPr sz="1100">
                        <a:latin typeface="Corbel"/>
                        <a:ea typeface="Corbel"/>
                        <a:cs typeface="Corbel"/>
                        <a:sym typeface="Corbel"/>
                      </a:endParaRPr>
                    </a:p>
                  </a:txBody>
                  <a:tcPr marL="91425" marR="91425" marT="91425" marB="91425"/>
                </a:tc>
                <a:extLst>
                  <a:ext uri="{0D108BD9-81ED-4DB2-BD59-A6C34878D82A}">
                    <a16:rowId xmlns:a16="http://schemas.microsoft.com/office/drawing/2014/main" val="10013"/>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Consecrated </a:t>
                      </a:r>
                      <a:endParaRPr sz="1100">
                        <a:latin typeface="Corbel"/>
                        <a:ea typeface="Corbel"/>
                        <a:cs typeface="Corbel"/>
                        <a:sym typeface="Corbel"/>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highlight>
                            <a:srgbClr val="FFFFFF"/>
                          </a:highlight>
                          <a:latin typeface="Corbel"/>
                          <a:ea typeface="Corbel"/>
                          <a:cs typeface="Corbel"/>
                          <a:sym typeface="Corbel"/>
                        </a:rPr>
                        <a:t>When a religious building or piece of land is made sacred</a:t>
                      </a:r>
                      <a:endParaRPr sz="1100">
                        <a:latin typeface="Corbel"/>
                        <a:ea typeface="Corbel"/>
                        <a:cs typeface="Corbel"/>
                        <a:sym typeface="Corbel"/>
                      </a:endParaRPr>
                    </a:p>
                  </a:txBody>
                  <a:tcPr marL="91425" marR="91425" marT="91425" marB="91425"/>
                </a:tc>
                <a:extLst>
                  <a:ext uri="{0D108BD9-81ED-4DB2-BD59-A6C34878D82A}">
                    <a16:rowId xmlns:a16="http://schemas.microsoft.com/office/drawing/2014/main" val="10014"/>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Consul</a:t>
                      </a:r>
                      <a:endParaRPr sz="1100">
                        <a:latin typeface="Corbel"/>
                        <a:ea typeface="Corbel"/>
                        <a:cs typeface="Corbel"/>
                        <a:sym typeface="Corbel"/>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highlight>
                            <a:srgbClr val="FFFFFF"/>
                          </a:highlight>
                          <a:latin typeface="Corbel"/>
                          <a:ea typeface="Corbel"/>
                          <a:cs typeface="Corbel"/>
                          <a:sym typeface="Corbel"/>
                        </a:rPr>
                        <a:t>An official appointed by a state to live in a foreign country and protect the state’s citizens and interests there</a:t>
                      </a:r>
                      <a:endParaRPr sz="1100">
                        <a:latin typeface="Corbel"/>
                        <a:ea typeface="Corbel"/>
                        <a:cs typeface="Corbel"/>
                        <a:sym typeface="Corbel"/>
                      </a:endParaRPr>
                    </a:p>
                  </a:txBody>
                  <a:tcPr marL="91425" marR="91425" marT="91425" marB="91425"/>
                </a:tc>
                <a:extLst>
                  <a:ext uri="{0D108BD9-81ED-4DB2-BD59-A6C34878D82A}">
                    <a16:rowId xmlns:a16="http://schemas.microsoft.com/office/drawing/2014/main" val="10015"/>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Crypt </a:t>
                      </a:r>
                      <a:endParaRPr sz="1100">
                        <a:latin typeface="Corbel"/>
                        <a:ea typeface="Corbel"/>
                        <a:cs typeface="Corbel"/>
                        <a:sym typeface="Corbel"/>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highlight>
                            <a:srgbClr val="FFFFFF"/>
                          </a:highlight>
                          <a:latin typeface="Corbel"/>
                          <a:ea typeface="Corbel"/>
                          <a:cs typeface="Corbel"/>
                          <a:sym typeface="Corbel"/>
                        </a:rPr>
                        <a:t>An underground room in a church which is used as a chapel or burial ground</a:t>
                      </a:r>
                      <a:endParaRPr sz="1100">
                        <a:latin typeface="Corbel"/>
                        <a:ea typeface="Corbel"/>
                        <a:cs typeface="Corbel"/>
                        <a:sym typeface="Corbel"/>
                      </a:endParaRPr>
                    </a:p>
                  </a:txBody>
                  <a:tcPr marL="91425" marR="91425" marT="91425" marB="91425"/>
                </a:tc>
                <a:extLst>
                  <a:ext uri="{0D108BD9-81ED-4DB2-BD59-A6C34878D82A}">
                    <a16:rowId xmlns:a16="http://schemas.microsoft.com/office/drawing/2014/main" val="10016"/>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Decolonise </a:t>
                      </a:r>
                      <a:endParaRPr sz="1100">
                        <a:latin typeface="Corbel"/>
                        <a:ea typeface="Corbel"/>
                        <a:cs typeface="Corbel"/>
                        <a:sym typeface="Corbel"/>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highlight>
                            <a:srgbClr val="FFFFFF"/>
                          </a:highlight>
                          <a:latin typeface="Corbel"/>
                          <a:ea typeface="Corbel"/>
                          <a:cs typeface="Corbel"/>
                          <a:sym typeface="Corbel"/>
                        </a:rPr>
                        <a:t>Free an institution or system e.g. the education system, from the cultural and social effects of colonisation </a:t>
                      </a:r>
                      <a:endParaRPr sz="1100">
                        <a:latin typeface="Corbel"/>
                        <a:ea typeface="Corbel"/>
                        <a:cs typeface="Corbel"/>
                        <a:sym typeface="Corbel"/>
                      </a:endParaRPr>
                    </a:p>
                  </a:txBody>
                  <a:tcPr marL="91425" marR="91425" marT="91425" marB="91425"/>
                </a:tc>
                <a:extLst>
                  <a:ext uri="{0D108BD9-81ED-4DB2-BD59-A6C34878D82A}">
                    <a16:rowId xmlns:a16="http://schemas.microsoft.com/office/drawing/2014/main" val="10017"/>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Discrimination </a:t>
                      </a:r>
                      <a:endParaRPr sz="1100">
                        <a:latin typeface="Corbel"/>
                        <a:ea typeface="Corbel"/>
                        <a:cs typeface="Corbel"/>
                        <a:sym typeface="Corbel"/>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T</a:t>
                      </a:r>
                      <a:r>
                        <a:rPr lang="en" sz="1000">
                          <a:solidFill>
                            <a:schemeClr val="dk1"/>
                          </a:solidFill>
                          <a:highlight>
                            <a:srgbClr val="FFFFFF"/>
                          </a:highlight>
                          <a:latin typeface="Corbel"/>
                          <a:ea typeface="Corbel"/>
                          <a:cs typeface="Corbel"/>
                          <a:sym typeface="Corbel"/>
                        </a:rPr>
                        <a:t>he unjust treatment of different categories of people, especially on the grounds of ethnicity, age, sex, or disability</a:t>
                      </a:r>
                      <a:endParaRPr sz="1100">
                        <a:latin typeface="Corbel"/>
                        <a:ea typeface="Corbel"/>
                        <a:cs typeface="Corbel"/>
                        <a:sym typeface="Corbel"/>
                      </a:endParaRPr>
                    </a:p>
                  </a:txBody>
                  <a:tcPr marL="91425" marR="91425" marT="91425" marB="91425"/>
                </a:tc>
                <a:extLst>
                  <a:ext uri="{0D108BD9-81ED-4DB2-BD59-A6C34878D82A}">
                    <a16:rowId xmlns:a16="http://schemas.microsoft.com/office/drawing/2014/main" val="10018"/>
                  </a:ext>
                </a:extLst>
              </a:tr>
            </a:tbl>
          </a:graphicData>
        </a:graphic>
      </p:graphicFrame>
      <p:pic>
        <p:nvPicPr>
          <p:cNvPr id="344" name="Google Shape;344;p47"/>
          <p:cNvPicPr preferRelativeResize="0"/>
          <p:nvPr/>
        </p:nvPicPr>
        <p:blipFill rotWithShape="1">
          <a:blip r:embed="rId3">
            <a:alphaModFix/>
          </a:blip>
          <a:srcRect b="13457"/>
          <a:stretch/>
        </p:blipFill>
        <p:spPr>
          <a:xfrm>
            <a:off x="6134400" y="135300"/>
            <a:ext cx="1041100" cy="126902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8"/>
          <p:cNvSpPr txBox="1">
            <a:spLocks noGrp="1"/>
          </p:cNvSpPr>
          <p:nvPr>
            <p:ph type="title"/>
          </p:nvPr>
        </p:nvSpPr>
        <p:spPr>
          <a:xfrm>
            <a:off x="249360" y="949387"/>
            <a:ext cx="6816300" cy="12216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b="1">
                <a:latin typeface="Corbel"/>
                <a:ea typeface="Corbel"/>
                <a:cs typeface="Corbel"/>
                <a:sym typeface="Corbel"/>
              </a:rPr>
              <a:t>Key Words and Definitions</a:t>
            </a:r>
            <a:endParaRPr b="1">
              <a:latin typeface="Corbel"/>
              <a:ea typeface="Corbel"/>
              <a:cs typeface="Corbel"/>
              <a:sym typeface="Corbel"/>
            </a:endParaRPr>
          </a:p>
          <a:p>
            <a:pPr marL="0" lvl="0" indent="0" algn="l" rtl="0">
              <a:spcBef>
                <a:spcPts val="0"/>
              </a:spcBef>
              <a:spcAft>
                <a:spcPts val="0"/>
              </a:spcAft>
              <a:buNone/>
            </a:pPr>
            <a:endParaRPr/>
          </a:p>
        </p:txBody>
      </p:sp>
      <p:graphicFrame>
        <p:nvGraphicFramePr>
          <p:cNvPr id="350" name="Google Shape;350;p48"/>
          <p:cNvGraphicFramePr/>
          <p:nvPr/>
        </p:nvGraphicFramePr>
        <p:xfrm>
          <a:off x="533400" y="1676400"/>
          <a:ext cx="3000000" cy="3000000"/>
        </p:xfrm>
        <a:graphic>
          <a:graphicData uri="http://schemas.openxmlformats.org/drawingml/2006/table">
            <a:tbl>
              <a:tblPr>
                <a:noFill/>
                <a:tableStyleId>{1624A3FA-C71B-4ED6-A13E-9892124CE625}</a:tableStyleId>
              </a:tblPr>
              <a:tblGrid>
                <a:gridCol w="1898525">
                  <a:extLst>
                    <a:ext uri="{9D8B030D-6E8A-4147-A177-3AD203B41FA5}">
                      <a16:colId xmlns:a16="http://schemas.microsoft.com/office/drawing/2014/main" val="20000"/>
                    </a:ext>
                  </a:extLst>
                </a:gridCol>
                <a:gridCol w="415302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a:latin typeface="Corbel"/>
                          <a:ea typeface="Corbel"/>
                          <a:cs typeface="Corbel"/>
                          <a:sym typeface="Corbel"/>
                        </a:rPr>
                        <a:t>Word</a:t>
                      </a:r>
                      <a:endParaRPr>
                        <a:latin typeface="Corbel"/>
                        <a:ea typeface="Corbel"/>
                        <a:cs typeface="Corbel"/>
                        <a:sym typeface="Corbel"/>
                      </a:endParaRPr>
                    </a:p>
                  </a:txBody>
                  <a:tcPr marL="91425" marR="91425" marT="91425" marB="91425">
                    <a:solidFill>
                      <a:srgbClr val="C9DAF8"/>
                    </a:solidFill>
                  </a:tcPr>
                </a:tc>
                <a:tc>
                  <a:txBody>
                    <a:bodyPr/>
                    <a:lstStyle/>
                    <a:p>
                      <a:pPr marL="0" lvl="0" indent="0" algn="l" rtl="0">
                        <a:spcBef>
                          <a:spcPts val="0"/>
                        </a:spcBef>
                        <a:spcAft>
                          <a:spcPts val="0"/>
                        </a:spcAft>
                        <a:buNone/>
                      </a:pPr>
                      <a:r>
                        <a:rPr lang="en">
                          <a:latin typeface="Corbel"/>
                          <a:ea typeface="Corbel"/>
                          <a:cs typeface="Corbel"/>
                          <a:sym typeface="Corbel"/>
                        </a:rPr>
                        <a:t>Definition</a:t>
                      </a:r>
                      <a:endParaRPr>
                        <a:latin typeface="Corbel"/>
                        <a:ea typeface="Corbel"/>
                        <a:cs typeface="Corbel"/>
                        <a:sym typeface="Corbel"/>
                      </a:endParaRPr>
                    </a:p>
                  </a:txBody>
                  <a:tcPr marL="91425" marR="91425" marT="91425" marB="91425">
                    <a:solidFill>
                      <a:srgbClr val="C9DAF8"/>
                    </a:solidFill>
                  </a:tcPr>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Displace</a:t>
                      </a:r>
                      <a:endParaRPr sz="1000">
                        <a:solidFill>
                          <a:schemeClr val="dk1"/>
                        </a:solidFill>
                        <a:latin typeface="Corbel"/>
                        <a:ea typeface="Corbel"/>
                        <a:cs typeface="Corbel"/>
                        <a:sym typeface="Corbel"/>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rgbClr val="202124"/>
                          </a:solidFill>
                          <a:highlight>
                            <a:schemeClr val="lt1"/>
                          </a:highlight>
                          <a:latin typeface="Corbel"/>
                          <a:ea typeface="Corbel"/>
                          <a:cs typeface="Corbel"/>
                          <a:sym typeface="Corbel"/>
                        </a:rPr>
                        <a:t>A person forced to leave their home, typically because of war, persecution, or natural disaster. You can be displaced within your country of origin</a:t>
                      </a:r>
                      <a:endParaRPr sz="1000">
                        <a:solidFill>
                          <a:schemeClr val="dk1"/>
                        </a:solidFill>
                        <a:latin typeface="Corbel"/>
                        <a:ea typeface="Corbel"/>
                        <a:cs typeface="Corbel"/>
                        <a:sym typeface="Corbel"/>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Emigrate</a:t>
                      </a:r>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The action of moving away from a country</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Enslaved</a:t>
                      </a:r>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The act of making a person a slave, taking away their rights and freedoms and forcing them to work for no pay and obey commands</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Exclusion</a:t>
                      </a:r>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highlight>
                            <a:srgbClr val="FFFFFF"/>
                          </a:highlight>
                          <a:latin typeface="Corbel"/>
                          <a:ea typeface="Corbel"/>
                          <a:cs typeface="Corbel"/>
                          <a:sym typeface="Corbel"/>
                        </a:rPr>
                        <a:t>When you are not allowed to be in school </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Genocide</a:t>
                      </a:r>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T</a:t>
                      </a:r>
                      <a:r>
                        <a:rPr lang="en" sz="1000">
                          <a:solidFill>
                            <a:schemeClr val="dk1"/>
                          </a:solidFill>
                          <a:highlight>
                            <a:srgbClr val="FFFFFF"/>
                          </a:highlight>
                          <a:latin typeface="Corbel"/>
                          <a:ea typeface="Corbel"/>
                          <a:cs typeface="Corbel"/>
                          <a:sym typeface="Corbel"/>
                        </a:rPr>
                        <a:t>he deliberate killing of a large number of people from a particular nation or ethnic group with the aim of destroying that nation or group</a:t>
                      </a: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Guardianship </a:t>
                      </a:r>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highlight>
                            <a:srgbClr val="FFFFFF"/>
                          </a:highlight>
                          <a:latin typeface="Corbel"/>
                          <a:ea typeface="Corbel"/>
                          <a:cs typeface="Corbel"/>
                          <a:sym typeface="Corbel"/>
                        </a:rPr>
                        <a:t>Being legally responsible for looking after someone, usually a child</a:t>
                      </a: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rgbClr val="202122"/>
                          </a:solidFill>
                          <a:highlight>
                            <a:srgbClr val="FFFFFF"/>
                          </a:highlight>
                          <a:latin typeface="Corbel"/>
                          <a:ea typeface="Corbel"/>
                          <a:cs typeface="Corbel"/>
                          <a:sym typeface="Corbel"/>
                        </a:rPr>
                        <a:t>Illegitimate</a:t>
                      </a:r>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A child born to parents who are not legally married to each other</a:t>
                      </a: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Immigrate</a:t>
                      </a:r>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The action of moving into a country</a:t>
                      </a: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Internment camps </a:t>
                      </a:r>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highlight>
                            <a:srgbClr val="FFFFFF"/>
                          </a:highlight>
                          <a:latin typeface="Corbel"/>
                          <a:ea typeface="Corbel"/>
                          <a:cs typeface="Corbel"/>
                          <a:sym typeface="Corbel"/>
                        </a:rPr>
                        <a:t>A prison camp for civilian citizens, especially those with ties to an enemy during wartime </a:t>
                      </a:r>
                      <a:endParaRPr/>
                    </a:p>
                  </a:txBody>
                  <a:tcPr marL="91425" marR="91425" marT="91425" marB="91425"/>
                </a:tc>
                <a:extLst>
                  <a:ext uri="{0D108BD9-81ED-4DB2-BD59-A6C34878D82A}">
                    <a16:rowId xmlns:a16="http://schemas.microsoft.com/office/drawing/2014/main" val="10009"/>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rgbClr val="202122"/>
                          </a:solidFill>
                          <a:highlight>
                            <a:srgbClr val="FFFFFF"/>
                          </a:highlight>
                          <a:latin typeface="Corbel"/>
                          <a:ea typeface="Corbel"/>
                          <a:cs typeface="Corbel"/>
                          <a:sym typeface="Corbel"/>
                        </a:rPr>
                        <a:t>Labourer </a:t>
                      </a:r>
                      <a:endParaRPr/>
                    </a:p>
                  </a:txBody>
                  <a:tcPr marL="91425" marR="91425" marT="91425" marB="91425"/>
                </a:tc>
                <a:tc>
                  <a:txBody>
                    <a:bodyPr/>
                    <a:lstStyle/>
                    <a:p>
                      <a:pPr marL="0" lvl="0" indent="0" algn="l" rtl="0">
                        <a:lnSpc>
                          <a:spcPct val="115000"/>
                        </a:lnSpc>
                        <a:spcBef>
                          <a:spcPts val="0"/>
                        </a:spcBef>
                        <a:spcAft>
                          <a:spcPts val="1000"/>
                        </a:spcAft>
                        <a:buClr>
                          <a:schemeClr val="dk1"/>
                        </a:buClr>
                        <a:buSzPts val="1100"/>
                        <a:buFont typeface="Arial"/>
                        <a:buNone/>
                      </a:pPr>
                      <a:r>
                        <a:rPr lang="en" sz="1000">
                          <a:solidFill>
                            <a:schemeClr val="dk1"/>
                          </a:solidFill>
                          <a:latin typeface="Corbel"/>
                          <a:ea typeface="Corbel"/>
                          <a:cs typeface="Corbel"/>
                          <a:sym typeface="Corbel"/>
                        </a:rPr>
                        <a:t>A person doing manual work e.g. farm work </a:t>
                      </a:r>
                      <a:endParaRPr/>
                    </a:p>
                  </a:txBody>
                  <a:tcPr marL="91425" marR="91425" marT="91425" marB="91425"/>
                </a:tc>
                <a:extLst>
                  <a:ext uri="{0D108BD9-81ED-4DB2-BD59-A6C34878D82A}">
                    <a16:rowId xmlns:a16="http://schemas.microsoft.com/office/drawing/2014/main" val="10010"/>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Manifestation</a:t>
                      </a:r>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highlight>
                            <a:srgbClr val="FFFFFF"/>
                          </a:highlight>
                          <a:latin typeface="Corbel"/>
                          <a:ea typeface="Corbel"/>
                          <a:cs typeface="Corbel"/>
                          <a:sym typeface="Corbel"/>
                        </a:rPr>
                        <a:t>An event, action or object that shows something abstract or theoretical</a:t>
                      </a:r>
                      <a:endParaRPr/>
                    </a:p>
                  </a:txBody>
                  <a:tcPr marL="91425" marR="91425" marT="91425" marB="91425"/>
                </a:tc>
                <a:extLst>
                  <a:ext uri="{0D108BD9-81ED-4DB2-BD59-A6C34878D82A}">
                    <a16:rowId xmlns:a16="http://schemas.microsoft.com/office/drawing/2014/main" val="10011"/>
                  </a:ext>
                </a:extLst>
              </a:tr>
              <a:tr h="381000">
                <a:tc>
                  <a:txBody>
                    <a:bodyPr/>
                    <a:lstStyle/>
                    <a:p>
                      <a:pPr marL="0" lvl="0" indent="0" algn="l" rtl="0">
                        <a:lnSpc>
                          <a:spcPct val="115000"/>
                        </a:lnSpc>
                        <a:spcBef>
                          <a:spcPts val="0"/>
                        </a:spcBef>
                        <a:spcAft>
                          <a:spcPts val="0"/>
                        </a:spcAft>
                        <a:buNone/>
                      </a:pPr>
                      <a:r>
                        <a:rPr lang="en" sz="1000">
                          <a:solidFill>
                            <a:schemeClr val="dk1"/>
                          </a:solidFill>
                          <a:latin typeface="Corbel"/>
                          <a:ea typeface="Corbel"/>
                          <a:cs typeface="Corbel"/>
                          <a:sym typeface="Corbel"/>
                        </a:rPr>
                        <a:t>Migrant</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chemeClr val="dk1"/>
                          </a:solidFill>
                          <a:latin typeface="Corbel"/>
                          <a:ea typeface="Corbel"/>
                          <a:cs typeface="Corbel"/>
                          <a:sym typeface="Corbel"/>
                        </a:rPr>
                        <a:t>A person who has moved from one place to another </a:t>
                      </a:r>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12"/>
                  </a:ext>
                </a:extLst>
              </a:tr>
              <a:tr h="381000">
                <a:tc>
                  <a:txBody>
                    <a:bodyPr/>
                    <a:lstStyle/>
                    <a:p>
                      <a:pPr marL="0" lvl="0" indent="0" algn="l" rtl="0">
                        <a:lnSpc>
                          <a:spcPct val="115000"/>
                        </a:lnSpc>
                        <a:spcBef>
                          <a:spcPts val="0"/>
                        </a:spcBef>
                        <a:spcAft>
                          <a:spcPts val="0"/>
                        </a:spcAft>
                        <a:buNone/>
                      </a:pPr>
                      <a:r>
                        <a:rPr lang="en" sz="1000">
                          <a:solidFill>
                            <a:schemeClr val="dk1"/>
                          </a:solidFill>
                          <a:latin typeface="Corbel"/>
                          <a:ea typeface="Corbel"/>
                          <a:cs typeface="Corbel"/>
                          <a:sym typeface="Corbel"/>
                        </a:rPr>
                        <a:t>Modernist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chemeClr val="dk1"/>
                          </a:solidFill>
                          <a:highlight>
                            <a:srgbClr val="FFFFFF"/>
                          </a:highlight>
                          <a:latin typeface="Corbel"/>
                          <a:ea typeface="Corbel"/>
                          <a:cs typeface="Corbel"/>
                          <a:sym typeface="Corbel"/>
                        </a:rPr>
                        <a:t> A literary figure who choses to break with traditional ways of writing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13"/>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rgbClr val="202122"/>
                          </a:solidFill>
                          <a:highlight>
                            <a:srgbClr val="FFFFFF"/>
                          </a:highlight>
                          <a:latin typeface="Corbel"/>
                          <a:ea typeface="Corbel"/>
                          <a:cs typeface="Corbel"/>
                          <a:sym typeface="Corbel"/>
                        </a:rPr>
                        <a:t>Neoclassical</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Literature, music, art or architecture that is inspired by the art and culture of classical antiquity</a:t>
                      </a:r>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14"/>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Partition</a:t>
                      </a:r>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rgbClr val="202124"/>
                          </a:solidFill>
                          <a:highlight>
                            <a:srgbClr val="FFFFFF"/>
                          </a:highlight>
                          <a:latin typeface="Corbel"/>
                          <a:ea typeface="Corbel"/>
                          <a:cs typeface="Corbel"/>
                          <a:sym typeface="Corbel"/>
                        </a:rPr>
                        <a:t>The action or state of dividing or being divided into parts, in this instance referring to the separation of Ireland. </a:t>
                      </a:r>
                      <a:endParaRPr sz="1000">
                        <a:solidFill>
                          <a:srgbClr val="202124"/>
                        </a:solidFill>
                        <a:highlight>
                          <a:srgbClr val="FFFFFF"/>
                        </a:highlight>
                        <a:latin typeface="Corbel"/>
                        <a:ea typeface="Corbel"/>
                        <a:cs typeface="Corbel"/>
                        <a:sym typeface="Corbel"/>
                      </a:endParaRPr>
                    </a:p>
                    <a:p>
                      <a:pPr marL="0" lvl="0" indent="0" algn="l" rtl="0">
                        <a:lnSpc>
                          <a:spcPct val="115000"/>
                        </a:lnSpc>
                        <a:spcBef>
                          <a:spcPts val="0"/>
                        </a:spcBef>
                        <a:spcAft>
                          <a:spcPts val="0"/>
                        </a:spcAft>
                        <a:buClr>
                          <a:schemeClr val="dk1"/>
                        </a:buClr>
                        <a:buSzPts val="1100"/>
                        <a:buFont typeface="Arial"/>
                        <a:buNone/>
                      </a:pPr>
                      <a:endParaRPr sz="1000">
                        <a:solidFill>
                          <a:srgbClr val="202124"/>
                        </a:solidFill>
                        <a:highlight>
                          <a:srgbClr val="FFFFFF"/>
                        </a:highlight>
                        <a:latin typeface="Corbel"/>
                        <a:ea typeface="Corbel"/>
                        <a:cs typeface="Corbel"/>
                        <a:sym typeface="Corbel"/>
                      </a:endParaRPr>
                    </a:p>
                    <a:p>
                      <a:pPr marL="0" lvl="0" indent="0" algn="l" rtl="0">
                        <a:lnSpc>
                          <a:spcPct val="115000"/>
                        </a:lnSpc>
                        <a:spcBef>
                          <a:spcPts val="0"/>
                        </a:spcBef>
                        <a:spcAft>
                          <a:spcPts val="0"/>
                        </a:spcAft>
                        <a:buClr>
                          <a:schemeClr val="dk1"/>
                        </a:buClr>
                        <a:buSzPts val="1100"/>
                        <a:buFont typeface="Arial"/>
                        <a:buNone/>
                      </a:pPr>
                      <a:r>
                        <a:rPr lang="en" sz="1000">
                          <a:solidFill>
                            <a:srgbClr val="202124"/>
                          </a:solidFill>
                          <a:highlight>
                            <a:srgbClr val="FFFFFF"/>
                          </a:highlight>
                          <a:latin typeface="Corbel"/>
                          <a:ea typeface="Corbel"/>
                          <a:cs typeface="Corbel"/>
                          <a:sym typeface="Corbel"/>
                        </a:rPr>
                        <a:t>The partition of Ireland was the process by which the Government of the United Kingdom of Great Britain and Ireland, divided Ireland into two self-governing polities - Northern Ireland and Southern Ireland, enacted in 1921 by the Government of Ireland Act of 1920.</a:t>
                      </a:r>
                      <a:endParaRPr sz="1000">
                        <a:solidFill>
                          <a:srgbClr val="202124"/>
                        </a:solidFill>
                        <a:highlight>
                          <a:srgbClr val="FFFFFF"/>
                        </a:highlight>
                        <a:latin typeface="Corbel"/>
                        <a:ea typeface="Corbel"/>
                        <a:cs typeface="Corbel"/>
                        <a:sym typeface="Corbel"/>
                      </a:endParaRPr>
                    </a:p>
                    <a:p>
                      <a:pPr marL="0" lvl="0" indent="0" algn="l" rtl="0">
                        <a:lnSpc>
                          <a:spcPct val="115000"/>
                        </a:lnSpc>
                        <a:spcBef>
                          <a:spcPts val="0"/>
                        </a:spcBef>
                        <a:spcAft>
                          <a:spcPts val="0"/>
                        </a:spcAft>
                        <a:buClr>
                          <a:schemeClr val="dk1"/>
                        </a:buClr>
                        <a:buSzPts val="1100"/>
                        <a:buFont typeface="Arial"/>
                        <a:buNone/>
                      </a:pPr>
                      <a:endParaRPr sz="1000">
                        <a:solidFill>
                          <a:srgbClr val="202124"/>
                        </a:solidFill>
                        <a:highlight>
                          <a:srgbClr val="FFFFFF"/>
                        </a:highlight>
                        <a:latin typeface="Corbel"/>
                        <a:ea typeface="Corbel"/>
                        <a:cs typeface="Corbel"/>
                        <a:sym typeface="Corbel"/>
                      </a:endParaRPr>
                    </a:p>
                    <a:p>
                      <a:pPr marL="0" lvl="0" indent="0" algn="l" rtl="0">
                        <a:lnSpc>
                          <a:spcPct val="115000"/>
                        </a:lnSpc>
                        <a:spcBef>
                          <a:spcPts val="0"/>
                        </a:spcBef>
                        <a:spcAft>
                          <a:spcPts val="0"/>
                        </a:spcAft>
                        <a:buClr>
                          <a:schemeClr val="dk1"/>
                        </a:buClr>
                        <a:buSzPts val="1100"/>
                        <a:buFont typeface="Arial"/>
                        <a:buNone/>
                      </a:pPr>
                      <a:r>
                        <a:rPr lang="en" sz="1000">
                          <a:solidFill>
                            <a:srgbClr val="202124"/>
                          </a:solidFill>
                          <a:highlight>
                            <a:srgbClr val="FFFFFF"/>
                          </a:highlight>
                          <a:latin typeface="Corbel"/>
                          <a:ea typeface="Corbel"/>
                          <a:cs typeface="Corbel"/>
                          <a:sym typeface="Corbel"/>
                        </a:rPr>
                        <a:t>Later the Republic of Ireland Act in 1948 declared the state of Southern Ireland as a Republic.</a:t>
                      </a:r>
                      <a:endParaRPr/>
                    </a:p>
                  </a:txBody>
                  <a:tcPr marL="91425" marR="91425" marT="91425" marB="91425"/>
                </a:tc>
                <a:extLst>
                  <a:ext uri="{0D108BD9-81ED-4DB2-BD59-A6C34878D82A}">
                    <a16:rowId xmlns:a16="http://schemas.microsoft.com/office/drawing/2014/main" val="10015"/>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Person of Colour </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A person who does not define themselves as white</a:t>
                      </a:r>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16"/>
                  </a:ext>
                </a:extLst>
              </a:tr>
            </a:tbl>
          </a:graphicData>
        </a:graphic>
      </p:graphicFrame>
      <p:pic>
        <p:nvPicPr>
          <p:cNvPr id="351" name="Google Shape;351;p48"/>
          <p:cNvPicPr preferRelativeResize="0"/>
          <p:nvPr/>
        </p:nvPicPr>
        <p:blipFill rotWithShape="1">
          <a:blip r:embed="rId3">
            <a:alphaModFix/>
          </a:blip>
          <a:srcRect b="13457"/>
          <a:stretch/>
        </p:blipFill>
        <p:spPr>
          <a:xfrm>
            <a:off x="6134400" y="135300"/>
            <a:ext cx="1041100" cy="126902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9"/>
          <p:cNvSpPr txBox="1">
            <a:spLocks noGrp="1"/>
          </p:cNvSpPr>
          <p:nvPr>
            <p:ph type="title"/>
          </p:nvPr>
        </p:nvSpPr>
        <p:spPr>
          <a:xfrm>
            <a:off x="249360" y="949387"/>
            <a:ext cx="6816300" cy="12216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b="1">
                <a:latin typeface="Corbel"/>
                <a:ea typeface="Corbel"/>
                <a:cs typeface="Corbel"/>
                <a:sym typeface="Corbel"/>
              </a:rPr>
              <a:t>Key Words and Definitions</a:t>
            </a:r>
            <a:endParaRPr b="1">
              <a:latin typeface="Corbel"/>
              <a:ea typeface="Corbel"/>
              <a:cs typeface="Corbel"/>
              <a:sym typeface="Corbel"/>
            </a:endParaRPr>
          </a:p>
          <a:p>
            <a:pPr marL="0" lvl="0" indent="0" algn="l" rtl="0">
              <a:spcBef>
                <a:spcPts val="0"/>
              </a:spcBef>
              <a:spcAft>
                <a:spcPts val="0"/>
              </a:spcAft>
              <a:buNone/>
            </a:pPr>
            <a:endParaRPr/>
          </a:p>
        </p:txBody>
      </p:sp>
      <p:graphicFrame>
        <p:nvGraphicFramePr>
          <p:cNvPr id="357" name="Google Shape;357;p49"/>
          <p:cNvGraphicFramePr/>
          <p:nvPr/>
        </p:nvGraphicFramePr>
        <p:xfrm>
          <a:off x="533400" y="1676400"/>
          <a:ext cx="3000000" cy="3000000"/>
        </p:xfrm>
        <a:graphic>
          <a:graphicData uri="http://schemas.openxmlformats.org/drawingml/2006/table">
            <a:tbl>
              <a:tblPr>
                <a:noFill/>
                <a:tableStyleId>{1624A3FA-C71B-4ED6-A13E-9892124CE625}</a:tableStyleId>
              </a:tblPr>
              <a:tblGrid>
                <a:gridCol w="1898525">
                  <a:extLst>
                    <a:ext uri="{9D8B030D-6E8A-4147-A177-3AD203B41FA5}">
                      <a16:colId xmlns:a16="http://schemas.microsoft.com/office/drawing/2014/main" val="20000"/>
                    </a:ext>
                  </a:extLst>
                </a:gridCol>
                <a:gridCol w="415302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a:latin typeface="Corbel"/>
                          <a:ea typeface="Corbel"/>
                          <a:cs typeface="Corbel"/>
                          <a:sym typeface="Corbel"/>
                        </a:rPr>
                        <a:t>Word</a:t>
                      </a:r>
                      <a:endParaRPr>
                        <a:latin typeface="Corbel"/>
                        <a:ea typeface="Corbel"/>
                        <a:cs typeface="Corbel"/>
                        <a:sym typeface="Corbel"/>
                      </a:endParaRPr>
                    </a:p>
                  </a:txBody>
                  <a:tcPr marL="91425" marR="91425" marT="91425" marB="91425">
                    <a:solidFill>
                      <a:srgbClr val="C9DAF8"/>
                    </a:solidFill>
                  </a:tcPr>
                </a:tc>
                <a:tc>
                  <a:txBody>
                    <a:bodyPr/>
                    <a:lstStyle/>
                    <a:p>
                      <a:pPr marL="0" lvl="0" indent="0" algn="l" rtl="0">
                        <a:spcBef>
                          <a:spcPts val="0"/>
                        </a:spcBef>
                        <a:spcAft>
                          <a:spcPts val="0"/>
                        </a:spcAft>
                        <a:buNone/>
                      </a:pPr>
                      <a:r>
                        <a:rPr lang="en">
                          <a:latin typeface="Corbel"/>
                          <a:ea typeface="Corbel"/>
                          <a:cs typeface="Corbel"/>
                          <a:sym typeface="Corbel"/>
                        </a:rPr>
                        <a:t>Definition</a:t>
                      </a:r>
                      <a:endParaRPr>
                        <a:latin typeface="Corbel"/>
                        <a:ea typeface="Corbel"/>
                        <a:cs typeface="Corbel"/>
                        <a:sym typeface="Corbel"/>
                      </a:endParaRPr>
                    </a:p>
                  </a:txBody>
                  <a:tcPr marL="91425" marR="91425" marT="91425" marB="91425">
                    <a:solidFill>
                      <a:srgbClr val="C9DAF8"/>
                    </a:solidFill>
                  </a:tcPr>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Philanthropist</a:t>
                      </a:r>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rgbClr val="202124"/>
                          </a:solidFill>
                          <a:highlight>
                            <a:schemeClr val="lt1"/>
                          </a:highlight>
                          <a:latin typeface="Corbel"/>
                          <a:ea typeface="Corbel"/>
                          <a:cs typeface="Corbel"/>
                          <a:sym typeface="Corbel"/>
                        </a:rPr>
                        <a:t>A person who seeks to promote the welfare of others, especially by the donation of money to good causes</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Political refugee</a:t>
                      </a:r>
                      <a:endParaRPr sz="1000">
                        <a:solidFill>
                          <a:schemeClr val="dk1"/>
                        </a:solidFill>
                        <a:latin typeface="Corbel"/>
                        <a:ea typeface="Corbel"/>
                        <a:cs typeface="Corbel"/>
                        <a:sym typeface="Corbel"/>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highlight>
                            <a:schemeClr val="lt1"/>
                          </a:highlight>
                          <a:latin typeface="Corbel"/>
                          <a:ea typeface="Corbel"/>
                          <a:cs typeface="Corbel"/>
                          <a:sym typeface="Corbel"/>
                        </a:rPr>
                        <a:t>A person who has fled from their home because of being persecuted because of their political beliefs</a:t>
                      </a:r>
                      <a:endParaRPr sz="1000">
                        <a:solidFill>
                          <a:schemeClr val="dk1"/>
                        </a:solidFill>
                        <a:highlight>
                          <a:srgbClr val="FFFFFF"/>
                        </a:highlight>
                        <a:latin typeface="Corbel"/>
                        <a:ea typeface="Corbel"/>
                        <a:cs typeface="Corbel"/>
                        <a:sym typeface="Corbel"/>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highlight>
                            <a:srgbClr val="FFFFFF"/>
                          </a:highlight>
                          <a:latin typeface="Corbel"/>
                          <a:ea typeface="Corbel"/>
                          <a:cs typeface="Corbel"/>
                          <a:sym typeface="Corbel"/>
                        </a:rPr>
                        <a:t>Poultry</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rgbClr val="040C28"/>
                          </a:solidFill>
                          <a:latin typeface="Corbel"/>
                          <a:ea typeface="Corbel"/>
                          <a:cs typeface="Corbel"/>
                          <a:sym typeface="Corbel"/>
                        </a:rPr>
                        <a:t>Domestic birds, including chickens, turkeys, geese and ducks, raised for the production of meat or eggs</a:t>
                      </a:r>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lnSpc>
                          <a:spcPct val="115000"/>
                        </a:lnSpc>
                        <a:spcBef>
                          <a:spcPts val="0"/>
                        </a:spcBef>
                        <a:spcAft>
                          <a:spcPts val="0"/>
                        </a:spcAft>
                        <a:buNone/>
                      </a:pPr>
                      <a:r>
                        <a:rPr lang="en" sz="1000">
                          <a:solidFill>
                            <a:schemeClr val="dk1"/>
                          </a:solidFill>
                          <a:highlight>
                            <a:srgbClr val="FFFFFF"/>
                          </a:highlight>
                          <a:latin typeface="Corbel"/>
                          <a:ea typeface="Corbel"/>
                          <a:cs typeface="Corbel"/>
                          <a:sym typeface="Corbel"/>
                        </a:rPr>
                        <a:t>Prodigy</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chemeClr val="dk1"/>
                          </a:solidFill>
                          <a:highlight>
                            <a:srgbClr val="FFFFFF"/>
                          </a:highlight>
                          <a:latin typeface="Corbel"/>
                          <a:ea typeface="Corbel"/>
                          <a:cs typeface="Corbel"/>
                          <a:sym typeface="Corbel"/>
                        </a:rPr>
                        <a:t> A child / young person with exceptional qualities or abilities </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Protestant</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rgbClr val="202124"/>
                          </a:solidFill>
                          <a:latin typeface="Corbel"/>
                          <a:ea typeface="Corbel"/>
                          <a:cs typeface="Corbel"/>
                          <a:sym typeface="Corbel"/>
                        </a:rPr>
                        <a:t>A member or follower of any of the Western Christian Churches that are separate from the Roman Catholic Church in accordance with the principles of the Reformation, including the Baptist, Presbyterian, and Lutheran Churches</a:t>
                      </a:r>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5"/>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Refugee</a:t>
                      </a:r>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A person who has fled their country due to well-founded fear of persecution for political, religious or ethnic reasons, or because of war, and been granted status to remain in a new country for their safety</a:t>
                      </a: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Religious dissenter</a:t>
                      </a:r>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highlight>
                            <a:srgbClr val="FFFFFF"/>
                          </a:highlight>
                          <a:latin typeface="Corbel"/>
                          <a:ea typeface="Corbel"/>
                          <a:cs typeface="Corbel"/>
                          <a:sym typeface="Corbel"/>
                        </a:rPr>
                        <a:t>A person who does not agree with the official religious beliefs and / or practices of their country </a:t>
                      </a: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Settler</a:t>
                      </a:r>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rgbClr val="202124"/>
                          </a:solidFill>
                          <a:highlight>
                            <a:srgbClr val="FFFFFF"/>
                          </a:highlight>
                          <a:latin typeface="Corbel"/>
                          <a:ea typeface="Corbel"/>
                          <a:cs typeface="Corbel"/>
                          <a:sym typeface="Corbel"/>
                        </a:rPr>
                        <a:t>A person who moves with a group of others to live in a new country or area. Could also be referred to as an immigrant, but has connotations with empire and colonisation</a:t>
                      </a: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rgbClr val="202122"/>
                          </a:solidFill>
                          <a:highlight>
                            <a:srgbClr val="FFFFFF"/>
                          </a:highlight>
                          <a:latin typeface="Corbel"/>
                          <a:ea typeface="Corbel"/>
                          <a:cs typeface="Corbel"/>
                          <a:sym typeface="Corbel"/>
                        </a:rPr>
                        <a:t>Slums </a:t>
                      </a:r>
                      <a:endParaRPr sz="1000">
                        <a:solidFill>
                          <a:schemeClr val="dk1"/>
                        </a:solidFill>
                        <a:latin typeface="Corbel"/>
                        <a:ea typeface="Corbel"/>
                        <a:cs typeface="Corbel"/>
                        <a:sym typeface="Corbel"/>
                      </a:endParaRPr>
                    </a:p>
                  </a:txBody>
                  <a:tcPr marL="91425" marR="91425" marT="91425" marB="91425"/>
                </a:tc>
                <a:tc>
                  <a:txBody>
                    <a:bodyPr/>
                    <a:lstStyle/>
                    <a:p>
                      <a:pPr marL="0" lvl="0" indent="0" algn="l" rtl="0">
                        <a:lnSpc>
                          <a:spcPct val="115000"/>
                        </a:lnSpc>
                        <a:spcBef>
                          <a:spcPts val="0"/>
                        </a:spcBef>
                        <a:spcAft>
                          <a:spcPts val="1000"/>
                        </a:spcAft>
                        <a:buClr>
                          <a:schemeClr val="dk1"/>
                        </a:buClr>
                        <a:buSzPts val="1100"/>
                        <a:buFont typeface="Arial"/>
                        <a:buNone/>
                      </a:pPr>
                      <a:r>
                        <a:rPr lang="en" sz="1000">
                          <a:solidFill>
                            <a:schemeClr val="dk1"/>
                          </a:solidFill>
                          <a:latin typeface="Corbel"/>
                          <a:ea typeface="Corbel"/>
                          <a:cs typeface="Corbel"/>
                          <a:sym typeface="Corbel"/>
                        </a:rPr>
                        <a:t>A dirty and overcrowded area inhabited by very poor people</a:t>
                      </a:r>
                      <a:endParaRPr sz="1000">
                        <a:solidFill>
                          <a:srgbClr val="212529"/>
                        </a:solidFill>
                        <a:highlight>
                          <a:srgbClr val="FFFFFF"/>
                        </a:highlight>
                        <a:latin typeface="Corbel"/>
                        <a:ea typeface="Corbel"/>
                        <a:cs typeface="Corbel"/>
                        <a:sym typeface="Corbel"/>
                      </a:endParaRPr>
                    </a:p>
                  </a:txBody>
                  <a:tcPr marL="91425" marR="91425" marT="91425" marB="91425"/>
                </a:tc>
                <a:extLst>
                  <a:ext uri="{0D108BD9-81ED-4DB2-BD59-A6C34878D82A}">
                    <a16:rowId xmlns:a16="http://schemas.microsoft.com/office/drawing/2014/main" val="10009"/>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Social Construct</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rgbClr val="212529"/>
                          </a:solidFill>
                          <a:highlight>
                            <a:srgbClr val="FFFFFF"/>
                          </a:highlight>
                          <a:latin typeface="Corbel"/>
                          <a:ea typeface="Corbel"/>
                          <a:cs typeface="Corbel"/>
                          <a:sym typeface="Corbel"/>
                        </a:rPr>
                        <a:t>T</a:t>
                      </a:r>
                      <a:r>
                        <a:rPr lang="en" sz="1000">
                          <a:solidFill>
                            <a:schemeClr val="dk1"/>
                          </a:solidFill>
                          <a:latin typeface="Corbel"/>
                          <a:ea typeface="Corbel"/>
                          <a:cs typeface="Corbel"/>
                          <a:sym typeface="Corbel"/>
                        </a:rPr>
                        <a:t>he meaning placed on an object or event by a society</a:t>
                      </a:r>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10"/>
                  </a:ext>
                </a:extLst>
              </a:tr>
              <a:tr h="381000">
                <a:tc>
                  <a:txBody>
                    <a:bodyPr/>
                    <a:lstStyle/>
                    <a:p>
                      <a:pPr marL="0" lvl="0" indent="0" algn="l" rtl="0">
                        <a:lnSpc>
                          <a:spcPct val="115000"/>
                        </a:lnSpc>
                        <a:spcBef>
                          <a:spcPts val="0"/>
                        </a:spcBef>
                        <a:spcAft>
                          <a:spcPts val="0"/>
                        </a:spcAft>
                        <a:buNone/>
                      </a:pPr>
                      <a:r>
                        <a:rPr lang="en" sz="1000">
                          <a:solidFill>
                            <a:schemeClr val="dk1"/>
                          </a:solidFill>
                          <a:latin typeface="Corbel"/>
                          <a:ea typeface="Corbel"/>
                          <a:cs typeface="Corbel"/>
                          <a:sym typeface="Corbel"/>
                        </a:rPr>
                        <a:t>Social housing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chemeClr val="dk1"/>
                          </a:solidFill>
                          <a:latin typeface="Corbel"/>
                          <a:ea typeface="Corbel"/>
                          <a:cs typeface="Corbel"/>
                          <a:sym typeface="Corbel"/>
                        </a:rPr>
                        <a:t>Housing provided for people on low incomes or with particular needs by government agencies or non-profit organisations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11"/>
                  </a:ext>
                </a:extLst>
              </a:tr>
              <a:tr h="381000">
                <a:tc>
                  <a:txBody>
                    <a:bodyPr/>
                    <a:lstStyle/>
                    <a:p>
                      <a:pPr marL="0" lvl="0" indent="0" algn="l" rtl="0">
                        <a:lnSpc>
                          <a:spcPct val="115000"/>
                        </a:lnSpc>
                        <a:spcBef>
                          <a:spcPts val="0"/>
                        </a:spcBef>
                        <a:spcAft>
                          <a:spcPts val="0"/>
                        </a:spcAft>
                        <a:buNone/>
                      </a:pPr>
                      <a:r>
                        <a:rPr lang="en" sz="1000">
                          <a:solidFill>
                            <a:schemeClr val="dk1"/>
                          </a:solidFill>
                          <a:latin typeface="Corbel"/>
                          <a:ea typeface="Corbel"/>
                          <a:cs typeface="Corbel"/>
                          <a:sym typeface="Corbel"/>
                        </a:rPr>
                        <a:t>Stereotype </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212529"/>
                          </a:solidFill>
                          <a:highlight>
                            <a:srgbClr val="FFFFFF"/>
                          </a:highlight>
                          <a:latin typeface="Corbel"/>
                          <a:ea typeface="Corbel"/>
                          <a:cs typeface="Corbel"/>
                          <a:sym typeface="Corbel"/>
                        </a:rPr>
                        <a:t>A standardised mental picture or belief, that is held in common by members of a group and that represents an oversimplified opinion, prejudiced attitude, or uncritical judgement of a person or group of people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12"/>
                  </a:ext>
                </a:extLst>
              </a:tr>
              <a:tr h="381000">
                <a:tc>
                  <a:txBody>
                    <a:bodyPr/>
                    <a:lstStyle/>
                    <a:p>
                      <a:pPr marL="0" lvl="0" indent="0" algn="l" rtl="0">
                        <a:lnSpc>
                          <a:spcPct val="115000"/>
                        </a:lnSpc>
                        <a:spcBef>
                          <a:spcPts val="0"/>
                        </a:spcBef>
                        <a:spcAft>
                          <a:spcPts val="0"/>
                        </a:spcAft>
                        <a:buNone/>
                      </a:pPr>
                      <a:r>
                        <a:rPr lang="en" sz="1000">
                          <a:solidFill>
                            <a:schemeClr val="dk1"/>
                          </a:solidFill>
                          <a:latin typeface="Corbel"/>
                          <a:ea typeface="Corbel"/>
                          <a:cs typeface="Corbel"/>
                          <a:sym typeface="Corbel"/>
                        </a:rPr>
                        <a:t>Steward</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chemeClr val="dk1"/>
                          </a:solidFill>
                          <a:highlight>
                            <a:srgbClr val="FFFFFF"/>
                          </a:highlight>
                          <a:latin typeface="Corbel"/>
                          <a:ea typeface="Corbel"/>
                          <a:cs typeface="Corbel"/>
                          <a:sym typeface="Corbel"/>
                        </a:rPr>
                        <a:t>A person who is responsible for looking after someone else’s property</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13"/>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000">
                          <a:solidFill>
                            <a:srgbClr val="202122"/>
                          </a:solidFill>
                          <a:highlight>
                            <a:srgbClr val="FFFFFF"/>
                          </a:highlight>
                          <a:latin typeface="Corbel"/>
                          <a:ea typeface="Corbel"/>
                          <a:cs typeface="Corbel"/>
                          <a:sym typeface="Corbel"/>
                        </a:rPr>
                        <a:t>Tenant farmer </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1000"/>
                        </a:spcAft>
                        <a:buClr>
                          <a:schemeClr val="dk1"/>
                        </a:buClr>
                        <a:buSzPts val="1100"/>
                        <a:buFont typeface="Arial"/>
                        <a:buNone/>
                      </a:pPr>
                      <a:r>
                        <a:rPr lang="en" sz="1000">
                          <a:solidFill>
                            <a:schemeClr val="dk1"/>
                          </a:solidFill>
                          <a:latin typeface="Corbel"/>
                          <a:ea typeface="Corbel"/>
                          <a:cs typeface="Corbel"/>
                          <a:sym typeface="Corbel"/>
                        </a:rPr>
                        <a:t>A person who farms rented land </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pic>
        <p:nvPicPr>
          <p:cNvPr id="358" name="Google Shape;358;p49"/>
          <p:cNvPicPr preferRelativeResize="0"/>
          <p:nvPr/>
        </p:nvPicPr>
        <p:blipFill rotWithShape="1">
          <a:blip r:embed="rId3">
            <a:alphaModFix/>
          </a:blip>
          <a:srcRect b="13457"/>
          <a:stretch/>
        </p:blipFill>
        <p:spPr>
          <a:xfrm>
            <a:off x="6134400" y="135300"/>
            <a:ext cx="1041100" cy="12690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3A8B0-52F7-AFAC-EE32-7E12DE1BF014}"/>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02F7794F-33B5-C5E9-7E01-0657F63F9A5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528992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249360" y="669987"/>
            <a:ext cx="6816300" cy="12216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sz="3200" b="1">
                <a:latin typeface="Corbel"/>
                <a:ea typeface="Corbel"/>
                <a:cs typeface="Corbel"/>
                <a:sym typeface="Corbel"/>
              </a:rPr>
              <a:t>Introduction</a:t>
            </a:r>
            <a:endParaRPr sz="3200" b="1">
              <a:latin typeface="Corbel"/>
              <a:ea typeface="Corbel"/>
              <a:cs typeface="Corbel"/>
              <a:sym typeface="Corbel"/>
            </a:endParaRPr>
          </a:p>
        </p:txBody>
      </p:sp>
      <p:sp>
        <p:nvSpPr>
          <p:cNvPr id="74" name="Google Shape;74;p15"/>
          <p:cNvSpPr txBox="1">
            <a:spLocks noGrp="1"/>
          </p:cNvSpPr>
          <p:nvPr>
            <p:ph type="body" idx="1"/>
          </p:nvPr>
        </p:nvSpPr>
        <p:spPr>
          <a:xfrm>
            <a:off x="249350" y="1767250"/>
            <a:ext cx="6816300" cy="8546100"/>
          </a:xfrm>
          <a:prstGeom prst="rect">
            <a:avLst/>
          </a:prstGeom>
        </p:spPr>
        <p:txBody>
          <a:bodyPr spcFirstLastPara="1" wrap="square" lIns="80425" tIns="80425" rIns="80425" bIns="80425" anchor="t" anchorCtr="0">
            <a:noAutofit/>
          </a:bodyPr>
          <a:lstStyle/>
          <a:p>
            <a:pPr marL="0" lvl="0" indent="0" algn="l" rtl="0">
              <a:lnSpc>
                <a:spcPct val="95000"/>
              </a:lnSpc>
              <a:spcBef>
                <a:spcPts val="0"/>
              </a:spcBef>
              <a:spcAft>
                <a:spcPts val="0"/>
              </a:spcAft>
              <a:buClr>
                <a:schemeClr val="dk1"/>
              </a:buClr>
              <a:buSzPts val="1018"/>
              <a:buFont typeface="Arial"/>
              <a:buNone/>
            </a:pPr>
            <a:r>
              <a:rPr lang="en" sz="1310" dirty="0">
                <a:solidFill>
                  <a:schemeClr val="dk1"/>
                </a:solidFill>
                <a:latin typeface="Corbel"/>
                <a:ea typeface="Corbel"/>
                <a:cs typeface="Corbel"/>
                <a:sym typeface="Corbel"/>
              </a:rPr>
              <a:t>The Migration Museum in collaboration with the Open City project has created this resource pack to help teachers and learners explore Camden’s rich migration histories. </a:t>
            </a:r>
            <a:endParaRPr sz="1310" dirty="0">
              <a:solidFill>
                <a:schemeClr val="dk1"/>
              </a:solidFill>
              <a:latin typeface="Corbel"/>
              <a:ea typeface="Corbel"/>
              <a:cs typeface="Corbel"/>
              <a:sym typeface="Corbel"/>
            </a:endParaRPr>
          </a:p>
          <a:p>
            <a:pPr marL="0" lvl="0" indent="0" algn="l" rtl="0">
              <a:lnSpc>
                <a:spcPct val="95000"/>
              </a:lnSpc>
              <a:spcBef>
                <a:spcPts val="0"/>
              </a:spcBef>
              <a:spcAft>
                <a:spcPts val="0"/>
              </a:spcAft>
              <a:buClr>
                <a:schemeClr val="dk1"/>
              </a:buClr>
              <a:buSzPts val="1018"/>
              <a:buFont typeface="Arial"/>
              <a:buNone/>
            </a:pPr>
            <a:endParaRPr sz="1310" b="1" dirty="0">
              <a:solidFill>
                <a:schemeClr val="dk1"/>
              </a:solidFill>
              <a:latin typeface="Corbel"/>
              <a:ea typeface="Corbel"/>
              <a:cs typeface="Corbel"/>
              <a:sym typeface="Corbel"/>
            </a:endParaRPr>
          </a:p>
          <a:p>
            <a:pPr marL="0" lvl="0" indent="0" algn="l" rtl="0">
              <a:lnSpc>
                <a:spcPct val="95000"/>
              </a:lnSpc>
              <a:spcBef>
                <a:spcPts val="0"/>
              </a:spcBef>
              <a:spcAft>
                <a:spcPts val="0"/>
              </a:spcAft>
              <a:buClr>
                <a:schemeClr val="dk1"/>
              </a:buClr>
              <a:buSzPts val="1018"/>
              <a:buFont typeface="Arial"/>
              <a:buNone/>
            </a:pPr>
            <a:r>
              <a:rPr lang="en" sz="1310" dirty="0">
                <a:solidFill>
                  <a:schemeClr val="dk1"/>
                </a:solidFill>
                <a:latin typeface="Corbel"/>
                <a:ea typeface="Corbel"/>
                <a:cs typeface="Corbel"/>
                <a:sym typeface="Corbel"/>
              </a:rPr>
              <a:t>The London Borough of Camden is rich with migration stories from lots of different time periods. Throughout its history people have arrived here from all over the world, settled and created a home and communities. People's’ reasons for migration have been very varied and their experiences on arrival and settling have also been varied.</a:t>
            </a:r>
            <a:endParaRPr sz="1310" dirty="0">
              <a:solidFill>
                <a:srgbClr val="FF0000"/>
              </a:solidFill>
              <a:latin typeface="Corbel"/>
              <a:ea typeface="Corbel"/>
              <a:cs typeface="Corbel"/>
              <a:sym typeface="Corbel"/>
            </a:endParaRPr>
          </a:p>
          <a:p>
            <a:pPr marL="0" lvl="0" indent="0" algn="l" rtl="0">
              <a:lnSpc>
                <a:spcPct val="95000"/>
              </a:lnSpc>
              <a:spcBef>
                <a:spcPts val="0"/>
              </a:spcBef>
              <a:spcAft>
                <a:spcPts val="0"/>
              </a:spcAft>
              <a:buClr>
                <a:schemeClr val="dk1"/>
              </a:buClr>
              <a:buSzPts val="1018"/>
              <a:buFont typeface="Arial"/>
              <a:buNone/>
            </a:pPr>
            <a:endParaRPr sz="1310" dirty="0">
              <a:solidFill>
                <a:schemeClr val="dk1"/>
              </a:solidFill>
              <a:latin typeface="Corbel"/>
              <a:ea typeface="Corbel"/>
              <a:cs typeface="Corbel"/>
              <a:sym typeface="Corbel"/>
            </a:endParaRPr>
          </a:p>
          <a:p>
            <a:pPr marL="0" lvl="0" indent="0" algn="l" rtl="0">
              <a:lnSpc>
                <a:spcPct val="95000"/>
              </a:lnSpc>
              <a:spcBef>
                <a:spcPts val="0"/>
              </a:spcBef>
              <a:spcAft>
                <a:spcPts val="0"/>
              </a:spcAft>
              <a:buClr>
                <a:schemeClr val="dk1"/>
              </a:buClr>
              <a:buSzPts val="1018"/>
              <a:buFont typeface="Arial"/>
              <a:buNone/>
            </a:pPr>
            <a:r>
              <a:rPr lang="en" sz="1310" dirty="0">
                <a:solidFill>
                  <a:schemeClr val="dk1"/>
                </a:solidFill>
                <a:latin typeface="Corbel"/>
                <a:ea typeface="Corbel"/>
                <a:cs typeface="Corbel"/>
                <a:sym typeface="Corbel"/>
              </a:rPr>
              <a:t>The Migration Museum - </a:t>
            </a:r>
            <a:r>
              <a:rPr lang="en" sz="1310" u="sng" dirty="0">
                <a:solidFill>
                  <a:srgbClr val="1155CC"/>
                </a:solidFill>
                <a:latin typeface="Corbel"/>
                <a:ea typeface="Corbel"/>
                <a:cs typeface="Corbel"/>
                <a:sym typeface="Corbel"/>
                <a:hlinkClick r:id="rId3">
                  <a:extLst>
                    <a:ext uri="{A12FA001-AC4F-418D-AE19-62706E023703}">
                      <ahyp:hlinkClr xmlns:ahyp="http://schemas.microsoft.com/office/drawing/2018/hyperlinkcolor" val="tx"/>
                    </a:ext>
                  </a:extLst>
                </a:hlinkClick>
              </a:rPr>
              <a:t>https://www.migrationmuseum.org/</a:t>
            </a:r>
            <a:r>
              <a:rPr lang="en" sz="1310" dirty="0">
                <a:solidFill>
                  <a:schemeClr val="dk1"/>
                </a:solidFill>
                <a:latin typeface="Corbel"/>
                <a:ea typeface="Corbel"/>
                <a:cs typeface="Corbel"/>
                <a:sym typeface="Corbel"/>
              </a:rPr>
              <a:t> - </a:t>
            </a:r>
            <a:r>
              <a:rPr lang="en" sz="1310" dirty="0">
                <a:solidFill>
                  <a:schemeClr val="dk1"/>
                </a:solidFill>
                <a:highlight>
                  <a:srgbClr val="FFFFFF"/>
                </a:highlight>
                <a:latin typeface="Corbel"/>
                <a:ea typeface="Corbel"/>
                <a:cs typeface="Corbel"/>
                <a:sym typeface="Corbel"/>
              </a:rPr>
              <a:t>explores how the movement of people to and from Britain across the ages has shaped who we are – as individuals, as communities, and nations. We explore migration through our exhibitions, events and our learning programme. We are currently based in a shopping centre in Lewisham, but are working towards a permanent home in the City of London from September 2026. Please </a:t>
            </a:r>
            <a:r>
              <a:rPr lang="en" sz="1310" u="sng" dirty="0">
                <a:solidFill>
                  <a:srgbClr val="1155CC"/>
                </a:solidFill>
                <a:highlight>
                  <a:srgbClr val="FFFFFF"/>
                </a:highlight>
                <a:latin typeface="Corbel"/>
                <a:ea typeface="Corbel"/>
                <a:cs typeface="Corbel"/>
                <a:sym typeface="Corbel"/>
                <a:hlinkClick r:id="rId3">
                  <a:extLst>
                    <a:ext uri="{A12FA001-AC4F-418D-AE19-62706E023703}">
                      <ahyp:hlinkClr xmlns:ahyp="http://schemas.microsoft.com/office/drawing/2018/hyperlinkcolor" val="tx"/>
                    </a:ext>
                  </a:extLst>
                </a:hlinkClick>
              </a:rPr>
              <a:t>join our mailing list </a:t>
            </a:r>
            <a:r>
              <a:rPr lang="en" sz="1310" dirty="0">
                <a:solidFill>
                  <a:schemeClr val="dk1"/>
                </a:solidFill>
                <a:highlight>
                  <a:srgbClr val="FFFFFF"/>
                </a:highlight>
                <a:latin typeface="Corbel"/>
                <a:ea typeface="Corbel"/>
                <a:cs typeface="Corbel"/>
                <a:sym typeface="Corbel"/>
              </a:rPr>
              <a:t>to keep in touch with us.</a:t>
            </a:r>
            <a:endParaRPr sz="1310" dirty="0">
              <a:solidFill>
                <a:schemeClr val="dk1"/>
              </a:solidFill>
              <a:latin typeface="Corbel"/>
              <a:ea typeface="Corbel"/>
              <a:cs typeface="Corbel"/>
              <a:sym typeface="Corbel"/>
            </a:endParaRPr>
          </a:p>
          <a:p>
            <a:pPr marL="0" lvl="0" indent="0" algn="l" rtl="0">
              <a:lnSpc>
                <a:spcPct val="95000"/>
              </a:lnSpc>
              <a:spcBef>
                <a:spcPts val="0"/>
              </a:spcBef>
              <a:spcAft>
                <a:spcPts val="0"/>
              </a:spcAft>
              <a:buClr>
                <a:schemeClr val="dk1"/>
              </a:buClr>
              <a:buSzPts val="1018"/>
              <a:buFont typeface="Arial"/>
              <a:buNone/>
            </a:pPr>
            <a:endParaRPr sz="1310" dirty="0">
              <a:solidFill>
                <a:schemeClr val="dk1"/>
              </a:solidFill>
              <a:latin typeface="Corbel"/>
              <a:ea typeface="Corbel"/>
              <a:cs typeface="Corbel"/>
              <a:sym typeface="Corbel"/>
            </a:endParaRPr>
          </a:p>
          <a:p>
            <a:pPr marL="0" lvl="0" indent="0" algn="l" rtl="0">
              <a:lnSpc>
                <a:spcPct val="95000"/>
              </a:lnSpc>
              <a:spcBef>
                <a:spcPts val="0"/>
              </a:spcBef>
              <a:spcAft>
                <a:spcPts val="0"/>
              </a:spcAft>
              <a:buClr>
                <a:schemeClr val="dk1"/>
              </a:buClr>
              <a:buSzPts val="1018"/>
              <a:buFont typeface="Arial"/>
              <a:buNone/>
            </a:pPr>
            <a:r>
              <a:rPr lang="en" sz="1310" dirty="0">
                <a:solidFill>
                  <a:schemeClr val="dk1"/>
                </a:solidFill>
                <a:latin typeface="Corbel"/>
                <a:ea typeface="Corbel"/>
                <a:cs typeface="Corbel"/>
                <a:sym typeface="Corbel"/>
              </a:rPr>
              <a:t>The Open City project is a collaboration between researchers at four universities: The University of Warwick, The Open University, The University of West London and The University of Oxford. The Open City project looks at the social and political life of London to test whether the utopian ideal of the Open City exists in real life and explores issues of race, migration, mobility and living with diversity. You can find out more on their website: </a:t>
            </a:r>
            <a:r>
              <a:rPr lang="en" sz="1310" u="sng" dirty="0">
                <a:solidFill>
                  <a:srgbClr val="1155CC"/>
                </a:solidFill>
                <a:latin typeface="Corbel"/>
                <a:ea typeface="Corbel"/>
                <a:cs typeface="Corbel"/>
                <a:sym typeface="Corbel"/>
                <a:hlinkClick r:id="rId4">
                  <a:extLst>
                    <a:ext uri="{A12FA001-AC4F-418D-AE19-62706E023703}">
                      <ahyp:hlinkClr xmlns:ahyp="http://schemas.microsoft.com/office/drawing/2018/hyperlinkcolor" val="tx"/>
                    </a:ext>
                  </a:extLst>
                </a:hlinkClick>
              </a:rPr>
              <a:t>www.opencitywarwick.co.uk</a:t>
            </a:r>
            <a:endParaRPr sz="1310" dirty="0">
              <a:solidFill>
                <a:schemeClr val="dk1"/>
              </a:solidFill>
              <a:latin typeface="Corbel"/>
              <a:ea typeface="Corbel"/>
              <a:cs typeface="Corbel"/>
              <a:sym typeface="Corbel"/>
            </a:endParaRPr>
          </a:p>
          <a:p>
            <a:pPr marL="0" lvl="0" indent="0" algn="l" rtl="0">
              <a:lnSpc>
                <a:spcPct val="95000"/>
              </a:lnSpc>
              <a:spcBef>
                <a:spcPts val="0"/>
              </a:spcBef>
              <a:spcAft>
                <a:spcPts val="0"/>
              </a:spcAft>
              <a:buClr>
                <a:schemeClr val="dk1"/>
              </a:buClr>
              <a:buSzPts val="1018"/>
              <a:buFont typeface="Arial"/>
              <a:buNone/>
            </a:pPr>
            <a:endParaRPr sz="1310" dirty="0">
              <a:solidFill>
                <a:schemeClr val="dk1"/>
              </a:solidFill>
              <a:latin typeface="Corbel"/>
              <a:ea typeface="Corbel"/>
              <a:cs typeface="Corbel"/>
              <a:sym typeface="Corbel"/>
            </a:endParaRPr>
          </a:p>
          <a:p>
            <a:pPr marL="0" lvl="0" indent="0" algn="l" rtl="0">
              <a:lnSpc>
                <a:spcPct val="95000"/>
              </a:lnSpc>
              <a:spcBef>
                <a:spcPts val="0"/>
              </a:spcBef>
              <a:spcAft>
                <a:spcPts val="0"/>
              </a:spcAft>
              <a:buClr>
                <a:schemeClr val="dk1"/>
              </a:buClr>
              <a:buSzPts val="1018"/>
              <a:buFont typeface="Arial"/>
              <a:buNone/>
            </a:pPr>
            <a:r>
              <a:rPr lang="en" sz="1310" b="1" dirty="0">
                <a:solidFill>
                  <a:schemeClr val="dk1"/>
                </a:solidFill>
                <a:latin typeface="Corbel"/>
                <a:ea typeface="Corbel"/>
                <a:cs typeface="Corbel"/>
                <a:sym typeface="Corbel"/>
              </a:rPr>
              <a:t>How to use this resource pack</a:t>
            </a:r>
            <a:endParaRPr sz="1310" b="1" dirty="0">
              <a:solidFill>
                <a:schemeClr val="dk1"/>
              </a:solidFill>
              <a:latin typeface="Corbel"/>
              <a:ea typeface="Corbel"/>
              <a:cs typeface="Corbel"/>
              <a:sym typeface="Corbel"/>
            </a:endParaRPr>
          </a:p>
          <a:p>
            <a:pPr marL="0" lvl="0" indent="0" algn="l" rtl="0">
              <a:lnSpc>
                <a:spcPct val="95000"/>
              </a:lnSpc>
              <a:spcBef>
                <a:spcPts val="0"/>
              </a:spcBef>
              <a:spcAft>
                <a:spcPts val="0"/>
              </a:spcAft>
              <a:buClr>
                <a:schemeClr val="dk1"/>
              </a:buClr>
              <a:buSzPts val="1018"/>
              <a:buFont typeface="Arial"/>
              <a:buNone/>
            </a:pPr>
            <a:endParaRPr sz="1310" b="1" u="sng" dirty="0">
              <a:solidFill>
                <a:schemeClr val="dk1"/>
              </a:solidFill>
              <a:latin typeface="Corbel"/>
              <a:ea typeface="Corbel"/>
              <a:cs typeface="Corbel"/>
              <a:sym typeface="Corbel"/>
            </a:endParaRPr>
          </a:p>
          <a:p>
            <a:pPr marL="0" lvl="0" indent="0" algn="l" rtl="0">
              <a:lnSpc>
                <a:spcPct val="95000"/>
              </a:lnSpc>
              <a:spcBef>
                <a:spcPts val="0"/>
              </a:spcBef>
              <a:spcAft>
                <a:spcPts val="0"/>
              </a:spcAft>
              <a:buClr>
                <a:schemeClr val="dk1"/>
              </a:buClr>
              <a:buSzPts val="1018"/>
              <a:buFont typeface="Arial"/>
              <a:buNone/>
            </a:pPr>
            <a:r>
              <a:rPr lang="en" sz="1310" dirty="0">
                <a:solidFill>
                  <a:schemeClr val="dk1"/>
                </a:solidFill>
                <a:latin typeface="Corbel"/>
                <a:ea typeface="Corbel"/>
                <a:cs typeface="Corbel"/>
                <a:sym typeface="Corbel"/>
              </a:rPr>
              <a:t>As Camden is a borough which is rich in migration stories, rather than attempting to cover the whole history of migration in Camden, we have chosen to focus in on some of the many communities and migration stories in Camden in part 1 of the pack. We have tried to provide historical context for each case study, but We hope that you and your students can add in your own migration stories; this pack is just a starting point.</a:t>
            </a:r>
            <a:endParaRPr sz="1310" dirty="0">
              <a:solidFill>
                <a:schemeClr val="dk1"/>
              </a:solidFill>
              <a:latin typeface="Corbel"/>
              <a:ea typeface="Corbel"/>
              <a:cs typeface="Corbel"/>
              <a:sym typeface="Corbel"/>
            </a:endParaRPr>
          </a:p>
          <a:p>
            <a:pPr marL="0" lvl="0" indent="0" algn="l" rtl="0">
              <a:lnSpc>
                <a:spcPct val="95000"/>
              </a:lnSpc>
              <a:spcBef>
                <a:spcPts val="0"/>
              </a:spcBef>
              <a:spcAft>
                <a:spcPts val="0"/>
              </a:spcAft>
              <a:buClr>
                <a:schemeClr val="dk1"/>
              </a:buClr>
              <a:buSzPts val="1018"/>
              <a:buFont typeface="Arial"/>
              <a:buNone/>
            </a:pPr>
            <a:endParaRPr sz="1310" dirty="0">
              <a:solidFill>
                <a:schemeClr val="dk1"/>
              </a:solidFill>
              <a:latin typeface="Corbel"/>
              <a:ea typeface="Corbel"/>
              <a:cs typeface="Corbel"/>
              <a:sym typeface="Corbel"/>
            </a:endParaRPr>
          </a:p>
          <a:p>
            <a:pPr marL="0" lvl="0" indent="0" algn="l" rtl="0">
              <a:lnSpc>
                <a:spcPct val="95000"/>
              </a:lnSpc>
              <a:spcBef>
                <a:spcPts val="0"/>
              </a:spcBef>
              <a:spcAft>
                <a:spcPts val="0"/>
              </a:spcAft>
              <a:buClr>
                <a:schemeClr val="dk1"/>
              </a:buClr>
              <a:buSzPts val="1018"/>
              <a:buFont typeface="Arial"/>
              <a:buNone/>
            </a:pPr>
            <a:r>
              <a:rPr lang="en" sz="1310" dirty="0">
                <a:solidFill>
                  <a:schemeClr val="dk1"/>
                </a:solidFill>
                <a:latin typeface="Corbel"/>
                <a:ea typeface="Corbel"/>
                <a:cs typeface="Corbel"/>
                <a:sym typeface="Corbel"/>
              </a:rPr>
              <a:t>This pack can be used in many different ways. As a whole, it can be used to get an overview of the diversity of the borough of Camden, understanding how race, ethnicity, migration, community and housing intersect here. Or different sections of the pack can be used in isolation to explore topics in depth. For example, you could take a single case study and explore this over the course of a lesson. In addition to the case studies you can also find a migration history map of Camden, which you can use to explore the stories interwoven into the streets around us.</a:t>
            </a:r>
            <a:endParaRPr sz="1310" dirty="0">
              <a:solidFill>
                <a:schemeClr val="dk1"/>
              </a:solidFill>
              <a:latin typeface="Corbel"/>
              <a:ea typeface="Corbel"/>
              <a:cs typeface="Corbel"/>
              <a:sym typeface="Corbel"/>
            </a:endParaRPr>
          </a:p>
          <a:p>
            <a:pPr marL="0" lvl="0" indent="0" algn="l" rtl="0">
              <a:lnSpc>
                <a:spcPct val="95000"/>
              </a:lnSpc>
              <a:spcBef>
                <a:spcPts val="0"/>
              </a:spcBef>
              <a:spcAft>
                <a:spcPts val="0"/>
              </a:spcAft>
              <a:buClr>
                <a:schemeClr val="dk1"/>
              </a:buClr>
              <a:buSzPts val="1018"/>
              <a:buFont typeface="Arial"/>
              <a:buNone/>
            </a:pPr>
            <a:endParaRPr sz="1310" dirty="0">
              <a:solidFill>
                <a:schemeClr val="dk1"/>
              </a:solidFill>
              <a:latin typeface="Corbel"/>
              <a:ea typeface="Corbel"/>
              <a:cs typeface="Corbel"/>
              <a:sym typeface="Corbel"/>
            </a:endParaRPr>
          </a:p>
          <a:p>
            <a:pPr marL="0" lvl="0" indent="0" algn="l" rtl="0">
              <a:lnSpc>
                <a:spcPct val="95000"/>
              </a:lnSpc>
              <a:spcBef>
                <a:spcPts val="0"/>
              </a:spcBef>
              <a:spcAft>
                <a:spcPts val="0"/>
              </a:spcAft>
              <a:buClr>
                <a:schemeClr val="dk1"/>
              </a:buClr>
              <a:buSzPts val="1018"/>
              <a:buFont typeface="Arial"/>
              <a:buNone/>
            </a:pPr>
            <a:r>
              <a:rPr lang="en" sz="1310" dirty="0">
                <a:solidFill>
                  <a:schemeClr val="dk1"/>
                </a:solidFill>
                <a:latin typeface="Corbel"/>
                <a:ea typeface="Corbel"/>
                <a:cs typeface="Corbel"/>
                <a:sym typeface="Corbel"/>
              </a:rPr>
              <a:t>We hope that however you use the pack it is informative and helps you and your students better understand this rich and fascinating part of London.</a:t>
            </a:r>
            <a:endParaRPr sz="1310" dirty="0">
              <a:solidFill>
                <a:schemeClr val="dk1"/>
              </a:solidFill>
              <a:latin typeface="Corbel"/>
              <a:ea typeface="Corbel"/>
              <a:cs typeface="Corbel"/>
              <a:sym typeface="Corbel"/>
            </a:endParaRPr>
          </a:p>
          <a:p>
            <a:pPr marL="0" lvl="0" indent="0" algn="l" rtl="0">
              <a:lnSpc>
                <a:spcPct val="95000"/>
              </a:lnSpc>
              <a:spcBef>
                <a:spcPts val="0"/>
              </a:spcBef>
              <a:spcAft>
                <a:spcPts val="0"/>
              </a:spcAft>
              <a:buClr>
                <a:schemeClr val="dk1"/>
              </a:buClr>
              <a:buSzPts val="1018"/>
              <a:buFont typeface="Arial"/>
              <a:buNone/>
            </a:pPr>
            <a:endParaRPr sz="1310" dirty="0">
              <a:solidFill>
                <a:schemeClr val="dk1"/>
              </a:solidFill>
              <a:latin typeface="Corbel"/>
              <a:ea typeface="Corbel"/>
              <a:cs typeface="Corbel"/>
              <a:sym typeface="Corbel"/>
            </a:endParaRPr>
          </a:p>
          <a:p>
            <a:pPr marL="0" lvl="0" indent="0" algn="l" rtl="0">
              <a:lnSpc>
                <a:spcPct val="95000"/>
              </a:lnSpc>
              <a:spcBef>
                <a:spcPts val="0"/>
              </a:spcBef>
              <a:spcAft>
                <a:spcPts val="0"/>
              </a:spcAft>
              <a:buClr>
                <a:schemeClr val="dk1"/>
              </a:buClr>
              <a:buSzPts val="1018"/>
              <a:buFont typeface="Arial"/>
              <a:buNone/>
            </a:pPr>
            <a:r>
              <a:rPr lang="en" sz="1310" dirty="0">
                <a:solidFill>
                  <a:schemeClr val="dk1"/>
                </a:solidFill>
                <a:latin typeface="Corbel"/>
                <a:ea typeface="Corbel"/>
                <a:cs typeface="Corbel"/>
                <a:sym typeface="Corbel"/>
              </a:rPr>
              <a:t>We welcome any questions or feedback you may have. We are always learning when it comes to resource creation and your input will help us to develop resources that are most useful for you and your students. Please get in touch with our learning team via our Senior Learning Manager: </a:t>
            </a:r>
            <a:r>
              <a:rPr lang="en" sz="1310" u="sng" dirty="0">
                <a:solidFill>
                  <a:srgbClr val="1155CC"/>
                </a:solidFill>
                <a:latin typeface="Corbel"/>
                <a:ea typeface="Corbel"/>
                <a:cs typeface="Corbel"/>
                <a:sym typeface="Corbel"/>
                <a:hlinkClick r:id="rId5">
                  <a:extLst>
                    <a:ext uri="{A12FA001-AC4F-418D-AE19-62706E023703}">
                      <ahyp:hlinkClr xmlns:ahyp="http://schemas.microsoft.com/office/drawing/2018/hyperlinkcolor" val="tx"/>
                    </a:ext>
                  </a:extLst>
                </a:hlinkClick>
              </a:rPr>
              <a:t>Liberty@migrationmuseum.org</a:t>
            </a:r>
            <a:endParaRPr sz="1310" dirty="0">
              <a:solidFill>
                <a:schemeClr val="dk1"/>
              </a:solidFill>
              <a:latin typeface="Corbel"/>
              <a:ea typeface="Corbel"/>
              <a:cs typeface="Corbel"/>
              <a:sym typeface="Corbel"/>
            </a:endParaRPr>
          </a:p>
          <a:p>
            <a:pPr marL="0" lvl="0" indent="0" algn="l" rtl="0">
              <a:lnSpc>
                <a:spcPct val="95000"/>
              </a:lnSpc>
              <a:spcBef>
                <a:spcPts val="0"/>
              </a:spcBef>
              <a:spcAft>
                <a:spcPts val="1200"/>
              </a:spcAft>
              <a:buSzPts val="1018"/>
              <a:buNone/>
            </a:pPr>
            <a:endParaRPr sz="1580" dirty="0"/>
          </a:p>
        </p:txBody>
      </p:sp>
      <p:sp>
        <p:nvSpPr>
          <p:cNvPr id="75" name="Google Shape;75;p15"/>
          <p:cNvSpPr txBox="1">
            <a:spLocks noGrp="1"/>
          </p:cNvSpPr>
          <p:nvPr>
            <p:ph type="sldNum" idx="12"/>
          </p:nvPr>
        </p:nvSpPr>
        <p:spPr>
          <a:xfrm>
            <a:off x="6777966" y="9948196"/>
            <a:ext cx="438900" cy="840000"/>
          </a:xfrm>
          <a:prstGeom prst="rect">
            <a:avLst/>
          </a:prstGeom>
        </p:spPr>
        <p:txBody>
          <a:bodyPr spcFirstLastPara="1" wrap="square" lIns="80425" tIns="80425" rIns="80425" bIns="80425" anchor="ctr" anchorCtr="0">
            <a:normAutofit/>
          </a:bodyPr>
          <a:lstStyle/>
          <a:p>
            <a:pPr marL="0" lvl="0" indent="0" algn="r" rtl="0">
              <a:spcBef>
                <a:spcPts val="0"/>
              </a:spcBef>
              <a:spcAft>
                <a:spcPts val="0"/>
              </a:spcAft>
              <a:buNone/>
            </a:pPr>
            <a:fld id="{00000000-1234-1234-1234-123412341234}" type="slidenum">
              <a:rPr lang="en"/>
              <a:t>5</a:t>
            </a:fld>
            <a:endParaRPr/>
          </a:p>
        </p:txBody>
      </p:sp>
      <p:pic>
        <p:nvPicPr>
          <p:cNvPr id="76" name="Google Shape;76;p15"/>
          <p:cNvPicPr preferRelativeResize="0"/>
          <p:nvPr/>
        </p:nvPicPr>
        <p:blipFill rotWithShape="1">
          <a:blip r:embed="rId6">
            <a:alphaModFix/>
          </a:blip>
          <a:srcRect b="13457"/>
          <a:stretch/>
        </p:blipFill>
        <p:spPr>
          <a:xfrm>
            <a:off x="6179050" y="135300"/>
            <a:ext cx="996452" cy="12690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249460" y="620562"/>
            <a:ext cx="6816300" cy="1221600"/>
          </a:xfrm>
          <a:prstGeom prst="rect">
            <a:avLst/>
          </a:prstGeom>
        </p:spPr>
        <p:txBody>
          <a:bodyPr spcFirstLastPara="1" wrap="square" lIns="80425" tIns="80425" rIns="80425" bIns="80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3200" b="1">
                <a:latin typeface="Corbel"/>
                <a:ea typeface="Corbel"/>
                <a:cs typeface="Corbel"/>
                <a:sym typeface="Corbel"/>
              </a:rPr>
              <a:t>Camden Migration Map</a:t>
            </a:r>
            <a:endParaRPr sz="3200">
              <a:latin typeface="Corbel"/>
              <a:ea typeface="Corbel"/>
              <a:cs typeface="Corbel"/>
              <a:sym typeface="Corbel"/>
            </a:endParaRPr>
          </a:p>
        </p:txBody>
      </p:sp>
      <p:sp>
        <p:nvSpPr>
          <p:cNvPr id="82" name="Google Shape;82;p16"/>
          <p:cNvSpPr txBox="1">
            <a:spLocks noGrp="1"/>
          </p:cNvSpPr>
          <p:nvPr>
            <p:ph type="body" idx="1"/>
          </p:nvPr>
        </p:nvSpPr>
        <p:spPr>
          <a:xfrm>
            <a:off x="249460" y="1664338"/>
            <a:ext cx="6816300" cy="72885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Clr>
                <a:schemeClr val="dk1"/>
              </a:buClr>
              <a:buSzPts val="1100"/>
              <a:buFont typeface="Arial"/>
              <a:buNone/>
            </a:pPr>
            <a:r>
              <a:rPr lang="en" sz="1300" dirty="0">
                <a:solidFill>
                  <a:schemeClr val="dk1"/>
                </a:solidFill>
                <a:latin typeface="Corbel"/>
                <a:ea typeface="Corbel"/>
                <a:cs typeface="Corbel"/>
                <a:sym typeface="Corbel"/>
              </a:rPr>
              <a:t>We have created a Camden Migration Map, highlighting some of the many migration stories, historical and contemporary, that are woven into the fabric of the borough. London has always been a vibrant and diverse city, home to people from across the globe – and the borough of Camden is no different, with migration stories shaping the fabric of its streets and buildings. We hope that this map will illuminate some of these stories and encourage you to continue your journey into learning how migration has shaped us, as individuals and as communities. </a:t>
            </a:r>
            <a:endParaRPr sz="1300" dirty="0">
              <a:solidFill>
                <a:schemeClr val="dk1"/>
              </a:solidFill>
              <a:latin typeface="Corbel"/>
              <a:ea typeface="Corbel"/>
              <a:cs typeface="Corbel"/>
              <a:sym typeface="Corbel"/>
            </a:endParaRPr>
          </a:p>
          <a:p>
            <a:pPr marL="0" lvl="0" indent="0" algn="l" rtl="0">
              <a:spcBef>
                <a:spcPts val="0"/>
              </a:spcBef>
              <a:spcAft>
                <a:spcPts val="0"/>
              </a:spcAft>
              <a:buClr>
                <a:schemeClr val="dk1"/>
              </a:buClr>
              <a:buSzPts val="1100"/>
              <a:buFont typeface="Arial"/>
              <a:buNone/>
            </a:pPr>
            <a:endParaRPr sz="1300" dirty="0">
              <a:solidFill>
                <a:schemeClr val="dk1"/>
              </a:solidFill>
              <a:latin typeface="Corbel"/>
              <a:ea typeface="Corbel"/>
              <a:cs typeface="Corbel"/>
              <a:sym typeface="Corbel"/>
            </a:endParaRPr>
          </a:p>
          <a:p>
            <a:pPr marL="0" lvl="0" indent="0" algn="l" rtl="0">
              <a:spcBef>
                <a:spcPts val="0"/>
              </a:spcBef>
              <a:spcAft>
                <a:spcPts val="0"/>
              </a:spcAft>
              <a:buNone/>
            </a:pPr>
            <a:r>
              <a:rPr lang="en" sz="1300" dirty="0">
                <a:solidFill>
                  <a:schemeClr val="dk1"/>
                </a:solidFill>
                <a:latin typeface="Corbel"/>
                <a:ea typeface="Corbel"/>
                <a:cs typeface="Corbel"/>
                <a:sym typeface="Corbel"/>
              </a:rPr>
              <a:t>We also provide further details about each point on the map in this Camden Migration Map Information booklet. As Camden is such a large borough (5miles long!) we do not recommend trying to walk to all of the stops in one go. Stops on this map can be linked up to create a shorter walking tour or used in the classroom to show the breadth of history on your doorstep. </a:t>
            </a:r>
            <a:endParaRPr sz="1300" dirty="0">
              <a:solidFill>
                <a:schemeClr val="dk1"/>
              </a:solidFill>
              <a:latin typeface="Corbel"/>
              <a:ea typeface="Corbel"/>
              <a:cs typeface="Corbel"/>
              <a:sym typeface="Corbel"/>
            </a:endParaRPr>
          </a:p>
          <a:p>
            <a:pPr marL="0" lvl="0" indent="0" algn="l" rtl="0">
              <a:spcBef>
                <a:spcPts val="0"/>
              </a:spcBef>
              <a:spcAft>
                <a:spcPts val="0"/>
              </a:spcAft>
              <a:buNone/>
            </a:pPr>
            <a:endParaRPr sz="1300" dirty="0">
              <a:solidFill>
                <a:schemeClr val="dk1"/>
              </a:solidFill>
              <a:latin typeface="Corbel"/>
              <a:ea typeface="Corbel"/>
              <a:cs typeface="Corbel"/>
              <a:sym typeface="Corbel"/>
            </a:endParaRPr>
          </a:p>
          <a:p>
            <a:pPr marL="0" lvl="0" indent="0" algn="l" rtl="0">
              <a:spcBef>
                <a:spcPts val="0"/>
              </a:spcBef>
              <a:spcAft>
                <a:spcPts val="0"/>
              </a:spcAft>
              <a:buNone/>
            </a:pPr>
            <a:r>
              <a:rPr lang="en" sz="1300" dirty="0">
                <a:solidFill>
                  <a:schemeClr val="dk1"/>
                </a:solidFill>
                <a:latin typeface="Corbel"/>
                <a:ea typeface="Corbel"/>
                <a:cs typeface="Corbel"/>
                <a:sym typeface="Corbel"/>
              </a:rPr>
              <a:t>There is lots of potential to use this map in different ways; you could ask students to do further research on different points on the map, or find histories to add to the map. You could ask students to compare different stops on the map and make connections between them.</a:t>
            </a:r>
            <a:endParaRPr sz="1300" dirty="0">
              <a:solidFill>
                <a:schemeClr val="dk1"/>
              </a:solidFill>
              <a:latin typeface="Corbel"/>
              <a:ea typeface="Corbel"/>
              <a:cs typeface="Corbel"/>
              <a:sym typeface="Corbel"/>
            </a:endParaRPr>
          </a:p>
          <a:p>
            <a:pPr marL="0" lvl="0" indent="0" algn="l" rtl="0">
              <a:spcBef>
                <a:spcPts val="0"/>
              </a:spcBef>
              <a:spcAft>
                <a:spcPts val="0"/>
              </a:spcAft>
              <a:buNone/>
            </a:pPr>
            <a:endParaRPr sz="1300" dirty="0">
              <a:solidFill>
                <a:schemeClr val="dk1"/>
              </a:solidFill>
              <a:latin typeface="Corbel"/>
              <a:ea typeface="Corbel"/>
              <a:cs typeface="Corbel"/>
              <a:sym typeface="Corbel"/>
            </a:endParaRPr>
          </a:p>
          <a:p>
            <a:pPr marL="0" lvl="0" indent="0" algn="l" rtl="0">
              <a:spcBef>
                <a:spcPts val="0"/>
              </a:spcBef>
              <a:spcAft>
                <a:spcPts val="0"/>
              </a:spcAft>
              <a:buNone/>
            </a:pPr>
            <a:r>
              <a:rPr lang="en" sz="1300" dirty="0">
                <a:solidFill>
                  <a:schemeClr val="dk1"/>
                </a:solidFill>
                <a:latin typeface="Corbel"/>
                <a:ea typeface="Corbel"/>
                <a:cs typeface="Corbel"/>
                <a:sym typeface="Corbel"/>
              </a:rPr>
              <a:t>Here is a link to the Camden Migration History Map plotted into google:</a:t>
            </a:r>
            <a:endParaRPr sz="1300" dirty="0">
              <a:solidFill>
                <a:schemeClr val="dk1"/>
              </a:solidFill>
              <a:latin typeface="Corbel"/>
              <a:ea typeface="Corbel"/>
              <a:cs typeface="Corbel"/>
              <a:sym typeface="Corbel"/>
            </a:endParaRPr>
          </a:p>
          <a:p>
            <a:pPr marL="0" lvl="0" indent="0" algn="l" rtl="0">
              <a:spcBef>
                <a:spcPts val="0"/>
              </a:spcBef>
              <a:spcAft>
                <a:spcPts val="0"/>
              </a:spcAft>
              <a:buNone/>
            </a:pPr>
            <a:r>
              <a:rPr lang="en" sz="1200"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https://www.google.com/maps/d/edit?mid=1mRyzEtuehx5NFXG4oz25gFcHMLDSTnQ&amp;usp=sharing</a:t>
            </a:r>
            <a:endParaRPr sz="1300" dirty="0">
              <a:solidFill>
                <a:schemeClr val="dk1"/>
              </a:solidFill>
              <a:latin typeface="Corbel"/>
              <a:ea typeface="Corbel"/>
              <a:cs typeface="Corbel"/>
              <a:sym typeface="Corbel"/>
            </a:endParaRPr>
          </a:p>
          <a:p>
            <a:pPr marL="0" lvl="0" indent="0" algn="l" rtl="0">
              <a:spcBef>
                <a:spcPts val="0"/>
              </a:spcBef>
              <a:spcAft>
                <a:spcPts val="0"/>
              </a:spcAft>
              <a:buNone/>
            </a:pPr>
            <a:endParaRPr sz="1300" dirty="0">
              <a:solidFill>
                <a:schemeClr val="dk1"/>
              </a:solidFill>
              <a:latin typeface="Corbel"/>
              <a:ea typeface="Corbel"/>
              <a:cs typeface="Corbel"/>
              <a:sym typeface="Corbel"/>
            </a:endParaRPr>
          </a:p>
          <a:p>
            <a:pPr marL="0" lvl="0" indent="0" algn="l" rtl="0">
              <a:spcBef>
                <a:spcPts val="0"/>
              </a:spcBef>
              <a:spcAft>
                <a:spcPts val="0"/>
              </a:spcAft>
              <a:buClr>
                <a:schemeClr val="dk1"/>
              </a:buClr>
              <a:buSzPts val="1100"/>
              <a:buFont typeface="Arial"/>
              <a:buNone/>
            </a:pPr>
            <a:endParaRPr sz="1300" dirty="0">
              <a:solidFill>
                <a:schemeClr val="dk1"/>
              </a:solidFill>
              <a:latin typeface="Corbel"/>
              <a:ea typeface="Corbel"/>
              <a:cs typeface="Corbel"/>
              <a:sym typeface="Corbel"/>
            </a:endParaRPr>
          </a:p>
          <a:p>
            <a:pPr marL="0" lvl="0" indent="0" algn="l" rtl="0">
              <a:spcBef>
                <a:spcPts val="0"/>
              </a:spcBef>
              <a:spcAft>
                <a:spcPts val="0"/>
              </a:spcAft>
              <a:buNone/>
            </a:pPr>
            <a:endParaRPr dirty="0"/>
          </a:p>
          <a:p>
            <a:pPr marL="0" lvl="0" indent="0" algn="l" rtl="0">
              <a:spcBef>
                <a:spcPts val="1200"/>
              </a:spcBef>
              <a:spcAft>
                <a:spcPts val="1200"/>
              </a:spcAft>
              <a:buNone/>
            </a:pPr>
            <a:endParaRPr dirty="0"/>
          </a:p>
        </p:txBody>
      </p:sp>
      <p:pic>
        <p:nvPicPr>
          <p:cNvPr id="83" name="Google Shape;83;p16"/>
          <p:cNvPicPr preferRelativeResize="0"/>
          <p:nvPr/>
        </p:nvPicPr>
        <p:blipFill>
          <a:blip r:embed="rId4">
            <a:alphaModFix/>
          </a:blip>
          <a:stretch>
            <a:fillRect/>
          </a:stretch>
        </p:blipFill>
        <p:spPr>
          <a:xfrm>
            <a:off x="1005825" y="6441125"/>
            <a:ext cx="5303551" cy="3908726"/>
          </a:xfrm>
          <a:prstGeom prst="rect">
            <a:avLst/>
          </a:prstGeom>
          <a:noFill/>
          <a:ln>
            <a:noFill/>
          </a:ln>
        </p:spPr>
      </p:pic>
      <p:sp>
        <p:nvSpPr>
          <p:cNvPr id="84" name="Google Shape;84;p16"/>
          <p:cNvSpPr txBox="1">
            <a:spLocks noGrp="1"/>
          </p:cNvSpPr>
          <p:nvPr>
            <p:ph type="sldNum" idx="12"/>
          </p:nvPr>
        </p:nvSpPr>
        <p:spPr>
          <a:xfrm>
            <a:off x="6777966" y="9948196"/>
            <a:ext cx="438900" cy="840000"/>
          </a:xfrm>
          <a:prstGeom prst="rect">
            <a:avLst/>
          </a:prstGeom>
        </p:spPr>
        <p:txBody>
          <a:bodyPr spcFirstLastPara="1" wrap="square" lIns="80425" tIns="80425" rIns="80425" bIns="80425" anchor="ctr" anchorCtr="0">
            <a:normAutofit/>
          </a:bodyPr>
          <a:lstStyle/>
          <a:p>
            <a:pPr marL="0" lvl="0" indent="0" algn="r" rtl="0">
              <a:spcBef>
                <a:spcPts val="0"/>
              </a:spcBef>
              <a:spcAft>
                <a:spcPts val="0"/>
              </a:spcAft>
              <a:buNone/>
            </a:pPr>
            <a:fld id="{00000000-1234-1234-1234-123412341234}" type="slidenum">
              <a:rPr lang="en"/>
              <a:t>6</a:t>
            </a:fld>
            <a:endParaRPr/>
          </a:p>
        </p:txBody>
      </p:sp>
      <p:pic>
        <p:nvPicPr>
          <p:cNvPr id="85" name="Google Shape;85;p16"/>
          <p:cNvPicPr preferRelativeResize="0"/>
          <p:nvPr/>
        </p:nvPicPr>
        <p:blipFill rotWithShape="1">
          <a:blip r:embed="rId5">
            <a:alphaModFix/>
          </a:blip>
          <a:srcRect b="13457"/>
          <a:stretch/>
        </p:blipFill>
        <p:spPr>
          <a:xfrm>
            <a:off x="6179050" y="135300"/>
            <a:ext cx="996452" cy="12690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249360" y="669987"/>
            <a:ext cx="6816300" cy="12216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b="1">
                <a:latin typeface="Corbel"/>
                <a:ea typeface="Corbel"/>
                <a:cs typeface="Corbel"/>
                <a:sym typeface="Corbel"/>
              </a:rPr>
              <a:t>Case Study One:</a:t>
            </a:r>
            <a:endParaRPr b="1">
              <a:latin typeface="Corbel"/>
              <a:ea typeface="Corbel"/>
              <a:cs typeface="Corbel"/>
              <a:sym typeface="Corbel"/>
            </a:endParaRPr>
          </a:p>
          <a:p>
            <a:pPr marL="0" lvl="0" indent="0" algn="l" rtl="0">
              <a:spcBef>
                <a:spcPts val="0"/>
              </a:spcBef>
              <a:spcAft>
                <a:spcPts val="0"/>
              </a:spcAft>
              <a:buNone/>
            </a:pPr>
            <a:r>
              <a:rPr lang="en">
                <a:latin typeface="Corbel"/>
                <a:ea typeface="Corbel"/>
                <a:cs typeface="Corbel"/>
                <a:sym typeface="Corbel"/>
              </a:rPr>
              <a:t>Irish in London</a:t>
            </a:r>
            <a:endParaRPr>
              <a:latin typeface="Corbel"/>
              <a:ea typeface="Corbel"/>
              <a:cs typeface="Corbel"/>
              <a:sym typeface="Corbel"/>
            </a:endParaRPr>
          </a:p>
        </p:txBody>
      </p:sp>
      <p:sp>
        <p:nvSpPr>
          <p:cNvPr id="91" name="Google Shape;91;p17"/>
          <p:cNvSpPr txBox="1">
            <a:spLocks noGrp="1"/>
          </p:cNvSpPr>
          <p:nvPr>
            <p:ph type="body" idx="1"/>
          </p:nvPr>
        </p:nvSpPr>
        <p:spPr>
          <a:xfrm>
            <a:off x="249350" y="1638303"/>
            <a:ext cx="6816300" cy="8026500"/>
          </a:xfrm>
          <a:prstGeom prst="rect">
            <a:avLst/>
          </a:prstGeom>
        </p:spPr>
        <p:txBody>
          <a:bodyPr spcFirstLastPara="1" wrap="square" lIns="80425" tIns="80425" rIns="80425" bIns="80425" anchor="t" anchorCtr="0">
            <a:noAutofit/>
          </a:bodyPr>
          <a:lstStyle/>
          <a:p>
            <a:pPr marL="0" lvl="0" indent="0" algn="l" rtl="0">
              <a:spcBef>
                <a:spcPts val="0"/>
              </a:spcBef>
              <a:spcAft>
                <a:spcPts val="0"/>
              </a:spcAft>
              <a:buNone/>
            </a:pPr>
            <a:r>
              <a:rPr lang="en" sz="1700" b="1">
                <a:solidFill>
                  <a:schemeClr val="dk1"/>
                </a:solidFill>
                <a:latin typeface="Corbel"/>
                <a:ea typeface="Corbel"/>
                <a:cs typeface="Corbel"/>
                <a:sym typeface="Corbel"/>
              </a:rPr>
              <a:t>Relationship between Britain &amp; Ireland </a:t>
            </a:r>
            <a:endParaRPr sz="1700" b="1">
              <a:solidFill>
                <a:schemeClr val="dk1"/>
              </a:solidFill>
              <a:latin typeface="Corbel"/>
              <a:ea typeface="Corbel"/>
              <a:cs typeface="Corbel"/>
              <a:sym typeface="Corbel"/>
            </a:endParaRPr>
          </a:p>
          <a:p>
            <a:pPr marL="457200" lvl="0" indent="0" algn="l" rtl="0">
              <a:spcBef>
                <a:spcPts val="0"/>
              </a:spcBef>
              <a:spcAft>
                <a:spcPts val="0"/>
              </a:spcAft>
              <a:buNone/>
            </a:pPr>
            <a:endParaRPr sz="1300">
              <a:solidFill>
                <a:schemeClr val="dk1"/>
              </a:solidFill>
              <a:latin typeface="Corbel"/>
              <a:ea typeface="Corbel"/>
              <a:cs typeface="Corbel"/>
              <a:sym typeface="Corbel"/>
            </a:endParaRPr>
          </a:p>
          <a:p>
            <a:pPr marL="0" lvl="0" indent="0" algn="l" rtl="0">
              <a:spcBef>
                <a:spcPts val="0"/>
              </a:spcBef>
              <a:spcAft>
                <a:spcPts val="0"/>
              </a:spcAft>
              <a:buClr>
                <a:schemeClr val="dk1"/>
              </a:buClr>
              <a:buSzPts val="1100"/>
              <a:buFont typeface="Arial"/>
              <a:buNone/>
            </a:pPr>
            <a:r>
              <a:rPr lang="en" sz="1300">
                <a:solidFill>
                  <a:srgbClr val="231F20"/>
                </a:solidFill>
                <a:latin typeface="Calibri"/>
                <a:ea typeface="Calibri"/>
                <a:cs typeface="Calibri"/>
                <a:sym typeface="Calibri"/>
              </a:rPr>
              <a:t>Before we start talking about migration from Ireland to Britain it is important to understand the nature of the relationship between the two islands. Ireland has been connected to Britain since the Norman Conquest (starting in 1066), as the Norman Barons seized control of much of Ireland and it was named a </a:t>
            </a:r>
            <a:r>
              <a:rPr lang="en" sz="13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‘lordship’</a:t>
            </a:r>
            <a:r>
              <a:rPr lang="en" sz="1300">
                <a:solidFill>
                  <a:srgbClr val="231F20"/>
                </a:solidFill>
                <a:latin typeface="Calibri"/>
                <a:ea typeface="Calibri"/>
                <a:cs typeface="Calibri"/>
                <a:sym typeface="Calibri"/>
              </a:rPr>
              <a:t> of the King of England. </a:t>
            </a:r>
            <a:r>
              <a:rPr lang="en" sz="1300">
                <a:solidFill>
                  <a:srgbClr val="141414"/>
                </a:solidFill>
                <a:latin typeface="Calibri"/>
                <a:ea typeface="Calibri"/>
                <a:cs typeface="Calibri"/>
                <a:sym typeface="Calibri"/>
              </a:rPr>
              <a:t>The English Crown fully asserted control of Ireland in 1541, when the Irish Parliament bestowed the title of King of Ireland on Henry VIII. Thousands of Protestant settlers from England and Scotland arrived in Ireland and </a:t>
            </a:r>
            <a:r>
              <a:rPr lang="en" sz="1300">
                <a:solidFill>
                  <a:srgbClr val="FF0000"/>
                </a:solidFill>
                <a:latin typeface="Calibri"/>
                <a:ea typeface="Calibri"/>
                <a:cs typeface="Calibri"/>
                <a:sym typeface="Calibri"/>
              </a:rPr>
              <a:t>displaced </a:t>
            </a:r>
            <a:r>
              <a:rPr lang="en" sz="1300">
                <a:solidFill>
                  <a:srgbClr val="141414"/>
                </a:solidFill>
                <a:latin typeface="Calibri"/>
                <a:ea typeface="Calibri"/>
                <a:cs typeface="Calibri"/>
                <a:sym typeface="Calibri"/>
              </a:rPr>
              <a:t>many of the existing </a:t>
            </a:r>
            <a:r>
              <a:rPr lang="en" sz="1300">
                <a:solidFill>
                  <a:schemeClr val="dk1"/>
                </a:solidFill>
                <a:latin typeface="Calibri"/>
                <a:ea typeface="Calibri"/>
                <a:cs typeface="Calibri"/>
                <a:sym typeface="Calibri"/>
              </a:rPr>
              <a:t>Catholic landowner; this </a:t>
            </a:r>
            <a:r>
              <a:rPr lang="en" sz="1300">
                <a:solidFill>
                  <a:srgbClr val="141414"/>
                </a:solidFill>
                <a:latin typeface="Calibri"/>
                <a:ea typeface="Calibri"/>
                <a:cs typeface="Calibri"/>
                <a:sym typeface="Calibri"/>
              </a:rPr>
              <a:t>created tension which would boil over into centuries of conflict. The Irish Parliament was </a:t>
            </a:r>
            <a:r>
              <a:rPr lang="en" sz="1300">
                <a:solidFill>
                  <a:srgbClr val="FF0000"/>
                </a:solidFill>
                <a:latin typeface="Calibri"/>
                <a:ea typeface="Calibri"/>
                <a:cs typeface="Calibri"/>
                <a:sym typeface="Calibri"/>
              </a:rPr>
              <a:t>abolished</a:t>
            </a:r>
            <a:r>
              <a:rPr lang="en" sz="1300">
                <a:solidFill>
                  <a:srgbClr val="141414"/>
                </a:solidFill>
                <a:latin typeface="Calibri"/>
                <a:ea typeface="Calibri"/>
                <a:cs typeface="Calibri"/>
                <a:sym typeface="Calibri"/>
              </a:rPr>
              <a:t> in 1801 when the Act of Union created the new United Kingdom of Great Britain and Ireland. However the second half of the 19th Century saw the movement for Irish independence and the ending of British rule grow in strength. Military violence was seen by many as the only way to achieve independence for Ireland; the Easter Rising in 1916 is perhaps the most famous example of this. The 1919-1921 Anglo-Irish War was followed in 1922 by the partition of Ireland and the creation of the Irish Free State and Northern Ireland. However this did not stop division in Ireland or violence. The Troubles is the name for a prolonged period of conflict in Ireland largely over the status of Northern Ireland. This conflict lasted from 1969-1998. Unionists (who are mostly Protestants) want Northern Ireland to remain a part of the United Kingdom, while Nationalists (who are mostly Catholic) want Northern Ireland to leave the United Kingdom and join a united Ireland. Northern Ireland remains a part of the United Kingdom, while the rest of the island is now known as the Republic of Ireland. However people still have strong feelings about the status of Ireland to this day. </a:t>
            </a:r>
            <a:endParaRPr sz="1300">
              <a:solidFill>
                <a:srgbClr val="141414"/>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 sz="1300" i="1">
                <a:solidFill>
                  <a:srgbClr val="141414"/>
                </a:solidFill>
                <a:latin typeface="Calibri"/>
                <a:ea typeface="Calibri"/>
                <a:cs typeface="Calibri"/>
                <a:sym typeface="Calibri"/>
              </a:rPr>
              <a:t>Note: In the information below, when discussing events before 1921 (when the Republic of Ireland was formed, and shortly afterwards the Irish Free State), ‘Ireland’ will refer to the whole country. The term Britain will be used instead of the United Kingdom, as we are talking about migrants from the island of </a:t>
            </a:r>
            <a:r>
              <a:rPr lang="en" sz="1200" i="1">
                <a:solidFill>
                  <a:srgbClr val="141414"/>
                </a:solidFill>
                <a:latin typeface="Calibri"/>
                <a:ea typeface="Calibri"/>
                <a:cs typeface="Calibri"/>
                <a:sym typeface="Calibri"/>
              </a:rPr>
              <a:t>Ireland to England, Scotland and Wales. </a:t>
            </a:r>
            <a:endParaRPr sz="1300">
              <a:solidFill>
                <a:srgbClr val="231F20"/>
              </a:solidFill>
              <a:latin typeface="Corbel"/>
              <a:ea typeface="Corbel"/>
              <a:cs typeface="Corbel"/>
              <a:sym typeface="Corbel"/>
            </a:endParaRPr>
          </a:p>
          <a:p>
            <a:pPr marL="0" lvl="0" indent="0" algn="l" rtl="0">
              <a:spcBef>
                <a:spcPts val="1000"/>
              </a:spcBef>
              <a:spcAft>
                <a:spcPts val="0"/>
              </a:spcAft>
              <a:buClr>
                <a:schemeClr val="dk1"/>
              </a:buClr>
              <a:buSzPts val="1100"/>
              <a:buFont typeface="Arial"/>
              <a:buNone/>
            </a:pPr>
            <a:r>
              <a:rPr lang="en" sz="1700" b="1">
                <a:solidFill>
                  <a:schemeClr val="dk1"/>
                </a:solidFill>
                <a:latin typeface="Corbel"/>
                <a:ea typeface="Corbel"/>
                <a:cs typeface="Corbel"/>
                <a:sym typeface="Corbel"/>
              </a:rPr>
              <a:t>Migration from Ireland to Britain</a:t>
            </a:r>
            <a:endParaRPr sz="1700" b="1">
              <a:solidFill>
                <a:schemeClr val="dk1"/>
              </a:solidFill>
              <a:latin typeface="Corbel"/>
              <a:ea typeface="Corbel"/>
              <a:cs typeface="Corbel"/>
              <a:sym typeface="Corbel"/>
            </a:endParaRPr>
          </a:p>
          <a:p>
            <a:pPr marL="0" lvl="0" indent="0" algn="l" rtl="0">
              <a:spcBef>
                <a:spcPts val="0"/>
              </a:spcBef>
              <a:spcAft>
                <a:spcPts val="0"/>
              </a:spcAft>
              <a:buClr>
                <a:schemeClr val="dk1"/>
              </a:buClr>
              <a:buSzPts val="1100"/>
              <a:buFont typeface="Arial"/>
              <a:buNone/>
            </a:pPr>
            <a:endParaRPr sz="1300" b="1">
              <a:solidFill>
                <a:schemeClr val="dk1"/>
              </a:solidFill>
              <a:latin typeface="Corbel"/>
              <a:ea typeface="Corbel"/>
              <a:cs typeface="Corbel"/>
              <a:sym typeface="Corbel"/>
            </a:endParaRPr>
          </a:p>
          <a:p>
            <a:pPr marL="0" lvl="0" indent="0" algn="l" rtl="0">
              <a:spcBef>
                <a:spcPts val="0"/>
              </a:spcBef>
              <a:spcAft>
                <a:spcPts val="1000"/>
              </a:spcAft>
              <a:buClr>
                <a:schemeClr val="dk1"/>
              </a:buClr>
              <a:buSzPts val="1100"/>
              <a:buFont typeface="Arial"/>
              <a:buNone/>
            </a:pPr>
            <a:r>
              <a:rPr lang="en" sz="1300">
                <a:solidFill>
                  <a:srgbClr val="141414"/>
                </a:solidFill>
                <a:latin typeface="Calibri"/>
                <a:ea typeface="Calibri"/>
                <a:cs typeface="Calibri"/>
                <a:sym typeface="Calibri"/>
              </a:rPr>
              <a:t>People have been migrating from Ireland to Britain for hundreds of years. This is in part due to geographical proximity but also due to the</a:t>
            </a:r>
            <a:r>
              <a:rPr lang="en" sz="1300">
                <a:solidFill>
                  <a:srgbClr val="434343"/>
                </a:solidFill>
                <a:latin typeface="Calibri"/>
                <a:ea typeface="Calibri"/>
                <a:cs typeface="Calibri"/>
                <a:sym typeface="Calibri"/>
              </a:rPr>
              <a:t> colonial</a:t>
            </a:r>
            <a:r>
              <a:rPr lang="en" sz="1300">
                <a:solidFill>
                  <a:srgbClr val="FF0000"/>
                </a:solidFill>
                <a:latin typeface="Calibri"/>
                <a:ea typeface="Calibri"/>
                <a:cs typeface="Calibri"/>
                <a:sym typeface="Calibri"/>
              </a:rPr>
              <a:t> </a:t>
            </a:r>
            <a:r>
              <a:rPr lang="en" sz="1300">
                <a:solidFill>
                  <a:srgbClr val="141414"/>
                </a:solidFill>
                <a:latin typeface="Calibri"/>
                <a:ea typeface="Calibri"/>
                <a:cs typeface="Calibri"/>
                <a:sym typeface="Calibri"/>
              </a:rPr>
              <a:t>relationship between the two countries. British rule made living conditions difficult for many in Ireland and many people lived in poverty.  Sustained waves of migration from Ireland have meant that the Irish population in Britain is large and in 1971 they were the largest migrant community in Britain. </a:t>
            </a:r>
            <a:endParaRPr sz="1300">
              <a:solidFill>
                <a:srgbClr val="141414"/>
              </a:solidFill>
              <a:latin typeface="Corbel"/>
              <a:ea typeface="Corbel"/>
              <a:cs typeface="Corbel"/>
              <a:sym typeface="Corbel"/>
            </a:endParaRPr>
          </a:p>
        </p:txBody>
      </p:sp>
      <p:sp>
        <p:nvSpPr>
          <p:cNvPr id="92" name="Google Shape;92;p17"/>
          <p:cNvSpPr txBox="1">
            <a:spLocks noGrp="1"/>
          </p:cNvSpPr>
          <p:nvPr>
            <p:ph type="sldNum" idx="12"/>
          </p:nvPr>
        </p:nvSpPr>
        <p:spPr>
          <a:xfrm>
            <a:off x="6777966" y="9948196"/>
            <a:ext cx="438900" cy="840000"/>
          </a:xfrm>
          <a:prstGeom prst="rect">
            <a:avLst/>
          </a:prstGeom>
        </p:spPr>
        <p:txBody>
          <a:bodyPr spcFirstLastPara="1" wrap="square" lIns="80425" tIns="80425" rIns="80425" bIns="80425" anchor="ctr" anchorCtr="0">
            <a:normAutofit/>
          </a:bodyPr>
          <a:lstStyle/>
          <a:p>
            <a:pPr marL="0" lvl="0" indent="0" algn="r" rtl="0">
              <a:spcBef>
                <a:spcPts val="0"/>
              </a:spcBef>
              <a:spcAft>
                <a:spcPts val="0"/>
              </a:spcAft>
              <a:buNone/>
            </a:pPr>
            <a:fld id="{00000000-1234-1234-1234-123412341234}" type="slidenum">
              <a:rPr lang="en"/>
              <a:t>7</a:t>
            </a:fld>
            <a:endParaRPr/>
          </a:p>
        </p:txBody>
      </p:sp>
      <p:pic>
        <p:nvPicPr>
          <p:cNvPr id="93" name="Google Shape;93;p17"/>
          <p:cNvPicPr preferRelativeResize="0"/>
          <p:nvPr/>
        </p:nvPicPr>
        <p:blipFill rotWithShape="1">
          <a:blip r:embed="rId4">
            <a:alphaModFix/>
          </a:blip>
          <a:srcRect b="13457"/>
          <a:stretch/>
        </p:blipFill>
        <p:spPr>
          <a:xfrm>
            <a:off x="6179050" y="135300"/>
            <a:ext cx="996452" cy="1269023"/>
          </a:xfrm>
          <a:prstGeom prst="rect">
            <a:avLst/>
          </a:prstGeom>
          <a:noFill/>
          <a:ln>
            <a:noFill/>
          </a:ln>
        </p:spPr>
      </p:pic>
      <p:sp>
        <p:nvSpPr>
          <p:cNvPr id="94" name="Google Shape;94;p17"/>
          <p:cNvSpPr txBox="1"/>
          <p:nvPr/>
        </p:nvSpPr>
        <p:spPr>
          <a:xfrm>
            <a:off x="249350" y="9736675"/>
            <a:ext cx="6816300" cy="8004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dk1"/>
                </a:solidFill>
                <a:latin typeface="Corbel"/>
                <a:ea typeface="Corbel"/>
                <a:cs typeface="Corbel"/>
                <a:sym typeface="Corbel"/>
              </a:rPr>
              <a:t>Key Words </a:t>
            </a:r>
            <a:endParaRPr sz="1000" b="1">
              <a:solidFill>
                <a:schemeClr val="dk1"/>
              </a:solidFill>
              <a:latin typeface="Corbel"/>
              <a:ea typeface="Corbel"/>
              <a:cs typeface="Corbel"/>
              <a:sym typeface="Corbel"/>
            </a:endParaRPr>
          </a:p>
          <a:p>
            <a:pPr marL="457200" lvl="0" indent="-292100" algn="l" rtl="0">
              <a:spcBef>
                <a:spcPts val="0"/>
              </a:spcBef>
              <a:spcAft>
                <a:spcPts val="0"/>
              </a:spcAft>
              <a:buClr>
                <a:schemeClr val="dk1"/>
              </a:buClr>
              <a:buSzPts val="1000"/>
              <a:buChar char="●"/>
            </a:pPr>
            <a:r>
              <a:rPr lang="en" sz="1000" b="1">
                <a:solidFill>
                  <a:srgbClr val="FF0000"/>
                </a:solidFill>
                <a:latin typeface="Corbel"/>
                <a:ea typeface="Corbel"/>
                <a:cs typeface="Corbel"/>
                <a:sym typeface="Corbel"/>
              </a:rPr>
              <a:t>Displaced- </a:t>
            </a:r>
            <a:r>
              <a:rPr lang="en" sz="1000">
                <a:solidFill>
                  <a:srgbClr val="202124"/>
                </a:solidFill>
                <a:highlight>
                  <a:schemeClr val="lt1"/>
                </a:highlight>
                <a:latin typeface="Corbel"/>
                <a:ea typeface="Corbel"/>
                <a:cs typeface="Corbel"/>
                <a:sym typeface="Corbel"/>
              </a:rPr>
              <a:t>A person forced to leave their home, typically because of war, persecution, or natural disaster. You can be displaced within your country of origin</a:t>
            </a:r>
            <a:endParaRPr sz="1000" b="1">
              <a:solidFill>
                <a:schemeClr val="dk1"/>
              </a:solidFill>
              <a:latin typeface="Corbel"/>
              <a:ea typeface="Corbel"/>
              <a:cs typeface="Corbel"/>
              <a:sym typeface="Corbel"/>
            </a:endParaRPr>
          </a:p>
          <a:p>
            <a:pPr marL="457200" lvl="0" indent="-292100" algn="l" rtl="0">
              <a:spcBef>
                <a:spcPts val="0"/>
              </a:spcBef>
              <a:spcAft>
                <a:spcPts val="0"/>
              </a:spcAft>
              <a:buClr>
                <a:schemeClr val="dk1"/>
              </a:buClr>
              <a:buSzPts val="1000"/>
              <a:buChar char="●"/>
            </a:pPr>
            <a:r>
              <a:rPr lang="en" sz="1000" b="1">
                <a:solidFill>
                  <a:srgbClr val="FF0000"/>
                </a:solidFill>
                <a:latin typeface="Corbel"/>
                <a:ea typeface="Corbel"/>
                <a:cs typeface="Corbel"/>
                <a:sym typeface="Corbel"/>
              </a:rPr>
              <a:t>Abolished - </a:t>
            </a:r>
            <a:r>
              <a:rPr lang="en" sz="1000">
                <a:solidFill>
                  <a:schemeClr val="dk1"/>
                </a:solidFill>
                <a:latin typeface="Corbel"/>
                <a:ea typeface="Corbel"/>
                <a:cs typeface="Corbel"/>
                <a:sym typeface="Corbel"/>
              </a:rPr>
              <a:t>To formally put an end to something; a system, practise or institution </a:t>
            </a:r>
            <a:endParaRPr sz="1000" b="1">
              <a:solidFill>
                <a:schemeClr val="dk1"/>
              </a:solidFill>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body" idx="1"/>
          </p:nvPr>
        </p:nvSpPr>
        <p:spPr>
          <a:xfrm>
            <a:off x="249350" y="1675673"/>
            <a:ext cx="6816300" cy="9112500"/>
          </a:xfrm>
          <a:prstGeom prst="rect">
            <a:avLst/>
          </a:prstGeom>
        </p:spPr>
        <p:txBody>
          <a:bodyPr spcFirstLastPara="1" wrap="square" lIns="80425" tIns="80425" rIns="80425" bIns="80425" anchor="t" anchorCtr="0">
            <a:noAutofit/>
          </a:bodyPr>
          <a:lstStyle/>
          <a:p>
            <a:pPr marL="0" lvl="0" indent="0" algn="l" rtl="0">
              <a:spcBef>
                <a:spcPts val="0"/>
              </a:spcBef>
              <a:spcAft>
                <a:spcPts val="0"/>
              </a:spcAft>
              <a:buNone/>
            </a:pPr>
            <a:r>
              <a:rPr lang="en" sz="1700" b="1">
                <a:solidFill>
                  <a:srgbClr val="141414"/>
                </a:solidFill>
                <a:latin typeface="Corbel"/>
                <a:ea typeface="Corbel"/>
                <a:cs typeface="Corbel"/>
                <a:sym typeface="Corbel"/>
              </a:rPr>
              <a:t>Continued…</a:t>
            </a:r>
            <a:r>
              <a:rPr lang="en" sz="1300">
                <a:solidFill>
                  <a:srgbClr val="141414"/>
                </a:solidFill>
                <a:latin typeface="Calibri"/>
                <a:ea typeface="Calibri"/>
                <a:cs typeface="Calibri"/>
                <a:sym typeface="Calibri"/>
              </a:rPr>
              <a:t> </a:t>
            </a:r>
            <a:endParaRPr sz="1300">
              <a:solidFill>
                <a:srgbClr val="141414"/>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 sz="1300">
                <a:solidFill>
                  <a:srgbClr val="141414"/>
                </a:solidFill>
                <a:latin typeface="Calibri"/>
                <a:ea typeface="Calibri"/>
                <a:cs typeface="Calibri"/>
                <a:sym typeface="Calibri"/>
              </a:rPr>
              <a:t>Since 1800, approximately </a:t>
            </a:r>
            <a:r>
              <a:rPr lang="en" sz="13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10 million people</a:t>
            </a:r>
            <a:r>
              <a:rPr lang="en" sz="1300">
                <a:solidFill>
                  <a:srgbClr val="141414"/>
                </a:solidFill>
                <a:latin typeface="Calibri"/>
                <a:ea typeface="Calibri"/>
                <a:cs typeface="Calibri"/>
                <a:sym typeface="Calibri"/>
              </a:rPr>
              <a:t> have emigrated from Ireland, and Britain has been one of the main destinations for Irish emigrants. </a:t>
            </a:r>
            <a:r>
              <a:rPr lang="en" sz="1300">
                <a:solidFill>
                  <a:srgbClr val="141414"/>
                </a:solidFill>
                <a:highlight>
                  <a:schemeClr val="lt1"/>
                </a:highlight>
                <a:latin typeface="Calibri"/>
                <a:ea typeface="Calibri"/>
                <a:cs typeface="Calibri"/>
                <a:sym typeface="Calibri"/>
              </a:rPr>
              <a:t>As the commission on emigration noted in 1955, Irish emigration was </a:t>
            </a:r>
            <a:r>
              <a:rPr lang="en" sz="1300" u="sng">
                <a:solidFill>
                  <a:srgbClr val="1155CC"/>
                </a:solidFill>
                <a:highlight>
                  <a:schemeClr val="lt1"/>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‘a part of the generally accepted pattern of life</a:t>
            </a:r>
            <a:r>
              <a:rPr lang="en" sz="1300">
                <a:solidFill>
                  <a:srgbClr val="141414"/>
                </a:solidFill>
                <a:highlight>
                  <a:schemeClr val="lt1"/>
                </a:highlight>
                <a:latin typeface="Calibri"/>
                <a:ea typeface="Calibri"/>
                <a:cs typeface="Calibri"/>
                <a:sym typeface="Calibri"/>
              </a:rPr>
              <a:t>’.</a:t>
            </a:r>
            <a:endParaRPr sz="1300">
              <a:solidFill>
                <a:srgbClr val="141414"/>
              </a:solidFill>
              <a:latin typeface="Corbel"/>
              <a:ea typeface="Corbel"/>
              <a:cs typeface="Corbel"/>
              <a:sym typeface="Corbel"/>
            </a:endParaRPr>
          </a:p>
          <a:p>
            <a:pPr marL="0" lvl="0" indent="0" algn="l" rtl="0">
              <a:spcBef>
                <a:spcPts val="1000"/>
              </a:spcBef>
              <a:spcAft>
                <a:spcPts val="0"/>
              </a:spcAft>
              <a:buNone/>
            </a:pPr>
            <a:r>
              <a:rPr lang="en" sz="1300">
                <a:solidFill>
                  <a:srgbClr val="141414"/>
                </a:solidFill>
                <a:latin typeface="Corbel"/>
                <a:ea typeface="Corbel"/>
                <a:cs typeface="Corbel"/>
                <a:sym typeface="Corbel"/>
              </a:rPr>
              <a:t>The following section gives an overview of some of the main waves of migration from Ireland to Britain, giving you a picture of the continuous migration of Irish people to Britain over the past 300 years. Irish people migrated to lots of different areas of Britain; the information below will focus on Irish migration to London. For Camden specific case studies, go to the section on the London Irish Centre and Arlington House. </a:t>
            </a:r>
            <a:endParaRPr sz="1300">
              <a:solidFill>
                <a:srgbClr val="141414"/>
              </a:solidFill>
              <a:latin typeface="Corbel"/>
              <a:ea typeface="Corbel"/>
              <a:cs typeface="Corbel"/>
              <a:sym typeface="Corbel"/>
            </a:endParaRPr>
          </a:p>
          <a:p>
            <a:pPr marL="0" lvl="0" indent="0" algn="l" rtl="0">
              <a:spcBef>
                <a:spcPts val="1000"/>
              </a:spcBef>
              <a:spcAft>
                <a:spcPts val="0"/>
              </a:spcAft>
              <a:buNone/>
            </a:pPr>
            <a:r>
              <a:rPr lang="en" sz="1700" b="1">
                <a:solidFill>
                  <a:srgbClr val="141414"/>
                </a:solidFill>
                <a:latin typeface="Calibri"/>
                <a:ea typeface="Calibri"/>
                <a:cs typeface="Calibri"/>
                <a:sym typeface="Calibri"/>
              </a:rPr>
              <a:t>17th &amp; 18th centuries</a:t>
            </a:r>
            <a:endParaRPr sz="1700" b="1">
              <a:solidFill>
                <a:srgbClr val="141414"/>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 sz="1200">
                <a:solidFill>
                  <a:srgbClr val="141414"/>
                </a:solidFill>
                <a:highlight>
                  <a:srgbClr val="FFFFFF"/>
                </a:highlight>
                <a:latin typeface="Calibri"/>
                <a:ea typeface="Calibri"/>
                <a:cs typeface="Calibri"/>
                <a:sym typeface="Calibri"/>
              </a:rPr>
              <a:t>Irish immigrants have formed an important part of the London population from at least the early seventeenth century. They were commonly found as seasonal </a:t>
            </a:r>
            <a:r>
              <a:rPr lang="en" sz="1200">
                <a:solidFill>
                  <a:srgbClr val="FF0000"/>
                </a:solidFill>
                <a:highlight>
                  <a:srgbClr val="FFFFFF"/>
                </a:highlight>
                <a:latin typeface="Calibri"/>
                <a:ea typeface="Calibri"/>
                <a:cs typeface="Calibri"/>
                <a:sym typeface="Calibri"/>
              </a:rPr>
              <a:t>labourers </a:t>
            </a:r>
            <a:r>
              <a:rPr lang="en" sz="1200">
                <a:solidFill>
                  <a:srgbClr val="141414"/>
                </a:solidFill>
                <a:highlight>
                  <a:srgbClr val="FFFFFF"/>
                </a:highlight>
                <a:latin typeface="Calibri"/>
                <a:ea typeface="Calibri"/>
                <a:cs typeface="Calibri"/>
                <a:sym typeface="Calibri"/>
              </a:rPr>
              <a:t>and street sellers.  During the 18th century immigrants from County Cork and the west of Ireland were often found living in </a:t>
            </a:r>
            <a:r>
              <a:rPr lang="en" sz="1200">
                <a:solidFill>
                  <a:srgbClr val="FF0000"/>
                </a:solidFill>
                <a:highlight>
                  <a:srgbClr val="FFFFFF"/>
                </a:highlight>
                <a:latin typeface="Calibri"/>
                <a:ea typeface="Calibri"/>
                <a:cs typeface="Calibri"/>
                <a:sym typeface="Calibri"/>
              </a:rPr>
              <a:t>slums </a:t>
            </a:r>
            <a:r>
              <a:rPr lang="en" sz="1200">
                <a:solidFill>
                  <a:srgbClr val="141414"/>
                </a:solidFill>
                <a:highlight>
                  <a:srgbClr val="FFFFFF"/>
                </a:highlight>
                <a:latin typeface="Calibri"/>
                <a:ea typeface="Calibri"/>
                <a:cs typeface="Calibri"/>
                <a:sym typeface="Calibri"/>
              </a:rPr>
              <a:t>in areas around </a:t>
            </a:r>
            <a:r>
              <a:rPr lang="en" sz="1200" u="sng">
                <a:solidFill>
                  <a:srgbClr val="1155CC"/>
                </a:solidFill>
                <a:highlight>
                  <a:srgbClr val="FFFFFF"/>
                </a:highlight>
                <a:latin typeface="Calibri"/>
                <a:ea typeface="Calibri"/>
                <a:cs typeface="Calibri"/>
                <a:sym typeface="Calibri"/>
                <a:hlinkClick r:id="rId4">
                  <a:extLst>
                    <a:ext uri="{A12FA001-AC4F-418D-AE19-62706E023703}">
                      <ahyp:hlinkClr xmlns:ahyp="http://schemas.microsoft.com/office/drawing/2018/hyperlinkcolor" val="tx"/>
                    </a:ext>
                  </a:extLst>
                </a:hlinkClick>
              </a:rPr>
              <a:t>St Giles in the Fields</a:t>
            </a:r>
            <a:r>
              <a:rPr lang="en" sz="1200">
                <a:solidFill>
                  <a:srgbClr val="141414"/>
                </a:solidFill>
                <a:highlight>
                  <a:srgbClr val="FFFFFF"/>
                </a:highlight>
                <a:latin typeface="Calibri"/>
                <a:ea typeface="Calibri"/>
                <a:cs typeface="Calibri"/>
                <a:sym typeface="Calibri"/>
              </a:rPr>
              <a:t>, in the modern Borough of Camden. </a:t>
            </a:r>
            <a:endParaRPr sz="1300">
              <a:solidFill>
                <a:srgbClr val="141414"/>
              </a:solidFill>
              <a:highlight>
                <a:srgbClr val="FFFFFF"/>
              </a:highlight>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 sz="1700" b="1">
                <a:solidFill>
                  <a:srgbClr val="141414"/>
                </a:solidFill>
                <a:latin typeface="Calibri"/>
                <a:ea typeface="Calibri"/>
                <a:cs typeface="Calibri"/>
                <a:sym typeface="Calibri"/>
              </a:rPr>
              <a:t>1840 - 1860 </a:t>
            </a:r>
            <a:endParaRPr sz="1700" b="1">
              <a:solidFill>
                <a:srgbClr val="141414"/>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 sz="1300">
                <a:solidFill>
                  <a:schemeClr val="dk1"/>
                </a:solidFill>
                <a:highlight>
                  <a:srgbClr val="FFFFFF"/>
                </a:highlight>
                <a:latin typeface="Corbel"/>
                <a:ea typeface="Corbel"/>
                <a:cs typeface="Corbel"/>
                <a:sym typeface="Corbel"/>
              </a:rPr>
              <a:t>There was a large increase in Irish immigration in the 1840s. The number of people who had been born in Ireland and migrated to London was at its highest in 1851, when the </a:t>
            </a:r>
            <a:r>
              <a:rPr lang="en" sz="1300">
                <a:solidFill>
                  <a:srgbClr val="FF0000"/>
                </a:solidFill>
                <a:highlight>
                  <a:srgbClr val="FFFFFF"/>
                </a:highlight>
                <a:latin typeface="Corbel"/>
                <a:ea typeface="Corbel"/>
                <a:cs typeface="Corbel"/>
                <a:sym typeface="Corbel"/>
              </a:rPr>
              <a:t>census </a:t>
            </a:r>
            <a:r>
              <a:rPr lang="en" sz="1300">
                <a:solidFill>
                  <a:schemeClr val="dk1"/>
                </a:solidFill>
                <a:highlight>
                  <a:srgbClr val="FFFFFF"/>
                </a:highlight>
                <a:latin typeface="Corbel"/>
                <a:ea typeface="Corbel"/>
                <a:cs typeface="Corbel"/>
                <a:sym typeface="Corbel"/>
              </a:rPr>
              <a:t>recorded 109,000 people. </a:t>
            </a: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Clr>
                <a:schemeClr val="dk1"/>
              </a:buClr>
              <a:buSzPts val="1100"/>
              <a:buFont typeface="Arial"/>
              <a:buNone/>
            </a:pP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Clr>
                <a:schemeClr val="dk1"/>
              </a:buClr>
              <a:buSzPts val="1100"/>
              <a:buFont typeface="Arial"/>
              <a:buNone/>
            </a:pPr>
            <a:r>
              <a:rPr lang="en" sz="1300">
                <a:solidFill>
                  <a:schemeClr val="dk1"/>
                </a:solidFill>
                <a:highlight>
                  <a:srgbClr val="FFFFFF"/>
                </a:highlight>
                <a:latin typeface="Corbel"/>
                <a:ea typeface="Corbel"/>
                <a:cs typeface="Corbel"/>
                <a:sym typeface="Corbel"/>
              </a:rPr>
              <a:t>People migrated from Ireland to Britain to escape extreme poverty and to find better-paid work. Irish migrants travelled to the big cities, like London, Birmingham and Liverpool, where there were lots of jobs available. Many were involved in building canals, railways and working in factories, mines, cotton mills and docklands. </a:t>
            </a: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Clr>
                <a:schemeClr val="dk1"/>
              </a:buClr>
              <a:buSzPts val="1100"/>
              <a:buFont typeface="Arial"/>
              <a:buNone/>
            </a:pP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Clr>
                <a:schemeClr val="dk1"/>
              </a:buClr>
              <a:buSzPts val="1100"/>
              <a:buFont typeface="Arial"/>
              <a:buNone/>
            </a:pPr>
            <a:r>
              <a:rPr lang="en" sz="1300">
                <a:solidFill>
                  <a:schemeClr val="dk1"/>
                </a:solidFill>
                <a:highlight>
                  <a:srgbClr val="FFFFFF"/>
                </a:highlight>
                <a:latin typeface="Corbel"/>
                <a:ea typeface="Corbel"/>
                <a:cs typeface="Corbel"/>
                <a:sym typeface="Corbel"/>
              </a:rPr>
              <a:t>From 1845-1849, even more people </a:t>
            </a:r>
            <a:r>
              <a:rPr lang="en" sz="1300">
                <a:solidFill>
                  <a:srgbClr val="FF0000"/>
                </a:solidFill>
                <a:highlight>
                  <a:srgbClr val="FFFFFF"/>
                </a:highlight>
                <a:latin typeface="Corbel"/>
                <a:ea typeface="Corbel"/>
                <a:cs typeface="Corbel"/>
                <a:sym typeface="Corbel"/>
              </a:rPr>
              <a:t>emigrated </a:t>
            </a:r>
            <a:r>
              <a:rPr lang="en" sz="1300">
                <a:solidFill>
                  <a:schemeClr val="dk1"/>
                </a:solidFill>
                <a:highlight>
                  <a:srgbClr val="FFFFFF"/>
                </a:highlight>
                <a:latin typeface="Corbel"/>
                <a:ea typeface="Corbel"/>
                <a:cs typeface="Corbel"/>
                <a:sym typeface="Corbel"/>
              </a:rPr>
              <a:t>from Ireland because the </a:t>
            </a:r>
            <a:r>
              <a:rPr lang="en" sz="1300" u="sng">
                <a:solidFill>
                  <a:srgbClr val="1155CC"/>
                </a:solidFill>
                <a:highlight>
                  <a:srgbClr val="FFFFFF"/>
                </a:highlight>
                <a:latin typeface="Corbel"/>
                <a:ea typeface="Corbel"/>
                <a:cs typeface="Corbel"/>
                <a:sym typeface="Corbel"/>
                <a:hlinkClick r:id="rId5">
                  <a:extLst>
                    <a:ext uri="{A12FA001-AC4F-418D-AE19-62706E023703}">
                      <ahyp:hlinkClr xmlns:ahyp="http://schemas.microsoft.com/office/drawing/2018/hyperlinkcolor" val="tx"/>
                    </a:ext>
                  </a:extLst>
                </a:hlinkClick>
              </a:rPr>
              <a:t>Great Famine</a:t>
            </a:r>
            <a:r>
              <a:rPr lang="en" sz="1300">
                <a:solidFill>
                  <a:schemeClr val="dk1"/>
                </a:solidFill>
                <a:highlight>
                  <a:srgbClr val="FFFFFF"/>
                </a:highlight>
                <a:latin typeface="Corbel"/>
                <a:ea typeface="Corbel"/>
                <a:cs typeface="Corbel"/>
                <a:sym typeface="Corbel"/>
              </a:rPr>
              <a:t> caused extreme poverty across Ireland. This situation was made worse as some</a:t>
            </a:r>
            <a:r>
              <a:rPr lang="en" sz="1300">
                <a:solidFill>
                  <a:srgbClr val="FF0000"/>
                </a:solidFill>
                <a:highlight>
                  <a:srgbClr val="FFFFFF"/>
                </a:highlight>
                <a:latin typeface="Corbel"/>
                <a:ea typeface="Corbel"/>
                <a:cs typeface="Corbel"/>
                <a:sym typeface="Corbel"/>
              </a:rPr>
              <a:t> absentee landowners </a:t>
            </a:r>
            <a:r>
              <a:rPr lang="en" sz="1300">
                <a:solidFill>
                  <a:schemeClr val="dk1"/>
                </a:solidFill>
                <a:highlight>
                  <a:srgbClr val="FFFFFF"/>
                </a:highlight>
                <a:latin typeface="Corbel"/>
                <a:ea typeface="Corbel"/>
                <a:cs typeface="Corbel"/>
                <a:sym typeface="Corbel"/>
              </a:rPr>
              <a:t>took the opportunity to force small </a:t>
            </a:r>
            <a:r>
              <a:rPr lang="en" sz="1300">
                <a:solidFill>
                  <a:srgbClr val="FF0000"/>
                </a:solidFill>
                <a:highlight>
                  <a:srgbClr val="FFFFFF"/>
                </a:highlight>
                <a:latin typeface="Corbel"/>
                <a:ea typeface="Corbel"/>
                <a:cs typeface="Corbel"/>
                <a:sym typeface="Corbel"/>
              </a:rPr>
              <a:t>tenant farmers</a:t>
            </a:r>
            <a:r>
              <a:rPr lang="en" sz="1300">
                <a:solidFill>
                  <a:schemeClr val="dk1"/>
                </a:solidFill>
                <a:highlight>
                  <a:srgbClr val="FFFFFF"/>
                </a:highlight>
                <a:latin typeface="Corbel"/>
                <a:ea typeface="Corbel"/>
                <a:cs typeface="Corbel"/>
                <a:sym typeface="Corbel"/>
              </a:rPr>
              <a:t> to get off their land in order to grow more efficient crops. Over one and a half million people emigrated from Ireland to escape the famine. </a:t>
            </a: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0"/>
              </a:spcAft>
              <a:buClr>
                <a:schemeClr val="dk1"/>
              </a:buClr>
              <a:buSzPts val="1100"/>
              <a:buFont typeface="Arial"/>
              <a:buNone/>
            </a:pPr>
            <a:endParaRPr sz="1300">
              <a:solidFill>
                <a:schemeClr val="dk1"/>
              </a:solidFill>
              <a:highlight>
                <a:srgbClr val="FFFFFF"/>
              </a:highlight>
              <a:latin typeface="Corbel"/>
              <a:ea typeface="Corbel"/>
              <a:cs typeface="Corbel"/>
              <a:sym typeface="Corbel"/>
            </a:endParaRPr>
          </a:p>
          <a:p>
            <a:pPr marL="0" lvl="0" indent="0" algn="l" rtl="0">
              <a:spcBef>
                <a:spcPts val="0"/>
              </a:spcBef>
              <a:spcAft>
                <a:spcPts val="1000"/>
              </a:spcAft>
              <a:buNone/>
            </a:pPr>
            <a:endParaRPr sz="1300">
              <a:solidFill>
                <a:srgbClr val="141414"/>
              </a:solidFill>
              <a:highlight>
                <a:srgbClr val="FFFFFF"/>
              </a:highlight>
              <a:latin typeface="Calibri"/>
              <a:ea typeface="Calibri"/>
              <a:cs typeface="Calibri"/>
              <a:sym typeface="Calibri"/>
            </a:endParaRPr>
          </a:p>
        </p:txBody>
      </p:sp>
      <p:sp>
        <p:nvSpPr>
          <p:cNvPr id="100" name="Google Shape;100;p18"/>
          <p:cNvSpPr txBox="1">
            <a:spLocks noGrp="1"/>
          </p:cNvSpPr>
          <p:nvPr>
            <p:ph type="title"/>
          </p:nvPr>
        </p:nvSpPr>
        <p:spPr>
          <a:xfrm>
            <a:off x="249360" y="720787"/>
            <a:ext cx="6816300" cy="12216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b="1">
                <a:latin typeface="Corbel"/>
                <a:ea typeface="Corbel"/>
                <a:cs typeface="Corbel"/>
                <a:sym typeface="Corbel"/>
              </a:rPr>
              <a:t>Case Study One:</a:t>
            </a:r>
            <a:endParaRPr b="1">
              <a:latin typeface="Corbel"/>
              <a:ea typeface="Corbel"/>
              <a:cs typeface="Corbel"/>
              <a:sym typeface="Corbel"/>
            </a:endParaRPr>
          </a:p>
          <a:p>
            <a:pPr marL="0" lvl="0" indent="0" algn="l" rtl="0">
              <a:spcBef>
                <a:spcPts val="0"/>
              </a:spcBef>
              <a:spcAft>
                <a:spcPts val="0"/>
              </a:spcAft>
              <a:buNone/>
            </a:pPr>
            <a:r>
              <a:rPr lang="en">
                <a:latin typeface="Corbel"/>
                <a:ea typeface="Corbel"/>
                <a:cs typeface="Corbel"/>
                <a:sym typeface="Corbel"/>
              </a:rPr>
              <a:t>Irish in London</a:t>
            </a:r>
            <a:endParaRPr>
              <a:latin typeface="Corbel"/>
              <a:ea typeface="Corbel"/>
              <a:cs typeface="Corbel"/>
              <a:sym typeface="Corbel"/>
            </a:endParaRPr>
          </a:p>
        </p:txBody>
      </p:sp>
      <p:sp>
        <p:nvSpPr>
          <p:cNvPr id="101" name="Google Shape;101;p18"/>
          <p:cNvSpPr txBox="1">
            <a:spLocks noGrp="1"/>
          </p:cNvSpPr>
          <p:nvPr>
            <p:ph type="sldNum" idx="12"/>
          </p:nvPr>
        </p:nvSpPr>
        <p:spPr>
          <a:xfrm>
            <a:off x="6777966" y="9948196"/>
            <a:ext cx="438900" cy="840000"/>
          </a:xfrm>
          <a:prstGeom prst="rect">
            <a:avLst/>
          </a:prstGeom>
        </p:spPr>
        <p:txBody>
          <a:bodyPr spcFirstLastPara="1" wrap="square" lIns="80425" tIns="80425" rIns="80425" bIns="80425" anchor="ctr" anchorCtr="0">
            <a:normAutofit/>
          </a:bodyPr>
          <a:lstStyle/>
          <a:p>
            <a:pPr marL="0" lvl="0" indent="0" algn="r" rtl="0">
              <a:spcBef>
                <a:spcPts val="0"/>
              </a:spcBef>
              <a:spcAft>
                <a:spcPts val="0"/>
              </a:spcAft>
              <a:buNone/>
            </a:pPr>
            <a:fld id="{00000000-1234-1234-1234-123412341234}" type="slidenum">
              <a:rPr lang="en"/>
              <a:t>8</a:t>
            </a:fld>
            <a:endParaRPr/>
          </a:p>
        </p:txBody>
      </p:sp>
      <p:pic>
        <p:nvPicPr>
          <p:cNvPr id="102" name="Google Shape;102;p18"/>
          <p:cNvPicPr preferRelativeResize="0"/>
          <p:nvPr/>
        </p:nvPicPr>
        <p:blipFill rotWithShape="1">
          <a:blip r:embed="rId6">
            <a:alphaModFix/>
          </a:blip>
          <a:srcRect b="13457"/>
          <a:stretch/>
        </p:blipFill>
        <p:spPr>
          <a:xfrm>
            <a:off x="6179050" y="135300"/>
            <a:ext cx="996452" cy="1269023"/>
          </a:xfrm>
          <a:prstGeom prst="rect">
            <a:avLst/>
          </a:prstGeom>
          <a:noFill/>
          <a:ln>
            <a:noFill/>
          </a:ln>
        </p:spPr>
      </p:pic>
      <p:sp>
        <p:nvSpPr>
          <p:cNvPr id="103" name="Google Shape;103;p18"/>
          <p:cNvSpPr txBox="1"/>
          <p:nvPr/>
        </p:nvSpPr>
        <p:spPr>
          <a:xfrm>
            <a:off x="249350" y="9328450"/>
            <a:ext cx="6816300" cy="12621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dk1"/>
                </a:solidFill>
                <a:latin typeface="Corbel"/>
                <a:ea typeface="Corbel"/>
                <a:cs typeface="Corbel"/>
                <a:sym typeface="Corbel"/>
              </a:rPr>
              <a:t>Key Words </a:t>
            </a:r>
            <a:endParaRPr sz="1000" b="1">
              <a:solidFill>
                <a:schemeClr val="dk1"/>
              </a:solidFill>
              <a:latin typeface="Corbel"/>
              <a:ea typeface="Corbel"/>
              <a:cs typeface="Corbel"/>
              <a:sym typeface="Corbel"/>
            </a:endParaRPr>
          </a:p>
          <a:p>
            <a:pPr marL="457200" lvl="0" indent="-292100" algn="l" rtl="0">
              <a:spcBef>
                <a:spcPts val="0"/>
              </a:spcBef>
              <a:spcAft>
                <a:spcPts val="0"/>
              </a:spcAft>
              <a:buClr>
                <a:schemeClr val="dk1"/>
              </a:buClr>
              <a:buSzPts val="1000"/>
              <a:buChar char="●"/>
            </a:pPr>
            <a:r>
              <a:rPr lang="en" sz="1000" b="1">
                <a:solidFill>
                  <a:srgbClr val="FF0000"/>
                </a:solidFill>
                <a:latin typeface="Corbel"/>
                <a:ea typeface="Corbel"/>
                <a:cs typeface="Corbel"/>
                <a:sym typeface="Corbel"/>
              </a:rPr>
              <a:t>Labourers</a:t>
            </a:r>
            <a:r>
              <a:rPr lang="en" sz="1000" b="1">
                <a:solidFill>
                  <a:schemeClr val="dk1"/>
                </a:solidFill>
                <a:latin typeface="Corbel"/>
                <a:ea typeface="Corbel"/>
                <a:cs typeface="Corbel"/>
                <a:sym typeface="Corbel"/>
              </a:rPr>
              <a:t> - </a:t>
            </a:r>
            <a:r>
              <a:rPr lang="en" sz="1000">
                <a:solidFill>
                  <a:schemeClr val="dk1"/>
                </a:solidFill>
                <a:latin typeface="Corbel"/>
                <a:ea typeface="Corbel"/>
                <a:cs typeface="Corbel"/>
                <a:sym typeface="Corbel"/>
              </a:rPr>
              <a:t>A person doing manual work e.g. farm work </a:t>
            </a:r>
            <a:endParaRPr sz="1000">
              <a:solidFill>
                <a:schemeClr val="dk1"/>
              </a:solidFill>
              <a:latin typeface="Corbel"/>
              <a:ea typeface="Corbel"/>
              <a:cs typeface="Corbel"/>
              <a:sym typeface="Corbel"/>
            </a:endParaRPr>
          </a:p>
          <a:p>
            <a:pPr marL="457200" lvl="0" indent="-292100" algn="l" rtl="0">
              <a:spcBef>
                <a:spcPts val="0"/>
              </a:spcBef>
              <a:spcAft>
                <a:spcPts val="0"/>
              </a:spcAft>
              <a:buClr>
                <a:schemeClr val="dk1"/>
              </a:buClr>
              <a:buSzPts val="1000"/>
              <a:buFont typeface="Corbel"/>
              <a:buChar char="●"/>
            </a:pPr>
            <a:r>
              <a:rPr lang="en" sz="1000" b="1">
                <a:solidFill>
                  <a:srgbClr val="FF0000"/>
                </a:solidFill>
                <a:latin typeface="Corbel"/>
                <a:ea typeface="Corbel"/>
                <a:cs typeface="Corbel"/>
                <a:sym typeface="Corbel"/>
              </a:rPr>
              <a:t>Slums </a:t>
            </a:r>
            <a:r>
              <a:rPr lang="en" sz="1000" b="1">
                <a:solidFill>
                  <a:schemeClr val="dk1"/>
                </a:solidFill>
                <a:latin typeface="Corbel"/>
                <a:ea typeface="Corbel"/>
                <a:cs typeface="Corbel"/>
                <a:sym typeface="Corbel"/>
              </a:rPr>
              <a:t>- </a:t>
            </a:r>
            <a:r>
              <a:rPr lang="en" sz="1000">
                <a:solidFill>
                  <a:schemeClr val="dk1"/>
                </a:solidFill>
                <a:latin typeface="Corbel"/>
                <a:ea typeface="Corbel"/>
                <a:cs typeface="Corbel"/>
                <a:sym typeface="Corbel"/>
              </a:rPr>
              <a:t>A dirty and overcrowded area inhabited by very poor people</a:t>
            </a:r>
            <a:endParaRPr sz="1000">
              <a:solidFill>
                <a:schemeClr val="dk1"/>
              </a:solidFill>
              <a:latin typeface="Corbel"/>
              <a:ea typeface="Corbel"/>
              <a:cs typeface="Corbel"/>
              <a:sym typeface="Corbel"/>
            </a:endParaRPr>
          </a:p>
          <a:p>
            <a:pPr marL="457200" lvl="0" indent="-292100" algn="l" rtl="0">
              <a:spcBef>
                <a:spcPts val="0"/>
              </a:spcBef>
              <a:spcAft>
                <a:spcPts val="0"/>
              </a:spcAft>
              <a:buClr>
                <a:schemeClr val="dk1"/>
              </a:buClr>
              <a:buSzPts val="1000"/>
              <a:buFont typeface="Corbel"/>
              <a:buChar char="●"/>
            </a:pPr>
            <a:r>
              <a:rPr lang="en" sz="1000" b="1">
                <a:solidFill>
                  <a:srgbClr val="FF0000"/>
                </a:solidFill>
                <a:latin typeface="Corbel"/>
                <a:ea typeface="Corbel"/>
                <a:cs typeface="Corbel"/>
                <a:sym typeface="Corbel"/>
              </a:rPr>
              <a:t>Census</a:t>
            </a:r>
            <a:r>
              <a:rPr lang="en" sz="1000">
                <a:solidFill>
                  <a:schemeClr val="dk1"/>
                </a:solidFill>
                <a:latin typeface="Corbel"/>
                <a:ea typeface="Corbel"/>
                <a:cs typeface="Corbel"/>
                <a:sym typeface="Corbel"/>
              </a:rPr>
              <a:t> - An official count or survey, usually of the population </a:t>
            </a:r>
            <a:endParaRPr sz="1000">
              <a:solidFill>
                <a:schemeClr val="dk1"/>
              </a:solidFill>
              <a:latin typeface="Corbel"/>
              <a:ea typeface="Corbel"/>
              <a:cs typeface="Corbel"/>
              <a:sym typeface="Corbel"/>
            </a:endParaRPr>
          </a:p>
          <a:p>
            <a:pPr marL="457200" lvl="0" indent="-292100" algn="l" rtl="0">
              <a:spcBef>
                <a:spcPts val="0"/>
              </a:spcBef>
              <a:spcAft>
                <a:spcPts val="0"/>
              </a:spcAft>
              <a:buClr>
                <a:schemeClr val="dk1"/>
              </a:buClr>
              <a:buSzPts val="1000"/>
              <a:buFont typeface="Corbel"/>
              <a:buChar char="●"/>
            </a:pPr>
            <a:r>
              <a:rPr lang="en" sz="1000" b="1">
                <a:solidFill>
                  <a:srgbClr val="FF0000"/>
                </a:solidFill>
                <a:latin typeface="Corbel"/>
                <a:ea typeface="Corbel"/>
                <a:cs typeface="Corbel"/>
                <a:sym typeface="Corbel"/>
              </a:rPr>
              <a:t>Emigrated</a:t>
            </a:r>
            <a:r>
              <a:rPr lang="en" sz="1000" b="1">
                <a:solidFill>
                  <a:schemeClr val="dk1"/>
                </a:solidFill>
                <a:latin typeface="Corbel"/>
                <a:ea typeface="Corbel"/>
                <a:cs typeface="Corbel"/>
                <a:sym typeface="Corbel"/>
              </a:rPr>
              <a:t> - </a:t>
            </a:r>
            <a:r>
              <a:rPr lang="en" sz="1000">
                <a:solidFill>
                  <a:srgbClr val="040C28"/>
                </a:solidFill>
                <a:latin typeface="Corbel"/>
                <a:ea typeface="Corbel"/>
                <a:cs typeface="Corbel"/>
                <a:sym typeface="Corbel"/>
              </a:rPr>
              <a:t>T</a:t>
            </a:r>
            <a:r>
              <a:rPr lang="en" sz="1000">
                <a:solidFill>
                  <a:schemeClr val="dk1"/>
                </a:solidFill>
                <a:latin typeface="Corbel"/>
                <a:ea typeface="Corbel"/>
                <a:cs typeface="Corbel"/>
                <a:sym typeface="Corbel"/>
              </a:rPr>
              <a:t>he action of moving away from a country</a:t>
            </a:r>
            <a:endParaRPr sz="1000" b="1">
              <a:solidFill>
                <a:schemeClr val="dk1"/>
              </a:solidFill>
              <a:latin typeface="Corbel"/>
              <a:ea typeface="Corbel"/>
              <a:cs typeface="Corbel"/>
              <a:sym typeface="Corbel"/>
            </a:endParaRPr>
          </a:p>
          <a:p>
            <a:pPr marL="457200" lvl="0" indent="-292100" algn="l" rtl="0">
              <a:spcBef>
                <a:spcPts val="0"/>
              </a:spcBef>
              <a:spcAft>
                <a:spcPts val="0"/>
              </a:spcAft>
              <a:buClr>
                <a:schemeClr val="dk1"/>
              </a:buClr>
              <a:buSzPts val="1000"/>
              <a:buFont typeface="Corbel"/>
              <a:buChar char="●"/>
            </a:pPr>
            <a:r>
              <a:rPr lang="en" sz="1000" b="1">
                <a:solidFill>
                  <a:srgbClr val="FF0000"/>
                </a:solidFill>
                <a:latin typeface="Corbel"/>
                <a:ea typeface="Corbel"/>
                <a:cs typeface="Corbel"/>
                <a:sym typeface="Corbel"/>
              </a:rPr>
              <a:t>Absentee landowners </a:t>
            </a:r>
            <a:r>
              <a:rPr lang="en" sz="1000">
                <a:solidFill>
                  <a:schemeClr val="dk1"/>
                </a:solidFill>
                <a:latin typeface="Corbel"/>
                <a:ea typeface="Corbel"/>
                <a:cs typeface="Corbel"/>
                <a:sym typeface="Corbel"/>
              </a:rPr>
              <a:t>- Someone who legally owns the land without actually occupying it or managing it</a:t>
            </a:r>
            <a:endParaRPr sz="1000">
              <a:solidFill>
                <a:schemeClr val="dk1"/>
              </a:solidFill>
              <a:latin typeface="Corbel"/>
              <a:ea typeface="Corbel"/>
              <a:cs typeface="Corbel"/>
              <a:sym typeface="Corbel"/>
            </a:endParaRPr>
          </a:p>
          <a:p>
            <a:pPr marL="457200" lvl="0" indent="-292100" algn="l" rtl="0">
              <a:spcBef>
                <a:spcPts val="0"/>
              </a:spcBef>
              <a:spcAft>
                <a:spcPts val="0"/>
              </a:spcAft>
              <a:buClr>
                <a:schemeClr val="dk1"/>
              </a:buClr>
              <a:buSzPts val="1000"/>
              <a:buFont typeface="Corbel"/>
              <a:buChar char="●"/>
            </a:pPr>
            <a:r>
              <a:rPr lang="en" sz="1000" b="1">
                <a:solidFill>
                  <a:srgbClr val="FF0000"/>
                </a:solidFill>
                <a:latin typeface="Corbel"/>
                <a:ea typeface="Corbel"/>
                <a:cs typeface="Corbel"/>
                <a:sym typeface="Corbel"/>
              </a:rPr>
              <a:t>Tenant Farmers</a:t>
            </a:r>
            <a:r>
              <a:rPr lang="en" sz="1000" b="1">
                <a:solidFill>
                  <a:schemeClr val="dk1"/>
                </a:solidFill>
                <a:latin typeface="Corbel"/>
                <a:ea typeface="Corbel"/>
                <a:cs typeface="Corbel"/>
                <a:sym typeface="Corbel"/>
              </a:rPr>
              <a:t> </a:t>
            </a:r>
            <a:r>
              <a:rPr lang="en" sz="1000">
                <a:solidFill>
                  <a:schemeClr val="dk1"/>
                </a:solidFill>
                <a:latin typeface="Corbel"/>
                <a:ea typeface="Corbel"/>
                <a:cs typeface="Corbel"/>
                <a:sym typeface="Corbel"/>
              </a:rPr>
              <a:t> - A person who farms rented land </a:t>
            </a:r>
            <a:endParaRPr sz="1000">
              <a:solidFill>
                <a:schemeClr val="dk1"/>
              </a:solidFill>
              <a:latin typeface="Corbel"/>
              <a:ea typeface="Corbel"/>
              <a:cs typeface="Corbel"/>
              <a:sym typeface="Corbe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body" idx="1"/>
          </p:nvPr>
        </p:nvSpPr>
        <p:spPr>
          <a:xfrm>
            <a:off x="249450" y="1536700"/>
            <a:ext cx="6528600" cy="85350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Clr>
                <a:schemeClr val="dk1"/>
              </a:buClr>
              <a:buSzPts val="1100"/>
              <a:buFont typeface="Arial"/>
              <a:buNone/>
            </a:pPr>
            <a:r>
              <a:rPr lang="en" sz="1700" b="1">
                <a:solidFill>
                  <a:srgbClr val="141414"/>
                </a:solidFill>
                <a:latin typeface="Corbel"/>
                <a:ea typeface="Corbel"/>
                <a:cs typeface="Corbel"/>
                <a:sym typeface="Corbel"/>
              </a:rPr>
              <a:t>Continued…</a:t>
            </a:r>
            <a:r>
              <a:rPr lang="en" sz="1300">
                <a:solidFill>
                  <a:srgbClr val="141414"/>
                </a:solidFill>
                <a:latin typeface="Calibri"/>
                <a:ea typeface="Calibri"/>
                <a:cs typeface="Calibri"/>
                <a:sym typeface="Calibri"/>
              </a:rPr>
              <a:t> </a:t>
            </a:r>
            <a:endParaRPr sz="1400" b="1">
              <a:solidFill>
                <a:schemeClr val="dk1"/>
              </a:solidFill>
              <a:latin typeface="Corbel"/>
              <a:ea typeface="Corbel"/>
              <a:cs typeface="Corbel"/>
              <a:sym typeface="Corbel"/>
            </a:endParaRPr>
          </a:p>
          <a:p>
            <a:pPr marL="0" lvl="0" indent="0" algn="l" rtl="0">
              <a:spcBef>
                <a:spcPts val="1000"/>
              </a:spcBef>
              <a:spcAft>
                <a:spcPts val="0"/>
              </a:spcAft>
              <a:buClr>
                <a:schemeClr val="dk1"/>
              </a:buClr>
              <a:buSzPts val="1100"/>
              <a:buFont typeface="Arial"/>
              <a:buNone/>
            </a:pPr>
            <a:r>
              <a:rPr lang="en" sz="1300">
                <a:solidFill>
                  <a:schemeClr val="dk1"/>
                </a:solidFill>
                <a:highlight>
                  <a:schemeClr val="lt1"/>
                </a:highlight>
                <a:latin typeface="Corbel"/>
                <a:ea typeface="Corbel"/>
                <a:cs typeface="Corbel"/>
                <a:sym typeface="Corbel"/>
              </a:rPr>
              <a:t>Many people believed all Irish migrants were poor manual workers or farmers. However there were also many middle-class migrants who came to Britain and worked as school teachers, midwives, shopkeepers and doctors, for example. </a:t>
            </a:r>
            <a:endParaRPr sz="1300">
              <a:solidFill>
                <a:srgbClr val="323232"/>
              </a:solidFill>
              <a:highlight>
                <a:schemeClr val="lt1"/>
              </a:highlight>
              <a:latin typeface="Corbel"/>
              <a:ea typeface="Corbel"/>
              <a:cs typeface="Corbel"/>
              <a:sym typeface="Corbel"/>
            </a:endParaRPr>
          </a:p>
          <a:p>
            <a:pPr marL="0" lvl="0" indent="0" algn="l" rtl="0">
              <a:spcBef>
                <a:spcPts val="0"/>
              </a:spcBef>
              <a:spcAft>
                <a:spcPts val="0"/>
              </a:spcAft>
              <a:buClr>
                <a:schemeClr val="dk1"/>
              </a:buClr>
              <a:buSzPts val="1100"/>
              <a:buFont typeface="Arial"/>
              <a:buNone/>
            </a:pPr>
            <a:endParaRPr sz="1300">
              <a:solidFill>
                <a:srgbClr val="323232"/>
              </a:solidFill>
              <a:highlight>
                <a:schemeClr val="lt1"/>
              </a:highlight>
              <a:latin typeface="Corbel"/>
              <a:ea typeface="Corbel"/>
              <a:cs typeface="Corbel"/>
              <a:sym typeface="Corbel"/>
            </a:endParaRPr>
          </a:p>
          <a:p>
            <a:pPr marL="0" lvl="0" indent="0" algn="l" rtl="0">
              <a:spcBef>
                <a:spcPts val="0"/>
              </a:spcBef>
              <a:spcAft>
                <a:spcPts val="0"/>
              </a:spcAft>
              <a:buClr>
                <a:schemeClr val="dk1"/>
              </a:buClr>
              <a:buSzPts val="1100"/>
              <a:buFont typeface="Arial"/>
              <a:buNone/>
            </a:pPr>
            <a:r>
              <a:rPr lang="en" sz="1300">
                <a:solidFill>
                  <a:srgbClr val="323232"/>
                </a:solidFill>
                <a:highlight>
                  <a:schemeClr val="lt1"/>
                </a:highlight>
                <a:latin typeface="Corbel"/>
                <a:ea typeface="Corbel"/>
                <a:cs typeface="Corbel"/>
                <a:sym typeface="Corbel"/>
              </a:rPr>
              <a:t>With the development of New Oxford Street in 1847, much of St Giles was demolished and many Irish residents moved north into Camden Town and what was then called Agar Town. Many were engaged in building or manual work, but many others took up work in a range of different occupations.</a:t>
            </a:r>
            <a:endParaRPr sz="1300">
              <a:solidFill>
                <a:srgbClr val="323232"/>
              </a:solidFill>
              <a:highlight>
                <a:schemeClr val="lt1"/>
              </a:highlight>
              <a:latin typeface="Corbel"/>
              <a:ea typeface="Corbel"/>
              <a:cs typeface="Corbel"/>
              <a:sym typeface="Corbel"/>
            </a:endParaRPr>
          </a:p>
          <a:p>
            <a:pPr marL="0" lvl="0" indent="0" algn="l" rtl="0">
              <a:spcBef>
                <a:spcPts val="0"/>
              </a:spcBef>
              <a:spcAft>
                <a:spcPts val="0"/>
              </a:spcAft>
              <a:buClr>
                <a:schemeClr val="dk1"/>
              </a:buClr>
              <a:buSzPts val="1100"/>
              <a:buFont typeface="Arial"/>
              <a:buNone/>
            </a:pPr>
            <a:endParaRPr sz="1300">
              <a:solidFill>
                <a:srgbClr val="323232"/>
              </a:solidFill>
              <a:highlight>
                <a:schemeClr val="lt1"/>
              </a:highlight>
              <a:latin typeface="Corbel"/>
              <a:ea typeface="Corbel"/>
              <a:cs typeface="Corbel"/>
              <a:sym typeface="Corbel"/>
            </a:endParaRPr>
          </a:p>
          <a:p>
            <a:pPr marL="0" lvl="0" indent="0" algn="l" rtl="0">
              <a:spcBef>
                <a:spcPts val="0"/>
              </a:spcBef>
              <a:spcAft>
                <a:spcPts val="0"/>
              </a:spcAft>
              <a:buNone/>
            </a:pPr>
            <a:r>
              <a:rPr lang="en" sz="1300" u="sng">
                <a:solidFill>
                  <a:srgbClr val="3C78D8"/>
                </a:solidFill>
                <a:highlight>
                  <a:schemeClr val="lt1"/>
                </a:highlight>
                <a:latin typeface="Corbel"/>
                <a:ea typeface="Corbel"/>
                <a:cs typeface="Corbel"/>
                <a:sym typeface="Corbel"/>
              </a:rPr>
              <a:t>R</a:t>
            </a:r>
            <a:r>
              <a:rPr lang="en" sz="1300" u="sng">
                <a:solidFill>
                  <a:srgbClr val="1155CC"/>
                </a:solidFill>
                <a:highlight>
                  <a:schemeClr val="lt1"/>
                </a:highlight>
                <a:latin typeface="Corbel"/>
                <a:ea typeface="Corbel"/>
                <a:cs typeface="Corbel"/>
                <a:sym typeface="Corbel"/>
                <a:hlinkClick r:id="rId3">
                  <a:extLst>
                    <a:ext uri="{A12FA001-AC4F-418D-AE19-62706E023703}">
                      <ahyp:hlinkClr xmlns:ahyp="http://schemas.microsoft.com/office/drawing/2018/hyperlinkcolor" val="tx"/>
                    </a:ext>
                  </a:extLst>
                </a:hlinkClick>
              </a:rPr>
              <a:t>oughly one in two people born in Ireland in the nineteenth century emigrated</a:t>
            </a:r>
            <a:r>
              <a:rPr lang="en" sz="1300">
                <a:solidFill>
                  <a:srgbClr val="323232"/>
                </a:solidFill>
                <a:highlight>
                  <a:schemeClr val="lt1"/>
                </a:highlight>
                <a:latin typeface="Corbel"/>
                <a:ea typeface="Corbel"/>
                <a:cs typeface="Corbel"/>
                <a:sym typeface="Corbel"/>
              </a:rPr>
              <a:t>. </a:t>
            </a:r>
            <a:endParaRPr sz="1700" b="1">
              <a:solidFill>
                <a:srgbClr val="141414"/>
              </a:solidFill>
              <a:latin typeface="Corbel"/>
              <a:ea typeface="Corbel"/>
              <a:cs typeface="Corbel"/>
              <a:sym typeface="Corbel"/>
            </a:endParaRPr>
          </a:p>
          <a:p>
            <a:pPr marL="0" lvl="0" indent="0" algn="l" rtl="0">
              <a:spcBef>
                <a:spcPts val="0"/>
              </a:spcBef>
              <a:spcAft>
                <a:spcPts val="0"/>
              </a:spcAft>
              <a:buNone/>
            </a:pPr>
            <a:endParaRPr sz="1700" b="1">
              <a:solidFill>
                <a:srgbClr val="141414"/>
              </a:solidFill>
              <a:latin typeface="Corbel"/>
              <a:ea typeface="Corbel"/>
              <a:cs typeface="Corbel"/>
              <a:sym typeface="Corbel"/>
            </a:endParaRPr>
          </a:p>
          <a:p>
            <a:pPr marL="0" lvl="0" indent="0" algn="l" rtl="0">
              <a:spcBef>
                <a:spcPts val="0"/>
              </a:spcBef>
              <a:spcAft>
                <a:spcPts val="0"/>
              </a:spcAft>
              <a:buNone/>
            </a:pPr>
            <a:r>
              <a:rPr lang="en" sz="1700" b="1">
                <a:solidFill>
                  <a:srgbClr val="141414"/>
                </a:solidFill>
                <a:latin typeface="Corbel"/>
                <a:ea typeface="Corbel"/>
                <a:cs typeface="Corbel"/>
                <a:sym typeface="Corbel"/>
              </a:rPr>
              <a:t>Twentieth century</a:t>
            </a:r>
            <a:endParaRPr sz="1700" b="1">
              <a:solidFill>
                <a:srgbClr val="141414"/>
              </a:solidFill>
              <a:latin typeface="Corbel"/>
              <a:ea typeface="Corbel"/>
              <a:cs typeface="Corbel"/>
              <a:sym typeface="Corbel"/>
            </a:endParaRPr>
          </a:p>
          <a:p>
            <a:pPr marL="0" lvl="0" indent="0" algn="l" rtl="0">
              <a:spcBef>
                <a:spcPts val="0"/>
              </a:spcBef>
              <a:spcAft>
                <a:spcPts val="0"/>
              </a:spcAft>
              <a:buClr>
                <a:schemeClr val="dk1"/>
              </a:buClr>
              <a:buSzPts val="1100"/>
              <a:buFont typeface="Arial"/>
              <a:buNone/>
            </a:pPr>
            <a:endParaRPr sz="1200" u="sng">
              <a:solidFill>
                <a:srgbClr val="141414"/>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highlight>
                  <a:srgbClr val="FFFFFF"/>
                </a:highlight>
                <a:latin typeface="Calibri"/>
                <a:ea typeface="Calibri"/>
                <a:cs typeface="Calibri"/>
                <a:sym typeface="Calibri"/>
              </a:rPr>
              <a:t>World War II had a big impact on migration. There was a sudden widespread shortage of labour in Britain because of </a:t>
            </a:r>
            <a:r>
              <a:rPr lang="en" sz="1200">
                <a:solidFill>
                  <a:srgbClr val="FF0000"/>
                </a:solidFill>
                <a:highlight>
                  <a:srgbClr val="FFFFFF"/>
                </a:highlight>
                <a:latin typeface="Calibri"/>
                <a:ea typeface="Calibri"/>
                <a:cs typeface="Calibri"/>
                <a:sym typeface="Calibri"/>
              </a:rPr>
              <a:t>army conscription</a:t>
            </a:r>
            <a:r>
              <a:rPr lang="en" sz="1200">
                <a:solidFill>
                  <a:schemeClr val="dk1"/>
                </a:solidFill>
                <a:highlight>
                  <a:srgbClr val="FFFFFF"/>
                </a:highlight>
                <a:latin typeface="Calibri"/>
                <a:ea typeface="Calibri"/>
                <a:cs typeface="Calibri"/>
                <a:sym typeface="Calibri"/>
              </a:rPr>
              <a:t> and British firms went to Ireland to recruit workers. </a:t>
            </a:r>
            <a:endParaRPr sz="12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a:solidFill>
                  <a:schemeClr val="dk1"/>
                </a:solidFill>
                <a:highlight>
                  <a:srgbClr val="FFFFFF"/>
                </a:highlight>
                <a:latin typeface="Calibri"/>
                <a:ea typeface="Calibri"/>
                <a:cs typeface="Calibri"/>
                <a:sym typeface="Calibri"/>
              </a:rPr>
              <a:t>Example: During World War II the British company Alfred McAlpine appointed an office manager in Dublin to recruit Irish labourers. Of the 10,000 men needed for an underground factory for the British Aeroplane Company, most were recruited at the Dublin office. Local men employed by the company were also sent to County Mayo, Ireland, to hire more people.</a:t>
            </a:r>
            <a:endParaRPr sz="1200" i="1">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rgbClr val="444444"/>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highlight>
                  <a:srgbClr val="FFFFFF"/>
                </a:highlight>
                <a:latin typeface="Calibri"/>
                <a:ea typeface="Calibri"/>
                <a:cs typeface="Calibri"/>
                <a:sym typeface="Calibri"/>
              </a:rPr>
              <a:t>Following the end of World War II, Irish workers played an important role in rebuilding roads and buildings in London, which had been heavily bombed. </a:t>
            </a:r>
            <a:r>
              <a:rPr lang="en" sz="1200">
                <a:solidFill>
                  <a:srgbClr val="1155CC"/>
                </a:solidFill>
                <a:highlight>
                  <a:srgbClr val="FFFFFF"/>
                </a:highlight>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Between 1945 and 1951, around 70,000 to 100,000 Irish people migrated to Britain. </a:t>
            </a:r>
            <a:r>
              <a:rPr lang="en" sz="1200">
                <a:solidFill>
                  <a:schemeClr val="dk1"/>
                </a:solidFill>
                <a:highlight>
                  <a:srgbClr val="FFFFFF"/>
                </a:highlight>
                <a:latin typeface="Calibri"/>
                <a:ea typeface="Calibri"/>
                <a:cs typeface="Calibri"/>
                <a:sym typeface="Calibri"/>
              </a:rPr>
              <a:t>A focus of a lot of this construction work was in Camden; this was because Camden had been heavily bombed during World War II because enemy bombers tried to destroy key industrial sites. Camden was home to quite a few of these, for example Kings Cross and Euston stations, the  Railway Goods Yard and the canal. By 1946, there were nearly 30,000 Irish workers living in London's industrial hostels, the largest of which was in Camden.</a:t>
            </a:r>
            <a:endParaRPr sz="1200" b="1" u="sng">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highlight>
                  <a:srgbClr val="FFFFFF"/>
                </a:highlight>
                <a:latin typeface="Calibri"/>
                <a:ea typeface="Calibri"/>
                <a:cs typeface="Calibri"/>
                <a:sym typeface="Calibri"/>
              </a:rPr>
              <a:t>Irish workers were also employed in the National Health Service in the 20th century. Many Irish nurses already worked in British hospitals but when the National Health Service was created in 1948, even more migrated to Britain. By 1971 about 12% of Britain’s nurses were from Ireland. Camden has a number of major hospitals which boosted the Irish population in Camden, for example the Royal Free Hospital and University College Hospital. </a:t>
            </a:r>
            <a:endParaRPr sz="1300">
              <a:solidFill>
                <a:schemeClr val="dk1"/>
              </a:solidFill>
              <a:highlight>
                <a:srgbClr val="FFFFFF"/>
              </a:highlight>
              <a:latin typeface="Corbel"/>
              <a:ea typeface="Corbel"/>
              <a:cs typeface="Corbel"/>
              <a:sym typeface="Corbel"/>
            </a:endParaRPr>
          </a:p>
        </p:txBody>
      </p:sp>
      <p:sp>
        <p:nvSpPr>
          <p:cNvPr id="109" name="Google Shape;109;p19"/>
          <p:cNvSpPr txBox="1">
            <a:spLocks noGrp="1"/>
          </p:cNvSpPr>
          <p:nvPr>
            <p:ph type="title"/>
          </p:nvPr>
        </p:nvSpPr>
        <p:spPr>
          <a:xfrm>
            <a:off x="249460" y="415987"/>
            <a:ext cx="6816300" cy="1221600"/>
          </a:xfrm>
          <a:prstGeom prst="rect">
            <a:avLst/>
          </a:prstGeom>
        </p:spPr>
        <p:txBody>
          <a:bodyPr spcFirstLastPara="1" wrap="square" lIns="80425" tIns="80425" rIns="80425" bIns="80425" anchor="t" anchorCtr="0">
            <a:normAutofit/>
          </a:bodyPr>
          <a:lstStyle/>
          <a:p>
            <a:pPr marL="0" lvl="0" indent="0" algn="l" rtl="0">
              <a:spcBef>
                <a:spcPts val="0"/>
              </a:spcBef>
              <a:spcAft>
                <a:spcPts val="0"/>
              </a:spcAft>
              <a:buNone/>
            </a:pPr>
            <a:r>
              <a:rPr lang="en" b="1">
                <a:latin typeface="Corbel"/>
                <a:ea typeface="Corbel"/>
                <a:cs typeface="Corbel"/>
                <a:sym typeface="Corbel"/>
              </a:rPr>
              <a:t>Case Study One:</a:t>
            </a:r>
            <a:endParaRPr b="1">
              <a:latin typeface="Corbel"/>
              <a:ea typeface="Corbel"/>
              <a:cs typeface="Corbel"/>
              <a:sym typeface="Corbel"/>
            </a:endParaRPr>
          </a:p>
          <a:p>
            <a:pPr marL="0" lvl="0" indent="0" algn="l" rtl="0">
              <a:spcBef>
                <a:spcPts val="0"/>
              </a:spcBef>
              <a:spcAft>
                <a:spcPts val="0"/>
              </a:spcAft>
              <a:buNone/>
            </a:pPr>
            <a:r>
              <a:rPr lang="en">
                <a:latin typeface="Corbel"/>
                <a:ea typeface="Corbel"/>
                <a:cs typeface="Corbel"/>
                <a:sym typeface="Corbel"/>
              </a:rPr>
              <a:t>Irish in London</a:t>
            </a:r>
            <a:endParaRPr>
              <a:latin typeface="Corbel"/>
              <a:ea typeface="Corbel"/>
              <a:cs typeface="Corbel"/>
              <a:sym typeface="Corbel"/>
            </a:endParaRPr>
          </a:p>
        </p:txBody>
      </p:sp>
      <p:sp>
        <p:nvSpPr>
          <p:cNvPr id="110" name="Google Shape;110;p19"/>
          <p:cNvSpPr txBox="1">
            <a:spLocks noGrp="1"/>
          </p:cNvSpPr>
          <p:nvPr>
            <p:ph type="sldNum" idx="12"/>
          </p:nvPr>
        </p:nvSpPr>
        <p:spPr>
          <a:xfrm>
            <a:off x="6777966" y="9948196"/>
            <a:ext cx="438900" cy="840000"/>
          </a:xfrm>
          <a:prstGeom prst="rect">
            <a:avLst/>
          </a:prstGeom>
        </p:spPr>
        <p:txBody>
          <a:bodyPr spcFirstLastPara="1" wrap="square" lIns="80425" tIns="80425" rIns="80425" bIns="80425" anchor="ctr" anchorCtr="0">
            <a:normAutofit/>
          </a:bodyPr>
          <a:lstStyle/>
          <a:p>
            <a:pPr marL="0" lvl="0" indent="0" algn="r" rtl="0">
              <a:spcBef>
                <a:spcPts val="0"/>
              </a:spcBef>
              <a:spcAft>
                <a:spcPts val="0"/>
              </a:spcAft>
              <a:buNone/>
            </a:pPr>
            <a:fld id="{00000000-1234-1234-1234-123412341234}" type="slidenum">
              <a:rPr lang="en"/>
              <a:t>9</a:t>
            </a:fld>
            <a:endParaRPr/>
          </a:p>
        </p:txBody>
      </p:sp>
      <p:pic>
        <p:nvPicPr>
          <p:cNvPr id="111" name="Google Shape;111;p19"/>
          <p:cNvPicPr preferRelativeResize="0"/>
          <p:nvPr/>
        </p:nvPicPr>
        <p:blipFill rotWithShape="1">
          <a:blip r:embed="rId5">
            <a:alphaModFix/>
          </a:blip>
          <a:srcRect b="13457"/>
          <a:stretch/>
        </p:blipFill>
        <p:spPr>
          <a:xfrm>
            <a:off x="6179050" y="135300"/>
            <a:ext cx="996452" cy="1269023"/>
          </a:xfrm>
          <a:prstGeom prst="rect">
            <a:avLst/>
          </a:prstGeom>
          <a:noFill/>
          <a:ln>
            <a:noFill/>
          </a:ln>
        </p:spPr>
      </p:pic>
      <p:sp>
        <p:nvSpPr>
          <p:cNvPr id="112" name="Google Shape;112;p19"/>
          <p:cNvSpPr txBox="1"/>
          <p:nvPr/>
        </p:nvSpPr>
        <p:spPr>
          <a:xfrm>
            <a:off x="249350" y="9948200"/>
            <a:ext cx="6816300" cy="4926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dk1"/>
                </a:solidFill>
                <a:latin typeface="Corbel"/>
                <a:ea typeface="Corbel"/>
                <a:cs typeface="Corbel"/>
                <a:sym typeface="Corbel"/>
              </a:rPr>
              <a:t>Key Words </a:t>
            </a:r>
            <a:endParaRPr sz="1000" b="1">
              <a:solidFill>
                <a:schemeClr val="dk1"/>
              </a:solidFill>
              <a:latin typeface="Corbel"/>
              <a:ea typeface="Corbel"/>
              <a:cs typeface="Corbel"/>
              <a:sym typeface="Corbel"/>
            </a:endParaRPr>
          </a:p>
          <a:p>
            <a:pPr marL="457200" lvl="0" indent="-292100" algn="l" rtl="0">
              <a:spcBef>
                <a:spcPts val="0"/>
              </a:spcBef>
              <a:spcAft>
                <a:spcPts val="0"/>
              </a:spcAft>
              <a:buClr>
                <a:schemeClr val="dk1"/>
              </a:buClr>
              <a:buSzPts val="1000"/>
              <a:buChar char="●"/>
            </a:pPr>
            <a:r>
              <a:rPr lang="en" sz="1000" b="1">
                <a:solidFill>
                  <a:srgbClr val="FF0000"/>
                </a:solidFill>
                <a:latin typeface="Corbel"/>
                <a:ea typeface="Corbel"/>
                <a:cs typeface="Corbel"/>
                <a:sym typeface="Corbel"/>
              </a:rPr>
              <a:t>Army conscription </a:t>
            </a:r>
            <a:r>
              <a:rPr lang="en" sz="1000">
                <a:solidFill>
                  <a:schemeClr val="dk1"/>
                </a:solidFill>
                <a:latin typeface="Corbel"/>
                <a:ea typeface="Corbel"/>
                <a:cs typeface="Corbel"/>
                <a:sym typeface="Corbel"/>
              </a:rPr>
              <a:t>- </a:t>
            </a:r>
            <a:r>
              <a:rPr lang="en" sz="1000">
                <a:solidFill>
                  <a:srgbClr val="040C28"/>
                </a:solidFill>
                <a:latin typeface="Corbel"/>
                <a:ea typeface="Corbel"/>
                <a:cs typeface="Corbel"/>
                <a:sym typeface="Corbel"/>
              </a:rPr>
              <a:t>The compulsory enrollment of persons especially for military service</a:t>
            </a:r>
            <a:endParaRPr sz="1000">
              <a:solidFill>
                <a:schemeClr val="dk1"/>
              </a:solidFill>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11128</Words>
  <Application>Microsoft Office PowerPoint</Application>
  <PresentationFormat>Custom</PresentationFormat>
  <Paragraphs>821</Paragraphs>
  <Slides>39</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Calibri</vt:lpstr>
      <vt:lpstr>Corbel</vt:lpstr>
      <vt:lpstr>Arial</vt:lpstr>
      <vt:lpstr>Helvetica Neue</vt:lpstr>
      <vt:lpstr>Simple Light</vt:lpstr>
      <vt:lpstr>PowerPoint Presentation</vt:lpstr>
      <vt:lpstr>Contents</vt:lpstr>
      <vt:lpstr>Contents continued </vt:lpstr>
      <vt:lpstr>PowerPoint Presentation</vt:lpstr>
      <vt:lpstr>Introduction</vt:lpstr>
      <vt:lpstr>Camden Migration Map</vt:lpstr>
      <vt:lpstr>Case Study One: Irish in London</vt:lpstr>
      <vt:lpstr>Case Study One: Irish in London</vt:lpstr>
      <vt:lpstr>Case Study One: Irish in London</vt:lpstr>
      <vt:lpstr>Case Study One: Irish in London</vt:lpstr>
      <vt:lpstr>Case Study One: Irish in London</vt:lpstr>
      <vt:lpstr>Case Study One: Irish in London</vt:lpstr>
      <vt:lpstr>Case Study One: Irish in London</vt:lpstr>
      <vt:lpstr>Case Study One: Irish in London</vt:lpstr>
      <vt:lpstr>Case Study Two: Kenwood House &amp; Dido Elizabeth Belle</vt:lpstr>
      <vt:lpstr>Case Study Two: Kenwood House &amp; Dido Elizabeth Belle</vt:lpstr>
      <vt:lpstr>Case Study Two: Kenwood House &amp; Dido Elizabeth Belle</vt:lpstr>
      <vt:lpstr>Case Study Two: Kenwood House &amp; Dido Elizabeth Belle</vt:lpstr>
      <vt:lpstr>Case Study Three: Paul Verlaine and Arthur Rimbaud</vt:lpstr>
      <vt:lpstr>Case Study Three: Paul Verlaine and Arthur Rimbaud</vt:lpstr>
      <vt:lpstr>Case Study Three: Paul Verlaine and Arthur Rimbaud</vt:lpstr>
      <vt:lpstr>Case Study Three: Paul Verlaine and Arthur Rimbaud</vt:lpstr>
      <vt:lpstr>Case Study Four: Little Italy and St Peter’s Church</vt:lpstr>
      <vt:lpstr>Case Study Four: Little Italy and St Peter’s Church</vt:lpstr>
      <vt:lpstr>Case Study Four: Little Italy and St Peter’s Church</vt:lpstr>
      <vt:lpstr>Case Study Four: Little Italy and St Peter’s Church</vt:lpstr>
      <vt:lpstr>Case Study Four: Little Italy and St Peter’s Church</vt:lpstr>
      <vt:lpstr>Conclusion to Part One</vt:lpstr>
      <vt:lpstr>Part Two  Open City</vt:lpstr>
      <vt:lpstr>Open City Understanding race, ethnicity and migration </vt:lpstr>
      <vt:lpstr>Open City Understanding race, ethnicity and migration </vt:lpstr>
      <vt:lpstr>Open City Race, migration &amp; social housing in Camden </vt:lpstr>
      <vt:lpstr>Open City Race, migration &amp; social housing in Camden </vt:lpstr>
      <vt:lpstr>Open City Race, migration &amp; social housing in Camden </vt:lpstr>
      <vt:lpstr>Open City Race, migration and education in Camden</vt:lpstr>
      <vt:lpstr>Open City Race, migration and education in Camden</vt:lpstr>
      <vt:lpstr>Key Words and Definitions </vt:lpstr>
      <vt:lpstr>Key Words and Definitions </vt:lpstr>
      <vt:lpstr>Key Words and Definitions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SHAH, TIA A.C. (Student)</cp:lastModifiedBy>
  <cp:revision>1</cp:revision>
  <dcterms:modified xsi:type="dcterms:W3CDTF">2024-04-12T11:22:07Z</dcterms:modified>
</cp:coreProperties>
</file>