
<file path=[Content_Types].xml><?xml version="1.0" encoding="utf-8"?>
<Types xmlns="http://schemas.openxmlformats.org/package/2006/content-types">
  <Default Extension="xml" ContentType="application/xml"/>
  <Default Extension="jpeg" ContentType="image/jpeg"/>
  <Default Extension="mp3" ContentType="audio/unknown"/>
  <Default Extension="mp4" ContentType="video/unknown"/>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8" r:id="rId2"/>
    <p:sldId id="257" r:id="rId3"/>
    <p:sldId id="265" r:id="rId4"/>
    <p:sldId id="259" r:id="rId5"/>
    <p:sldId id="266" r:id="rId6"/>
    <p:sldId id="267" r:id="rId7"/>
    <p:sldId id="264" r:id="rId8"/>
    <p:sldId id="291" r:id="rId9"/>
    <p:sldId id="292" r:id="rId10"/>
    <p:sldId id="268" r:id="rId11"/>
    <p:sldId id="271" r:id="rId12"/>
    <p:sldId id="261" r:id="rId13"/>
    <p:sldId id="269" r:id="rId14"/>
    <p:sldId id="270" r:id="rId15"/>
    <p:sldId id="272" r:id="rId16"/>
    <p:sldId id="273" r:id="rId17"/>
    <p:sldId id="294" r:id="rId18"/>
    <p:sldId id="296" r:id="rId19"/>
    <p:sldId id="297" r:id="rId20"/>
    <p:sldId id="287" r:id="rId21"/>
    <p:sldId id="285" r:id="rId22"/>
    <p:sldId id="288"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9E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p:restoredTop sz="65625"/>
  </p:normalViewPr>
  <p:slideViewPr>
    <p:cSldViewPr snapToGrid="0" snapToObjects="1">
      <p:cViewPr>
        <p:scale>
          <a:sx n="70" d="100"/>
          <a:sy n="70" d="100"/>
        </p:scale>
        <p:origin x="-984"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029930-D9AE-4A47-A709-4FE4D069EE88}" type="datetimeFigureOut">
              <a:rPr lang="en-US" smtClean="0"/>
              <a:t>04/09/2017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66E5DD-4B62-F441-8B46-1C6574887513}" type="slidenum">
              <a:rPr lang="en-US" smtClean="0"/>
              <a:t>‹#›</a:t>
            </a:fld>
            <a:endParaRPr lang="en-US"/>
          </a:p>
        </p:txBody>
      </p:sp>
    </p:spTree>
    <p:extLst>
      <p:ext uri="{BB962C8B-B14F-4D97-AF65-F5344CB8AC3E}">
        <p14:creationId xmlns:p14="http://schemas.microsoft.com/office/powerpoint/2010/main" val="2024502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E2185-B6B3-8245-A4F4-EE8169F951CA}" type="datetimeFigureOut">
              <a:rPr lang="en-US" smtClean="0"/>
              <a:t>04/09/2017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7AFB0-4492-D341-A787-C5BBFE00B27C}" type="slidenum">
              <a:rPr lang="en-US" smtClean="0"/>
              <a:t>‹#›</a:t>
            </a:fld>
            <a:endParaRPr lang="en-US"/>
          </a:p>
        </p:txBody>
      </p:sp>
    </p:spTree>
    <p:extLst>
      <p:ext uri="{BB962C8B-B14F-4D97-AF65-F5344CB8AC3E}">
        <p14:creationId xmlns:p14="http://schemas.microsoft.com/office/powerpoint/2010/main" val="158487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the Migration</a:t>
            </a:r>
            <a:r>
              <a:rPr lang="en-US" baseline="0" dirty="0" smtClean="0"/>
              <a:t> Museum Project lesson suggested to prepare pupils for their visit to the exhibition ‘No Turning Back’. This is a 1 hour lesson (PPT) that is accompanied by resources (Word Document) and teacher guide (PDF). All are downloadable from the appropriate exhibition page at http://</a:t>
            </a:r>
            <a:r>
              <a:rPr lang="en-US" baseline="0" dirty="0" err="1" smtClean="0"/>
              <a:t>www.migrationmuseum.org</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a:t>
            </a:fld>
            <a:endParaRPr lang="en-US" dirty="0"/>
          </a:p>
        </p:txBody>
      </p:sp>
    </p:spTree>
    <p:extLst>
      <p:ext uri="{BB962C8B-B14F-4D97-AF65-F5344CB8AC3E}">
        <p14:creationId xmlns:p14="http://schemas.microsoft.com/office/powerpoint/2010/main" val="104378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teacher ought to share this information with the class.</a:t>
            </a:r>
            <a:r>
              <a:rPr lang="en-US" baseline="0" dirty="0" smtClean="0"/>
              <a:t> They may choose to ask pupils to read out the information. </a:t>
            </a:r>
            <a:r>
              <a:rPr lang="en-US" dirty="0" smtClean="0"/>
              <a:t>After</a:t>
            </a:r>
            <a:r>
              <a:rPr lang="en-US" baseline="0" dirty="0" smtClean="0"/>
              <a:t> this, t</a:t>
            </a:r>
            <a:r>
              <a:rPr lang="en-US" dirty="0" smtClean="0"/>
              <a:t>he definition</a:t>
            </a:r>
            <a:r>
              <a:rPr lang="en-US" baseline="0" dirty="0" smtClean="0"/>
              <a:t> of</a:t>
            </a:r>
            <a:r>
              <a:rPr lang="en-US" dirty="0" smtClean="0"/>
              <a:t> ‘persecution’ will appear on the screen.</a:t>
            </a:r>
          </a:p>
          <a:p>
            <a:endParaRPr lang="en-US" dirty="0" smtClean="0"/>
          </a:p>
          <a:p>
            <a:r>
              <a:rPr lang="en-US" dirty="0" smtClean="0"/>
              <a:t>Image: </a:t>
            </a:r>
            <a:r>
              <a:rPr lang="en-US" sz="1200" b="0" i="0" u="none" strike="noStrike" kern="1200" baseline="0" dirty="0" smtClean="0">
                <a:solidFill>
                  <a:schemeClr val="tx1"/>
                </a:solidFill>
                <a:latin typeface="+mn-lt"/>
                <a:ea typeface="+mn-ea"/>
                <a:cs typeface="+mn-cs"/>
              </a:rPr>
              <a:t>Unfinished marginal drawings of the expulsion of the Jews from England in 'The Rochester Chronicle’ © British Library</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Alternative: the following seven slides contain information on each moment. If the teacher prefers a more interactive or group-based activity, it is possible to print these slides and have each group read their page before presenting the facts and their opinions to the class. During this time, each group that is listening could write down notes or create a fact file (given in Resource folder) about each moment.</a:t>
            </a:r>
            <a:endParaRPr lang="en-US" i="1" dirty="0"/>
          </a:p>
        </p:txBody>
      </p:sp>
      <p:sp>
        <p:nvSpPr>
          <p:cNvPr id="4" name="Slide Number Placeholder 3"/>
          <p:cNvSpPr>
            <a:spLocks noGrp="1"/>
          </p:cNvSpPr>
          <p:nvPr>
            <p:ph type="sldNum" sz="quarter" idx="10"/>
          </p:nvPr>
        </p:nvSpPr>
        <p:spPr/>
        <p:txBody>
          <a:bodyPr/>
          <a:lstStyle/>
          <a:p>
            <a:fld id="{1CF1EB35-F438-D547-9F05-E227C3603ECD}" type="slidenum">
              <a:rPr lang="en-US" smtClean="0"/>
              <a:t>10</a:t>
            </a:fld>
            <a:endParaRPr lang="en-US" dirty="0"/>
          </a:p>
        </p:txBody>
      </p:sp>
    </p:spTree>
    <p:extLst>
      <p:ext uri="{BB962C8B-B14F-4D97-AF65-F5344CB8AC3E}">
        <p14:creationId xmlns:p14="http://schemas.microsoft.com/office/powerpoint/2010/main" val="1873379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teacher ought to share this information with the class.</a:t>
            </a:r>
            <a:r>
              <a:rPr lang="en-US" baseline="0" dirty="0" smtClean="0"/>
              <a:t> They may choose to ask pupils to read out the information. </a:t>
            </a:r>
            <a:r>
              <a:rPr lang="en-US" dirty="0" smtClean="0"/>
              <a:t>After</a:t>
            </a:r>
            <a:r>
              <a:rPr lang="en-US" baseline="0" dirty="0" smtClean="0"/>
              <a:t> this, t</a:t>
            </a:r>
            <a:r>
              <a:rPr lang="en-US" dirty="0" smtClean="0"/>
              <a:t>he definition</a:t>
            </a:r>
            <a:r>
              <a:rPr lang="en-US" baseline="0" dirty="0" smtClean="0"/>
              <a:t> of</a:t>
            </a:r>
            <a:r>
              <a:rPr lang="en-US" dirty="0" smtClean="0"/>
              <a:t> ‘empire’ will appear on the screen.</a:t>
            </a:r>
          </a:p>
          <a:p>
            <a:endParaRPr lang="en-US" dirty="0" smtClean="0"/>
          </a:p>
          <a:p>
            <a:r>
              <a:rPr lang="en-US" dirty="0" smtClean="0"/>
              <a:t>Image:</a:t>
            </a:r>
            <a:r>
              <a:rPr lang="en-US" baseline="0" dirty="0" smtClean="0"/>
              <a:t> http://</a:t>
            </a:r>
            <a:r>
              <a:rPr lang="en-US" baseline="0" dirty="0" err="1" smtClean="0"/>
              <a:t>www.britishempire.co.uk</a:t>
            </a:r>
            <a:r>
              <a:rPr lang="en-US" baseline="0" dirty="0" smtClean="0"/>
              <a:t>/images4/</a:t>
            </a:r>
            <a:r>
              <a:rPr lang="en-US" baseline="0" dirty="0" err="1" smtClean="0"/>
              <a:t>eastindiacompanyshipslarge.jpg</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11</a:t>
            </a:fld>
            <a:endParaRPr lang="en-US" dirty="0"/>
          </a:p>
        </p:txBody>
      </p:sp>
    </p:spTree>
    <p:extLst>
      <p:ext uri="{BB962C8B-B14F-4D97-AF65-F5344CB8AC3E}">
        <p14:creationId xmlns:p14="http://schemas.microsoft.com/office/powerpoint/2010/main" val="1087363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teacher ought to share this information with the class.</a:t>
            </a:r>
            <a:r>
              <a:rPr lang="en-US" baseline="0" dirty="0" smtClean="0"/>
              <a:t> They may choose to ask pupils to read out the information. </a:t>
            </a:r>
            <a:r>
              <a:rPr lang="en-US" dirty="0" smtClean="0"/>
              <a:t>After</a:t>
            </a:r>
            <a:r>
              <a:rPr lang="en-US" baseline="0" dirty="0" smtClean="0"/>
              <a:t> this, t</a:t>
            </a:r>
            <a:r>
              <a:rPr lang="en-US" dirty="0" smtClean="0"/>
              <a:t>he definition</a:t>
            </a:r>
            <a:r>
              <a:rPr lang="en-US" baseline="0" dirty="0" smtClean="0"/>
              <a:t> of </a:t>
            </a:r>
            <a:r>
              <a:rPr lang="en-US" dirty="0" smtClean="0"/>
              <a:t>‘refugee’ will appear on the screen.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Image: </a:t>
            </a:r>
            <a:r>
              <a:rPr lang="en-US" sz="1200" b="0" i="0" u="none" strike="noStrike" kern="1200" baseline="0" dirty="0" smtClean="0">
                <a:solidFill>
                  <a:schemeClr val="tx1"/>
                </a:solidFill>
                <a:latin typeface="+mn-lt"/>
                <a:ea typeface="+mn-ea"/>
                <a:cs typeface="+mn-cs"/>
              </a:rPr>
              <a:t>Emigration Of The Huguenots – Jan </a:t>
            </a:r>
            <a:r>
              <a:rPr lang="en-US" sz="1200" b="0" i="0" u="none" strike="noStrike" kern="1200" baseline="0" dirty="0" err="1" smtClean="0">
                <a:solidFill>
                  <a:schemeClr val="tx1"/>
                </a:solidFill>
                <a:latin typeface="+mn-lt"/>
                <a:ea typeface="+mn-ea"/>
                <a:cs typeface="+mn-cs"/>
              </a:rPr>
              <a:t>Antoon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Neuhuys</a:t>
            </a:r>
            <a:r>
              <a:rPr lang="en-US" sz="1200" b="0" i="0" u="none" strike="noStrike" kern="1200" baseline="0" dirty="0" smtClean="0">
                <a:solidFill>
                  <a:schemeClr val="tx1"/>
                </a:solidFill>
                <a:latin typeface="+mn-lt"/>
                <a:ea typeface="+mn-ea"/>
                <a:cs typeface="+mn-cs"/>
              </a:rPr>
              <a:t> (1566)</a:t>
            </a:r>
          </a:p>
          <a:p>
            <a:r>
              <a:rPr lang="en-US" sz="1200" b="0" i="0" u="none" strike="noStrike" kern="1200" baseline="0" dirty="0" smtClean="0">
                <a:solidFill>
                  <a:schemeClr val="tx1"/>
                </a:solidFill>
                <a:latin typeface="+mn-lt"/>
                <a:ea typeface="+mn-ea"/>
                <a:cs typeface="+mn-cs"/>
              </a:rPr>
              <a:t>https://</a:t>
            </a:r>
            <a:r>
              <a:rPr lang="en-US" sz="1200" b="0" i="0" u="none" strike="noStrike" kern="1200" baseline="0" dirty="0" err="1" smtClean="0">
                <a:solidFill>
                  <a:schemeClr val="tx1"/>
                </a:solidFill>
                <a:latin typeface="+mn-lt"/>
                <a:ea typeface="+mn-ea"/>
                <a:cs typeface="+mn-cs"/>
              </a:rPr>
              <a:t>upload.wikimedia.org</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wikipedia</a:t>
            </a:r>
            <a:r>
              <a:rPr lang="en-US" sz="1200" b="0" i="0" u="none" strike="noStrike" kern="1200" baseline="0" dirty="0" smtClean="0">
                <a:solidFill>
                  <a:schemeClr val="tx1"/>
                </a:solidFill>
                <a:latin typeface="+mn-lt"/>
                <a:ea typeface="+mn-ea"/>
                <a:cs typeface="+mn-cs"/>
              </a:rPr>
              <a:t>/commons/8/8a/Emigration-of-the-Huguenots-%C2%AD-1566-by-Jan-Antoon-Neuhuys.jpg</a:t>
            </a:r>
          </a:p>
        </p:txBody>
      </p:sp>
      <p:sp>
        <p:nvSpPr>
          <p:cNvPr id="4" name="Slide Number Placeholder 3"/>
          <p:cNvSpPr>
            <a:spLocks noGrp="1"/>
          </p:cNvSpPr>
          <p:nvPr>
            <p:ph type="sldNum" sz="quarter" idx="10"/>
          </p:nvPr>
        </p:nvSpPr>
        <p:spPr/>
        <p:txBody>
          <a:bodyPr/>
          <a:lstStyle/>
          <a:p>
            <a:fld id="{1CF1EB35-F438-D547-9F05-E227C3603ECD}" type="slidenum">
              <a:rPr lang="en-US" smtClean="0"/>
              <a:t>12</a:t>
            </a:fld>
            <a:endParaRPr lang="en-US" dirty="0"/>
          </a:p>
        </p:txBody>
      </p:sp>
    </p:spTree>
    <p:extLst>
      <p:ext uri="{BB962C8B-B14F-4D97-AF65-F5344CB8AC3E}">
        <p14:creationId xmlns:p14="http://schemas.microsoft.com/office/powerpoint/2010/main" val="1552346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teacher ought to share this information with the class.</a:t>
            </a:r>
            <a:r>
              <a:rPr lang="en-US" baseline="0" dirty="0" smtClean="0"/>
              <a:t> They may choose to ask pupils to read out the information. </a:t>
            </a:r>
            <a:r>
              <a:rPr lang="en-US" dirty="0" smtClean="0"/>
              <a:t>After</a:t>
            </a:r>
            <a:r>
              <a:rPr lang="en-US" baseline="0" dirty="0" smtClean="0"/>
              <a:t> this, t</a:t>
            </a:r>
            <a:r>
              <a:rPr lang="en-US" dirty="0" smtClean="0"/>
              <a:t>he definition</a:t>
            </a:r>
            <a:r>
              <a:rPr lang="en-US" baseline="0" dirty="0" smtClean="0"/>
              <a:t> of</a:t>
            </a:r>
            <a:r>
              <a:rPr lang="en-US" dirty="0" smtClean="0"/>
              <a:t> ‘xenophobia’ will appear on the screen.</a:t>
            </a:r>
          </a:p>
          <a:p>
            <a:endParaRPr lang="en-US" dirty="0" smtClean="0"/>
          </a:p>
          <a:p>
            <a:r>
              <a:rPr lang="en-US" dirty="0" smtClean="0"/>
              <a:t>Image: </a:t>
            </a:r>
            <a:r>
              <a:rPr lang="en-US" sz="1200" b="0" i="0" kern="1200" dirty="0" smtClean="0">
                <a:solidFill>
                  <a:schemeClr val="tx1"/>
                </a:solidFill>
                <a:effectLst/>
                <a:latin typeface="+mn-lt"/>
                <a:ea typeface="+mn-ea"/>
                <a:cs typeface="+mn-cs"/>
              </a:rPr>
              <a:t>The Aliens Act at Work cartoon courtesy (c) The Jewish Museum.</a:t>
            </a:r>
            <a:endParaRPr lang="en-US" dirty="0" smtClean="0"/>
          </a:p>
        </p:txBody>
      </p:sp>
      <p:sp>
        <p:nvSpPr>
          <p:cNvPr id="4" name="Slide Number Placeholder 3"/>
          <p:cNvSpPr>
            <a:spLocks noGrp="1"/>
          </p:cNvSpPr>
          <p:nvPr>
            <p:ph type="sldNum" sz="quarter" idx="10"/>
          </p:nvPr>
        </p:nvSpPr>
        <p:spPr/>
        <p:txBody>
          <a:bodyPr/>
          <a:lstStyle/>
          <a:p>
            <a:fld id="{1CF1EB35-F438-D547-9F05-E227C3603ECD}" type="slidenum">
              <a:rPr lang="en-US" smtClean="0"/>
              <a:t>13</a:t>
            </a:fld>
            <a:endParaRPr lang="en-US" dirty="0"/>
          </a:p>
        </p:txBody>
      </p:sp>
    </p:spTree>
    <p:extLst>
      <p:ext uri="{BB962C8B-B14F-4D97-AF65-F5344CB8AC3E}">
        <p14:creationId xmlns:p14="http://schemas.microsoft.com/office/powerpoint/2010/main" val="704053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ought to share this information with the class.</a:t>
            </a:r>
            <a:r>
              <a:rPr lang="en-US" baseline="0" dirty="0" smtClean="0"/>
              <a:t> They may choose to ask pupils to read out the information. </a:t>
            </a:r>
          </a:p>
          <a:p>
            <a:endParaRPr lang="en-US" baseline="0" dirty="0" smtClean="0"/>
          </a:p>
          <a:p>
            <a:r>
              <a:rPr lang="en-US" baseline="0" dirty="0" smtClean="0"/>
              <a:t>Image: </a:t>
            </a:r>
            <a:r>
              <a:rPr lang="en-US" sz="1200" b="0" i="0" kern="1200" dirty="0" smtClean="0">
                <a:solidFill>
                  <a:schemeClr val="tx1"/>
                </a:solidFill>
                <a:effectLst/>
                <a:latin typeface="+mn-lt"/>
                <a:ea typeface="+mn-ea"/>
                <a:cs typeface="+mn-cs"/>
              </a:rPr>
              <a:t>courtesy (c) </a:t>
            </a:r>
            <a:r>
              <a:rPr lang="en-US" baseline="0" dirty="0" err="1" smtClean="0"/>
              <a:t>Brooklands</a:t>
            </a:r>
            <a:r>
              <a:rPr lang="en-US" baseline="0" dirty="0" smtClean="0"/>
              <a:t> Museum</a:t>
            </a:r>
          </a:p>
          <a:p>
            <a:r>
              <a:rPr lang="en-US" baseline="0" dirty="0" smtClean="0"/>
              <a:t>https://s-media-cache-ak0.pinimg.com/originals/9d/9b/66/9d9b6601087a04a79c7a27593d7e8a1d.jpg</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14</a:t>
            </a:fld>
            <a:endParaRPr lang="en-US" dirty="0"/>
          </a:p>
        </p:txBody>
      </p:sp>
    </p:spTree>
    <p:extLst>
      <p:ext uri="{BB962C8B-B14F-4D97-AF65-F5344CB8AC3E}">
        <p14:creationId xmlns:p14="http://schemas.microsoft.com/office/powerpoint/2010/main" val="60990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ought to share this information with the class.</a:t>
            </a:r>
            <a:r>
              <a:rPr lang="en-US" baseline="0" dirty="0" smtClean="0"/>
              <a:t> They may choose to ask pupils to read out the information. </a:t>
            </a:r>
          </a:p>
          <a:p>
            <a:endParaRPr lang="en-US" baseline="0" dirty="0" smtClean="0"/>
          </a:p>
          <a:p>
            <a:r>
              <a:rPr lang="en-US" baseline="0" dirty="0" smtClean="0"/>
              <a:t>Image: P</a:t>
            </a:r>
            <a:r>
              <a:rPr lang="en-US" sz="1200" b="0" i="0" u="none" strike="noStrike" kern="1200" baseline="0" dirty="0" smtClean="0">
                <a:solidFill>
                  <a:schemeClr val="tx1"/>
                </a:solidFill>
                <a:latin typeface="+mn-lt"/>
                <a:ea typeface="+mn-ea"/>
                <a:cs typeface="+mn-cs"/>
              </a:rPr>
              <a:t>aul </a:t>
            </a:r>
            <a:r>
              <a:rPr lang="en-US" sz="1200" b="0" i="0" u="none" strike="noStrike" kern="1200" baseline="0" dirty="0" err="1" smtClean="0">
                <a:solidFill>
                  <a:schemeClr val="tx1"/>
                </a:solidFill>
                <a:latin typeface="+mn-lt"/>
                <a:ea typeface="+mn-ea"/>
                <a:cs typeface="+mn-cs"/>
              </a:rPr>
              <a:t>Simonon</a:t>
            </a:r>
            <a:r>
              <a:rPr lang="en-US" sz="1200" b="0" i="0" u="none" strike="noStrike" kern="1200" baseline="0" dirty="0" smtClean="0">
                <a:solidFill>
                  <a:schemeClr val="tx1"/>
                </a:solidFill>
                <a:latin typeface="+mn-lt"/>
                <a:ea typeface="+mn-ea"/>
                <a:cs typeface="+mn-cs"/>
              </a:rPr>
              <a:t>, The Clash, RAR Carnival 1, Victoria Park London 1978 © </a:t>
            </a:r>
            <a:r>
              <a:rPr lang="en-US" sz="1200" b="0" i="0" u="none" strike="noStrike" kern="1200" baseline="0" dirty="0" err="1" smtClean="0">
                <a:solidFill>
                  <a:schemeClr val="tx1"/>
                </a:solidFill>
                <a:latin typeface="+mn-lt"/>
                <a:ea typeface="+mn-ea"/>
                <a:cs typeface="+mn-cs"/>
              </a:rPr>
              <a:t>Syd</a:t>
            </a:r>
            <a:r>
              <a:rPr lang="en-US" sz="1200" b="0" i="0" u="none" strike="noStrike" kern="1200" baseline="0" dirty="0" smtClean="0">
                <a:solidFill>
                  <a:schemeClr val="tx1"/>
                </a:solidFill>
                <a:latin typeface="+mn-lt"/>
                <a:ea typeface="+mn-ea"/>
                <a:cs typeface="+mn-cs"/>
              </a:rPr>
              <a:t> Shelton</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15</a:t>
            </a:fld>
            <a:endParaRPr lang="en-US" dirty="0"/>
          </a:p>
        </p:txBody>
      </p:sp>
    </p:spTree>
    <p:extLst>
      <p:ext uri="{BB962C8B-B14F-4D97-AF65-F5344CB8AC3E}">
        <p14:creationId xmlns:p14="http://schemas.microsoft.com/office/powerpoint/2010/main" val="87264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ought to share this information with the class.</a:t>
            </a:r>
            <a:r>
              <a:rPr lang="en-US" baseline="0" dirty="0" smtClean="0"/>
              <a:t> They may choose to ask pupils to read out the information. </a:t>
            </a:r>
          </a:p>
          <a:p>
            <a:endParaRPr lang="en-US" baseline="0" dirty="0" smtClean="0"/>
          </a:p>
          <a:p>
            <a:r>
              <a:rPr lang="en-US" baseline="0" dirty="0" smtClean="0"/>
              <a:t>Image: </a:t>
            </a:r>
            <a:r>
              <a:rPr lang="en-US" baseline="0" dirty="0" err="1" smtClean="0"/>
              <a:t>Notting</a:t>
            </a:r>
            <a:r>
              <a:rPr lang="en-US" baseline="0" dirty="0" smtClean="0"/>
              <a:t> Hill Couple, 1967 © Charlie Phillips</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16</a:t>
            </a:fld>
            <a:endParaRPr lang="en-US" dirty="0"/>
          </a:p>
        </p:txBody>
      </p:sp>
    </p:spTree>
    <p:extLst>
      <p:ext uri="{BB962C8B-B14F-4D97-AF65-F5344CB8AC3E}">
        <p14:creationId xmlns:p14="http://schemas.microsoft.com/office/powerpoint/2010/main" val="1923722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activity is a chance to check the comprehension of the class. The</a:t>
            </a:r>
            <a:r>
              <a:rPr lang="en-US" baseline="0" dirty="0" smtClean="0"/>
              <a:t> teacher should ask pupils to write down the answer in their book. </a:t>
            </a:r>
            <a:r>
              <a:rPr lang="en-US" dirty="0" smtClean="0"/>
              <a:t>The first example is to be modelled with the class. Perhaps ask pupils when the expulsion actually happened (Answer:</a:t>
            </a:r>
            <a:r>
              <a:rPr lang="en-US" baseline="0" dirty="0" smtClean="0"/>
              <a:t> 1290).</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correct statements will be shared on the next slide.</a:t>
            </a: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smtClean="0"/>
              <a:t>Alternative: this can also be done as a class activity with whiteboards or using </a:t>
            </a:r>
            <a:r>
              <a:rPr lang="en-US" i="1" baseline="0" dirty="0" err="1" smtClean="0"/>
              <a:t>coloured</a:t>
            </a:r>
            <a:r>
              <a:rPr lang="en-US" i="1" baseline="0" dirty="0" smtClean="0"/>
              <a:t> cards to display the answers.</a:t>
            </a:r>
            <a:endParaRPr lang="en-US" i="1" dirty="0"/>
          </a:p>
        </p:txBody>
      </p:sp>
      <p:sp>
        <p:nvSpPr>
          <p:cNvPr id="4" name="Slide Number Placeholder 3"/>
          <p:cNvSpPr>
            <a:spLocks noGrp="1"/>
          </p:cNvSpPr>
          <p:nvPr>
            <p:ph type="sldNum" sz="quarter" idx="10"/>
          </p:nvPr>
        </p:nvSpPr>
        <p:spPr/>
        <p:txBody>
          <a:bodyPr/>
          <a:lstStyle/>
          <a:p>
            <a:fld id="{1CF1EB35-F438-D547-9F05-E227C3603ECD}" type="slidenum">
              <a:rPr lang="en-US" smtClean="0"/>
              <a:t>17</a:t>
            </a:fld>
            <a:endParaRPr lang="en-US" dirty="0"/>
          </a:p>
        </p:txBody>
      </p:sp>
    </p:spTree>
    <p:extLst>
      <p:ext uri="{BB962C8B-B14F-4D97-AF65-F5344CB8AC3E}">
        <p14:creationId xmlns:p14="http://schemas.microsoft.com/office/powerpoint/2010/main" val="816259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contains the correct answers for the True or False activity. The teacher should share these responses with the class, with pupil’s self or peer assessing their answers. Statements have been changed to reflect the correct information.</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18</a:t>
            </a:fld>
            <a:endParaRPr lang="en-US" dirty="0"/>
          </a:p>
        </p:txBody>
      </p:sp>
    </p:spTree>
    <p:extLst>
      <p:ext uri="{BB962C8B-B14F-4D97-AF65-F5344CB8AC3E}">
        <p14:creationId xmlns:p14="http://schemas.microsoft.com/office/powerpoint/2010/main" val="164470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activity will be looking at art as a response to an event – specifically </a:t>
            </a:r>
            <a:r>
              <a:rPr lang="en-US" dirty="0" err="1" smtClean="0"/>
              <a:t>Brexit</a:t>
            </a:r>
            <a:r>
              <a:rPr lang="en-US" dirty="0" smtClean="0"/>
              <a:t>.</a:t>
            </a:r>
            <a:r>
              <a:rPr lang="en-US" baseline="0" dirty="0" smtClean="0"/>
              <a:t> </a:t>
            </a:r>
            <a:r>
              <a:rPr lang="en-US" dirty="0" smtClean="0"/>
              <a:t>Spend</a:t>
            </a:r>
            <a:r>
              <a:rPr lang="en-US" baseline="0" dirty="0" smtClean="0"/>
              <a:t> a little time with the pupils exploring what this image is of (vases by Grayson Perry) and describing </a:t>
            </a:r>
            <a:r>
              <a:rPr lang="en-US" baseline="0" dirty="0" err="1" smtClean="0"/>
              <a:t>Brexit</a:t>
            </a:r>
            <a:r>
              <a:rPr lang="en-US" baseline="0" dirty="0" smtClean="0"/>
              <a:t>. </a:t>
            </a:r>
          </a:p>
          <a:p>
            <a:endParaRPr lang="en-US" baseline="0" dirty="0" smtClean="0"/>
          </a:p>
          <a:p>
            <a:r>
              <a:rPr lang="en-US" baseline="0" dirty="0" smtClean="0"/>
              <a:t>Useful information:</a:t>
            </a:r>
          </a:p>
          <a:p>
            <a:r>
              <a:rPr lang="en-US" sz="1200" b="0" i="0" kern="1200" dirty="0" smtClean="0">
                <a:solidFill>
                  <a:schemeClr val="tx1"/>
                </a:solidFill>
                <a:effectLst/>
                <a:latin typeface="+mn-lt"/>
                <a:ea typeface="+mn-ea"/>
                <a:cs typeface="+mn-cs"/>
              </a:rPr>
              <a:t>"I asked people to send me photographs of things they love about Britain and they were very similar. They all sent me pictures of their local church, very British landmarks, a fry-up, the local pub, walking the dog, the children, a nice sunset.” Grayson Perry</a:t>
            </a:r>
            <a:endParaRPr lang="en-US" baseline="0" dirty="0" smtClean="0"/>
          </a:p>
          <a:p>
            <a:endParaRPr lang="en-US" dirty="0" smtClean="0"/>
          </a:p>
          <a:p>
            <a:r>
              <a:rPr lang="en-US" sz="1200" b="0" i="0" kern="1200" dirty="0" smtClean="0">
                <a:solidFill>
                  <a:schemeClr val="tx1"/>
                </a:solidFill>
                <a:effectLst/>
                <a:latin typeface="+mn-lt"/>
                <a:ea typeface="+mn-ea"/>
                <a:cs typeface="+mn-cs"/>
              </a:rPr>
              <a:t>The groups only diverged when asked to pick people who represent their values, with Perry adding: "The only overlap in the top 10 was David Bowie. He's on both of them, on several places.”</a:t>
            </a:r>
          </a:p>
          <a:p>
            <a:endParaRPr lang="en-US" dirty="0" smtClean="0"/>
          </a:p>
          <a:p>
            <a:r>
              <a:rPr lang="en-US" dirty="0" smtClean="0"/>
              <a:t>Image: https://</a:t>
            </a:r>
            <a:r>
              <a:rPr lang="en-US" dirty="0" err="1" smtClean="0"/>
              <a:t>pbs.twimg.com</a:t>
            </a:r>
            <a:r>
              <a:rPr lang="en-US" dirty="0" smtClean="0"/>
              <a:t>/media/DBGzW8cXUAAkHga.jpg</a:t>
            </a:r>
          </a:p>
          <a:p>
            <a:r>
              <a:rPr lang="en-US" dirty="0" smtClean="0"/>
              <a:t>Quotation:</a:t>
            </a:r>
            <a:r>
              <a:rPr lang="en-US" baseline="0" dirty="0" smtClean="0"/>
              <a:t> http://</a:t>
            </a:r>
            <a:r>
              <a:rPr lang="en-US" baseline="0" dirty="0" err="1" smtClean="0"/>
              <a:t>www.express.co.uk</a:t>
            </a:r>
            <a:r>
              <a:rPr lang="en-US" baseline="0" dirty="0" smtClean="0"/>
              <a:t>/news/</a:t>
            </a:r>
            <a:r>
              <a:rPr lang="en-US" baseline="0" dirty="0" err="1" smtClean="0"/>
              <a:t>uk</a:t>
            </a:r>
            <a:r>
              <a:rPr lang="en-US" baseline="0" dirty="0" smtClean="0"/>
              <a:t>/810623/</a:t>
            </a:r>
            <a:r>
              <a:rPr lang="en-US" baseline="0" dirty="0" err="1" smtClean="0"/>
              <a:t>grayson</a:t>
            </a:r>
            <a:r>
              <a:rPr lang="en-US" baseline="0" dirty="0" smtClean="0"/>
              <a:t>-</a:t>
            </a:r>
            <a:r>
              <a:rPr lang="en-US" baseline="0" dirty="0" err="1" smtClean="0"/>
              <a:t>perry</a:t>
            </a:r>
            <a:r>
              <a:rPr lang="en-US" baseline="0" dirty="0" smtClean="0"/>
              <a:t>-artist-</a:t>
            </a:r>
            <a:r>
              <a:rPr lang="en-US" baseline="0" dirty="0" err="1" smtClean="0"/>
              <a:t>brexit</a:t>
            </a:r>
            <a:r>
              <a:rPr lang="en-US" baseline="0" dirty="0" smtClean="0"/>
              <a:t>-vases-leave-remain-political-pots</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19</a:t>
            </a:fld>
            <a:endParaRPr lang="en-US" dirty="0"/>
          </a:p>
        </p:txBody>
      </p:sp>
    </p:spTree>
    <p:extLst>
      <p:ext uri="{BB962C8B-B14F-4D97-AF65-F5344CB8AC3E}">
        <p14:creationId xmlns:p14="http://schemas.microsoft.com/office/powerpoint/2010/main" val="9119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may choose to begin the lesson with music as pupils enter the room or are asked to settle down to the tasks. The following options have been embedded:</a:t>
            </a:r>
          </a:p>
          <a:p>
            <a:r>
              <a:rPr lang="en-US" baseline="0" dirty="0" smtClean="0"/>
              <a:t>+ Thousands Are Sailing – The </a:t>
            </a:r>
            <a:r>
              <a:rPr lang="en-US" baseline="0" dirty="0" err="1" smtClean="0"/>
              <a:t>Poques</a:t>
            </a:r>
            <a:r>
              <a:rPr lang="en-US" baseline="0" dirty="0" smtClean="0"/>
              <a:t> (Lyrics on Screen: https://</a:t>
            </a:r>
            <a:r>
              <a:rPr lang="en-US" baseline="0" dirty="0" err="1" smtClean="0"/>
              <a:t>www.youtube.com</a:t>
            </a:r>
            <a:r>
              <a:rPr lang="en-US" baseline="0" dirty="0" smtClean="0"/>
              <a:t>/</a:t>
            </a:r>
            <a:r>
              <a:rPr lang="en-US" baseline="0" dirty="0" err="1" smtClean="0"/>
              <a:t>watch?v</a:t>
            </a:r>
            <a:r>
              <a:rPr lang="en-US" baseline="0" dirty="0" smtClean="0"/>
              <a:t>=27iJsZpQn3A)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Follow Me</a:t>
            </a:r>
            <a:r>
              <a:rPr lang="en-US" baseline="0" dirty="0"/>
              <a:t> </a:t>
            </a:r>
            <a:r>
              <a:rPr lang="en-US" baseline="0" dirty="0" smtClean="0"/>
              <a:t>– Moxie </a:t>
            </a:r>
            <a:r>
              <a:rPr lang="en-US" baseline="0" dirty="0" err="1" smtClean="0"/>
              <a:t>Raia</a:t>
            </a:r>
            <a:r>
              <a:rPr lang="en-US" baseline="0" dirty="0" smtClean="0"/>
              <a:t> ft. Wyclef Jean (Video on World Refugee Day: https://</a:t>
            </a:r>
            <a:r>
              <a:rPr lang="en-US" baseline="0" dirty="0" err="1" smtClean="0"/>
              <a:t>www.youtube.com</a:t>
            </a:r>
            <a:r>
              <a:rPr lang="en-US" baseline="0" dirty="0" smtClean="0"/>
              <a:t>/</a:t>
            </a:r>
            <a:r>
              <a:rPr lang="en-US" baseline="0" dirty="0" err="1" smtClean="0"/>
              <a:t>watch?v</a:t>
            </a:r>
            <a:r>
              <a:rPr lang="en-US" baseline="0" dirty="0" smtClean="0"/>
              <a:t>=T2sCG5IA8M4)</a:t>
            </a:r>
          </a:p>
        </p:txBody>
      </p:sp>
      <p:sp>
        <p:nvSpPr>
          <p:cNvPr id="4" name="Slide Number Placeholder 3"/>
          <p:cNvSpPr>
            <a:spLocks noGrp="1"/>
          </p:cNvSpPr>
          <p:nvPr>
            <p:ph type="sldNum" sz="quarter" idx="10"/>
          </p:nvPr>
        </p:nvSpPr>
        <p:spPr/>
        <p:txBody>
          <a:bodyPr/>
          <a:lstStyle/>
          <a:p>
            <a:fld id="{1CF1EB35-F438-D547-9F05-E227C3603ECD}" type="slidenum">
              <a:rPr lang="en-US" smtClean="0"/>
              <a:t>2</a:t>
            </a:fld>
            <a:endParaRPr lang="en-US" dirty="0"/>
          </a:p>
        </p:txBody>
      </p:sp>
    </p:spTree>
    <p:extLst>
      <p:ext uri="{BB962C8B-B14F-4D97-AF65-F5344CB8AC3E}">
        <p14:creationId xmlns:p14="http://schemas.microsoft.com/office/powerpoint/2010/main" val="1025198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following</a:t>
            </a:r>
            <a:r>
              <a:rPr lang="en-US" baseline="0" dirty="0" smtClean="0"/>
              <a:t> video (Length: 0.41) looks at the two sides of the </a:t>
            </a:r>
            <a:r>
              <a:rPr lang="en-US" baseline="0" dirty="0" err="1" smtClean="0"/>
              <a:t>Brexit</a:t>
            </a:r>
            <a:r>
              <a:rPr lang="en-US" baseline="0" dirty="0" smtClean="0"/>
              <a:t> debate and the artist’s aim to reflect both these viewpoints in a creative way. It is important for pupils to understand that art can be used to explore experiences as many pieces in the exhibition will be conceptual.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Video: </a:t>
            </a:r>
            <a:r>
              <a:rPr lang="en-US" sz="1200" b="0" i="0" kern="1200" dirty="0" smtClean="0">
                <a:solidFill>
                  <a:schemeClr val="tx1"/>
                </a:solidFill>
                <a:effectLst/>
                <a:latin typeface="+mn-lt"/>
                <a:ea typeface="+mn-ea"/>
                <a:cs typeface="+mn-cs"/>
              </a:rPr>
              <a:t>Divided Britain – Grayson Perry </a:t>
            </a:r>
            <a:r>
              <a:rPr lang="en-US" sz="1200" b="0" i="0" u="none" strike="noStrike" kern="1200" baseline="0" dirty="0" smtClean="0">
                <a:solidFill>
                  <a:schemeClr val="tx1"/>
                </a:solidFill>
                <a:latin typeface="+mn-lt"/>
                <a:ea typeface="+mn-ea"/>
                <a:cs typeface="+mn-cs"/>
              </a:rPr>
              <a:t>© Channel Four</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www.youtube.com</a:t>
            </a:r>
            <a:r>
              <a:rPr lang="en-US" dirty="0" smtClean="0"/>
              <a:t>/</a:t>
            </a:r>
            <a:r>
              <a:rPr lang="en-US" dirty="0" err="1" smtClean="0"/>
              <a:t>watch?v</a:t>
            </a:r>
            <a:r>
              <a:rPr lang="en-US" dirty="0" smtClean="0"/>
              <a:t>=ee6g3bsdsQU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For</a:t>
            </a:r>
            <a:r>
              <a:rPr lang="en-US" baseline="0" dirty="0" smtClean="0"/>
              <a:t> the full documentary: http://www.channel4.com/</a:t>
            </a:r>
            <a:r>
              <a:rPr lang="en-US" baseline="0" dirty="0" err="1" smtClean="0"/>
              <a:t>programmes</a:t>
            </a:r>
            <a:r>
              <a:rPr lang="en-US" baseline="0" dirty="0" smtClean="0"/>
              <a:t>/</a:t>
            </a:r>
            <a:r>
              <a:rPr lang="en-US" baseline="0" dirty="0" err="1" smtClean="0"/>
              <a:t>grayson</a:t>
            </a:r>
            <a:r>
              <a:rPr lang="en-US" baseline="0" dirty="0" smtClean="0"/>
              <a:t>-</a:t>
            </a:r>
            <a:r>
              <a:rPr lang="en-US" baseline="0" dirty="0" err="1" smtClean="0"/>
              <a:t>perry</a:t>
            </a:r>
            <a:r>
              <a:rPr lang="en-US" baseline="0" dirty="0" smtClean="0"/>
              <a:t>-divided-</a:t>
            </a:r>
            <a:r>
              <a:rPr lang="en-US" baseline="0" dirty="0" err="1" smtClean="0"/>
              <a:t>britain</a:t>
            </a:r>
            <a:r>
              <a:rPr lang="en-US" baseline="0" dirty="0" smtClean="0"/>
              <a:t>/on-demand/65075-001</a:t>
            </a:r>
            <a:endParaRPr lang="en-US" dirty="0" smtClean="0"/>
          </a:p>
        </p:txBody>
      </p:sp>
      <p:sp>
        <p:nvSpPr>
          <p:cNvPr id="4" name="Slide Number Placeholder 3"/>
          <p:cNvSpPr>
            <a:spLocks noGrp="1"/>
          </p:cNvSpPr>
          <p:nvPr>
            <p:ph type="sldNum" sz="quarter" idx="10"/>
          </p:nvPr>
        </p:nvSpPr>
        <p:spPr/>
        <p:txBody>
          <a:bodyPr/>
          <a:lstStyle/>
          <a:p>
            <a:fld id="{4077AFB0-4492-D341-A787-C5BBFE00B27C}" type="slidenum">
              <a:rPr lang="en-US" smtClean="0"/>
              <a:t>20</a:t>
            </a:fld>
            <a:endParaRPr lang="en-US"/>
          </a:p>
        </p:txBody>
      </p:sp>
    </p:spTree>
    <p:extLst>
      <p:ext uri="{BB962C8B-B14F-4D97-AF65-F5344CB8AC3E}">
        <p14:creationId xmlns:p14="http://schemas.microsoft.com/office/powerpoint/2010/main" val="186022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class, pupils should now look at close ups of</a:t>
            </a:r>
            <a:r>
              <a:rPr lang="en-US" baseline="0" dirty="0" smtClean="0"/>
              <a:t> the vase. Together, consider elements of the pieces and discuss why the artist may have chosen to include that image, perhaps even exploring whether it would be part of the ‘Remain’ or ‘Leave’ vase. Helpful arrows have been added to the slide and will appear as an animation.</a:t>
            </a:r>
          </a:p>
          <a:p>
            <a:endParaRPr lang="en-US" baseline="0" dirty="0" smtClean="0"/>
          </a:p>
          <a:p>
            <a:r>
              <a:rPr lang="en-US" baseline="0" dirty="0" smtClean="0"/>
              <a:t>Order of Appearance:</a:t>
            </a:r>
          </a:p>
          <a:p>
            <a:r>
              <a:rPr lang="en-US" baseline="0" dirty="0" smtClean="0"/>
              <a:t>1. Barack Obama – Remain vase</a:t>
            </a:r>
          </a:p>
          <a:p>
            <a:r>
              <a:rPr lang="en-US" baseline="0" dirty="0" smtClean="0"/>
              <a:t>2. Mahatma Gandhi – Remain vase</a:t>
            </a:r>
          </a:p>
          <a:p>
            <a:r>
              <a:rPr lang="en-US" baseline="0" dirty="0" smtClean="0"/>
              <a:t>3. NHS Logo – Remain vase</a:t>
            </a:r>
          </a:p>
          <a:p>
            <a:r>
              <a:rPr lang="en-US" baseline="0" dirty="0" smtClean="0"/>
              <a:t>4. John Lewis Logo – Remain vase</a:t>
            </a:r>
          </a:p>
          <a:p>
            <a:r>
              <a:rPr lang="en-US" baseline="0" dirty="0" smtClean="0"/>
              <a:t>5. Couple Kissing – Remain vase</a:t>
            </a:r>
          </a:p>
          <a:p>
            <a:r>
              <a:rPr lang="en-US" baseline="0" dirty="0" smtClean="0"/>
              <a:t>6. Soldier – Leave vase</a:t>
            </a:r>
          </a:p>
          <a:p>
            <a:r>
              <a:rPr lang="en-US" baseline="0" dirty="0" smtClean="0"/>
              <a:t>7. Winston Churchill – Leave vase</a:t>
            </a:r>
          </a:p>
          <a:p>
            <a:r>
              <a:rPr lang="en-US" baseline="0" dirty="0" smtClean="0"/>
              <a:t>8. The Welsh Dragon – Leave vase</a:t>
            </a:r>
            <a:endParaRPr lang="en-US" dirty="0" smtClean="0"/>
          </a:p>
          <a:p>
            <a:endParaRPr lang="en-US" dirty="0" smtClean="0"/>
          </a:p>
          <a:p>
            <a:r>
              <a:rPr lang="en-US" dirty="0" smtClean="0"/>
              <a:t>Image:</a:t>
            </a:r>
            <a:r>
              <a:rPr lang="en-US" baseline="0" dirty="0" smtClean="0"/>
              <a:t> </a:t>
            </a:r>
            <a:r>
              <a:rPr lang="en-US" dirty="0" smtClean="0"/>
              <a:t>http://cdn0.lostateminor.com/</a:t>
            </a:r>
            <a:r>
              <a:rPr lang="en-US" dirty="0" err="1" smtClean="0"/>
              <a:t>wp</a:t>
            </a:r>
            <a:r>
              <a:rPr lang="en-US" dirty="0" smtClean="0"/>
              <a:t>-content/uploads/2017/06/artists-brexit-themed-vases-ask-people-to-make-another-important-decision2.jpg</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21</a:t>
            </a:fld>
            <a:endParaRPr lang="en-US" dirty="0"/>
          </a:p>
        </p:txBody>
      </p:sp>
    </p:spTree>
    <p:extLst>
      <p:ext uri="{BB962C8B-B14F-4D97-AF65-F5344CB8AC3E}">
        <p14:creationId xmlns:p14="http://schemas.microsoft.com/office/powerpoint/2010/main" val="1492637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Pupils are to be asked for words that they associate with each event and the reasons that the migration moment occurred. These can be a mixture of facts and key terms. Words can be used in more than one box. A model word is provided. </a:t>
            </a:r>
          </a:p>
          <a:p>
            <a:endParaRPr lang="en-US" baseline="0" dirty="0" smtClean="0"/>
          </a:p>
          <a:p>
            <a:r>
              <a:rPr lang="en-US" baseline="0" dirty="0" smtClean="0"/>
              <a:t>For lower-achieving pupils, it may be beneficial to provide them with words that they then choose a box for. Examples include:</a:t>
            </a:r>
          </a:p>
          <a:p>
            <a:r>
              <a:rPr lang="en-US" baseline="0" dirty="0" smtClean="0"/>
              <a:t>+ Refugee (Aliens Act)</a:t>
            </a:r>
          </a:p>
          <a:p>
            <a:r>
              <a:rPr lang="en-US" baseline="0" dirty="0" smtClean="0"/>
              <a:t>+ Trade</a:t>
            </a:r>
          </a:p>
          <a:p>
            <a:r>
              <a:rPr lang="en-US" baseline="0" dirty="0" smtClean="0"/>
              <a:t>+ Persecution</a:t>
            </a:r>
          </a:p>
          <a:p>
            <a:r>
              <a:rPr lang="en-US" baseline="0" dirty="0" smtClean="0"/>
              <a:t>+ Tolerance</a:t>
            </a:r>
          </a:p>
          <a:p>
            <a:r>
              <a:rPr lang="en-US" baseline="0" dirty="0" smtClean="0"/>
              <a:t>+ Cruelty</a:t>
            </a:r>
          </a:p>
          <a:p>
            <a:r>
              <a:rPr lang="en-US" baseline="0" dirty="0" smtClean="0"/>
              <a:t>+ Better Living Conditions</a:t>
            </a:r>
          </a:p>
          <a:p>
            <a:r>
              <a:rPr lang="en-US" baseline="0" dirty="0" smtClean="0"/>
              <a:t>+ Immigrant (as well as Migrant, Emigrant, Migration and so on)</a:t>
            </a:r>
          </a:p>
          <a:p>
            <a:endParaRPr lang="en-US" baseline="0" dirty="0" smtClean="0"/>
          </a:p>
          <a:p>
            <a:r>
              <a:rPr lang="en-US" baseline="0" dirty="0" smtClean="0"/>
              <a:t>Key words should at times overlap and so it is for the teacher to then explore the similarities and differences of these events and the public’s likely response to them. The results of this plenary can be discussed for any length of time. </a:t>
            </a:r>
          </a:p>
          <a:p>
            <a:endParaRPr lang="en-US" baseline="0" dirty="0" smtClean="0"/>
          </a:p>
          <a:p>
            <a:r>
              <a:rPr lang="en-US" i="1" baseline="0" dirty="0" smtClean="0"/>
              <a:t>Alternative: if the teacher prefers a more kinesthetic activity, they could ask pupils to write down the key words on individual post-its and come up to the board to place them in the moments.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22</a:t>
            </a:fld>
            <a:endParaRPr lang="en-US" dirty="0"/>
          </a:p>
        </p:txBody>
      </p:sp>
    </p:spTree>
    <p:extLst>
      <p:ext uri="{BB962C8B-B14F-4D97-AF65-F5344CB8AC3E}">
        <p14:creationId xmlns:p14="http://schemas.microsoft.com/office/powerpoint/2010/main" val="1069701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23</a:t>
            </a:fld>
            <a:endParaRPr lang="en-US" dirty="0"/>
          </a:p>
        </p:txBody>
      </p:sp>
    </p:spTree>
    <p:extLst>
      <p:ext uri="{BB962C8B-B14F-4D97-AF65-F5344CB8AC3E}">
        <p14:creationId xmlns:p14="http://schemas.microsoft.com/office/powerpoint/2010/main" val="75500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a:t>
            </a:r>
            <a:r>
              <a:rPr lang="en-US" baseline="0" dirty="0" smtClean="0"/>
              <a:t> it may be best to provide a brief explanation of the museum’s purpose. Explain the term ‘migration’ to allow pupils to access later references. The teacher may choose to already prompt a discussion on what ‘better living conditions’ may be (access to more work, better quality food, housing, a safer space and so on). </a:t>
            </a:r>
          </a:p>
          <a:p>
            <a:endParaRPr lang="en-US" baseline="0" dirty="0" smtClean="0"/>
          </a:p>
          <a:p>
            <a:r>
              <a:rPr lang="en-US" baseline="0" dirty="0" smtClean="0"/>
              <a:t>Images: found at http://</a:t>
            </a:r>
            <a:r>
              <a:rPr lang="en-US" baseline="0" dirty="0" err="1" smtClean="0"/>
              <a:t>www.migrationmuseum.org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3</a:t>
            </a:fld>
            <a:endParaRPr lang="en-US" dirty="0"/>
          </a:p>
        </p:txBody>
      </p:sp>
    </p:spTree>
    <p:extLst>
      <p:ext uri="{BB962C8B-B14F-4D97-AF65-F5344CB8AC3E}">
        <p14:creationId xmlns:p14="http://schemas.microsoft.com/office/powerpoint/2010/main" val="206542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should briefly describe</a:t>
            </a:r>
            <a:r>
              <a:rPr lang="en-US" baseline="0" dirty="0" smtClean="0"/>
              <a:t> the vein or theme of the exhibition. The exact events of the exhibition will be shared later in the lesson.</a:t>
            </a:r>
          </a:p>
          <a:p>
            <a:endParaRPr lang="en-US" baseline="0" dirty="0" smtClean="0"/>
          </a:p>
          <a:p>
            <a:r>
              <a:rPr lang="en-US" sz="1200" b="0" i="0" kern="1200" dirty="0" smtClean="0">
                <a:solidFill>
                  <a:schemeClr val="tx1"/>
                </a:solidFill>
                <a:effectLst/>
                <a:latin typeface="+mn-lt"/>
                <a:ea typeface="+mn-ea"/>
                <a:cs typeface="+mn-cs"/>
              </a:rPr>
              <a:t>Image: European Union: a fork in the road</a:t>
            </a:r>
            <a:r>
              <a:rPr lang="en-US" sz="1200" b="0" i="0" kern="1200" baseline="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Pixabay</a:t>
            </a:r>
            <a:r>
              <a:rPr lang="en-US" sz="1200" b="0" i="0" kern="1200" dirty="0" smtClean="0">
                <a:solidFill>
                  <a:schemeClr val="tx1"/>
                </a:solidFill>
                <a:effectLst/>
                <a:latin typeface="+mn-lt"/>
                <a:ea typeface="+mn-ea"/>
                <a:cs typeface="+mn-cs"/>
              </a:rPr>
              <a:t>/Elionas2</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4</a:t>
            </a:fld>
            <a:endParaRPr lang="en-US" dirty="0"/>
          </a:p>
        </p:txBody>
      </p:sp>
    </p:spTree>
    <p:extLst>
      <p:ext uri="{BB962C8B-B14F-4D97-AF65-F5344CB8AC3E}">
        <p14:creationId xmlns:p14="http://schemas.microsoft.com/office/powerpoint/2010/main" val="1467894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the pupils the following four images. Ask pupils about these people using the questions provided on the slide.</a:t>
            </a:r>
          </a:p>
          <a:p>
            <a:endParaRPr lang="en-US" baseline="0" dirty="0" smtClean="0"/>
          </a:p>
          <a:p>
            <a:r>
              <a:rPr lang="en-US" b="1" baseline="0" dirty="0" smtClean="0"/>
              <a:t>Top Left: Mo Farah </a:t>
            </a:r>
            <a:r>
              <a:rPr lang="en-US" baseline="0" dirty="0" smtClean="0"/>
              <a:t>– British distance runner. Born in Somalia and moved to the UK </a:t>
            </a:r>
            <a:r>
              <a:rPr lang="en-US" u="none" baseline="0" dirty="0" smtClean="0"/>
              <a:t>(</a:t>
            </a:r>
            <a:r>
              <a:rPr lang="en-US" u="sng" baseline="0" dirty="0" smtClean="0"/>
              <a:t>immigrant</a:t>
            </a:r>
            <a:r>
              <a:rPr lang="en-US" u="none" baseline="0" dirty="0" smtClean="0"/>
              <a:t>) </a:t>
            </a:r>
            <a:r>
              <a:rPr lang="en-US" baseline="0" dirty="0" smtClean="0"/>
              <a:t>as a child. He is the 2012 and 2016 Olympic gold medalist in both the 5000m and 10000m. He is the most decorated athlete in British athletics history. </a:t>
            </a:r>
          </a:p>
          <a:p>
            <a:r>
              <a:rPr lang="en-US" b="1" baseline="0" dirty="0" smtClean="0"/>
              <a:t>Top Right: Albert Einstein </a:t>
            </a:r>
            <a:r>
              <a:rPr lang="en-US" baseline="0" dirty="0" smtClean="0"/>
              <a:t>– German-born theoretical physicist who developed the theory of relativity. Being Jewish (</a:t>
            </a:r>
            <a:r>
              <a:rPr lang="en-US" i="0" u="sng" baseline="0" dirty="0" smtClean="0"/>
              <a:t>refugee</a:t>
            </a:r>
            <a:r>
              <a:rPr lang="en-US" baseline="0" dirty="0" smtClean="0"/>
              <a:t>) and visiting the US during the war, he settled abroad (</a:t>
            </a:r>
            <a:r>
              <a:rPr lang="en-US" u="sng" baseline="0" dirty="0" smtClean="0"/>
              <a:t>migrant</a:t>
            </a:r>
            <a:r>
              <a:rPr lang="en-US" baseline="0" dirty="0" smtClean="0"/>
              <a:t>). </a:t>
            </a:r>
          </a:p>
          <a:p>
            <a:r>
              <a:rPr lang="en-US" b="1" baseline="0" dirty="0" smtClean="0"/>
              <a:t>Bottom Left: James </a:t>
            </a:r>
            <a:r>
              <a:rPr lang="en-US" b="1" baseline="0" dirty="0" err="1" smtClean="0"/>
              <a:t>Corden</a:t>
            </a:r>
            <a:r>
              <a:rPr lang="en-US" b="1" baseline="0" dirty="0" smtClean="0"/>
              <a:t> </a:t>
            </a:r>
            <a:r>
              <a:rPr lang="en-US" baseline="0" dirty="0" smtClean="0"/>
              <a:t>– English actor, comedian and television host. He created and starred in the show ‘Gavin &amp; Stacey’ and currently (2017) hosts ‘The Late Late Show’. As of 2017, he is living in Malibu, California (</a:t>
            </a:r>
            <a:r>
              <a:rPr lang="en-US" u="sng" baseline="0" dirty="0" smtClean="0"/>
              <a:t>emigrant</a:t>
            </a:r>
            <a:r>
              <a:rPr lang="en-US" baseline="0" dirty="0" smtClean="0"/>
              <a:t>).</a:t>
            </a:r>
          </a:p>
          <a:p>
            <a:r>
              <a:rPr lang="en-US" b="1" baseline="0" dirty="0" smtClean="0"/>
              <a:t>Bottom Right: Rita </a:t>
            </a:r>
            <a:r>
              <a:rPr lang="en-US" b="1" baseline="0" dirty="0" err="1" smtClean="0"/>
              <a:t>Ora</a:t>
            </a:r>
            <a:r>
              <a:rPr lang="en-US" b="1" baseline="0" dirty="0" smtClean="0"/>
              <a:t> </a:t>
            </a:r>
            <a:r>
              <a:rPr lang="en-US" baseline="0" dirty="0" smtClean="0"/>
              <a:t>– British singer and actress born in Pristina, SFR Yugoslavia (</a:t>
            </a:r>
            <a:r>
              <a:rPr lang="en-US" u="sng" baseline="0" dirty="0" smtClean="0"/>
              <a:t>immigrant</a:t>
            </a:r>
            <a:r>
              <a:rPr lang="en-US" baseline="0" dirty="0" smtClean="0"/>
              <a:t>). She has produced a number of hit songs and has been a coach on ‘The Voice’ and judge on ‘The X Factor’. Her family left Kosovo for political reasons (</a:t>
            </a:r>
            <a:r>
              <a:rPr lang="en-US" u="sng" baseline="0" dirty="0" smtClean="0"/>
              <a:t>refugee</a:t>
            </a:r>
            <a:r>
              <a:rPr lang="en-US" baseline="0" dirty="0" smtClean="0"/>
              <a:t>).</a:t>
            </a:r>
          </a:p>
          <a:p>
            <a:endParaRPr lang="en-US" baseline="0" dirty="0" smtClean="0"/>
          </a:p>
          <a:p>
            <a:r>
              <a:rPr lang="en-US" baseline="0" dirty="0" smtClean="0"/>
              <a:t>Ideally, it would be best to draw out the key words ‘migrant’, ‘immigrant’ and ‘emigrant’. The next slide provides definitions of these terms.</a:t>
            </a:r>
          </a:p>
          <a:p>
            <a:endParaRPr lang="en-US" baseline="0" dirty="0" smtClean="0"/>
          </a:p>
          <a:p>
            <a:r>
              <a:rPr lang="en-US" baseline="0" dirty="0" smtClean="0"/>
              <a:t>Images: http://</a:t>
            </a:r>
            <a:r>
              <a:rPr lang="en-US" baseline="0" dirty="0" err="1" smtClean="0"/>
              <a:t>www.heraldscotland.com</a:t>
            </a:r>
            <a:r>
              <a:rPr lang="en-US" baseline="0" dirty="0" smtClean="0"/>
              <a:t>/resources/images/6094580.jpg?display=1&amp;htype=0&amp;type=responsive-gallery</a:t>
            </a:r>
          </a:p>
          <a:p>
            <a:r>
              <a:rPr lang="en-US" baseline="0" dirty="0" smtClean="0"/>
              <a:t>http://orig03.deviantart.net/7d28/f/2012/361/1/6/albert_einstein_by_zuzahin-d5pcbug.jpg</a:t>
            </a:r>
          </a:p>
          <a:p>
            <a:r>
              <a:rPr lang="en-US" baseline="0" dirty="0" smtClean="0"/>
              <a:t>https://</a:t>
            </a:r>
            <a:r>
              <a:rPr lang="en-US" baseline="0" dirty="0" err="1" smtClean="0"/>
              <a:t>www.applausestore.com</a:t>
            </a:r>
            <a:r>
              <a:rPr lang="en-US" baseline="0" dirty="0" smtClean="0"/>
              <a:t>/images/</a:t>
            </a:r>
            <a:r>
              <a:rPr lang="en-US" baseline="0" dirty="0" err="1" smtClean="0"/>
              <a:t>bg</a:t>
            </a:r>
            <a:r>
              <a:rPr lang="en-US" baseline="0" dirty="0" smtClean="0"/>
              <a:t>/</a:t>
            </a:r>
            <a:r>
              <a:rPr lang="en-US" baseline="0" dirty="0" err="1" smtClean="0"/>
              <a:t>TheLateLateShowMasterBackground.jpg</a:t>
            </a:r>
            <a:endParaRPr lang="en-US" baseline="0" dirty="0" smtClean="0"/>
          </a:p>
          <a:p>
            <a:r>
              <a:rPr lang="en-US" baseline="0" dirty="0" smtClean="0"/>
              <a:t>http://</a:t>
            </a:r>
            <a:r>
              <a:rPr lang="en-US" baseline="0" dirty="0" err="1" smtClean="0"/>
              <a:t>static.spin.com</a:t>
            </a:r>
            <a:r>
              <a:rPr lang="en-US" baseline="0" dirty="0" smtClean="0"/>
              <a:t>/files/2015/12/</a:t>
            </a:r>
            <a:r>
              <a:rPr lang="en-US" baseline="0" dirty="0" err="1" smtClean="0"/>
              <a:t>portrait_of_an_unknown_woman.jpg</a:t>
            </a:r>
            <a:endParaRPr lang="en-US" baseline="0" dirty="0" smtClean="0"/>
          </a:p>
        </p:txBody>
      </p:sp>
      <p:sp>
        <p:nvSpPr>
          <p:cNvPr id="4" name="Slide Number Placeholder 3"/>
          <p:cNvSpPr>
            <a:spLocks noGrp="1"/>
          </p:cNvSpPr>
          <p:nvPr>
            <p:ph type="sldNum" sz="quarter" idx="10"/>
          </p:nvPr>
        </p:nvSpPr>
        <p:spPr/>
        <p:txBody>
          <a:bodyPr/>
          <a:lstStyle/>
          <a:p>
            <a:fld id="{1CF1EB35-F438-D547-9F05-E227C3603ECD}" type="slidenum">
              <a:rPr lang="en-US" smtClean="0"/>
              <a:t>5</a:t>
            </a:fld>
            <a:endParaRPr lang="en-US" dirty="0"/>
          </a:p>
        </p:txBody>
      </p:sp>
    </p:spTree>
    <p:extLst>
      <p:ext uri="{BB962C8B-B14F-4D97-AF65-F5344CB8AC3E}">
        <p14:creationId xmlns:p14="http://schemas.microsoft.com/office/powerpoint/2010/main" val="1826769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a:t>
            </a:r>
            <a:r>
              <a:rPr lang="en-US" baseline="0" dirty="0" smtClean="0"/>
              <a:t> the starter activity, these key definitions should be shared with the class. The teacher </a:t>
            </a:r>
            <a:r>
              <a:rPr lang="en-US" baseline="0" smtClean="0"/>
              <a:t>may choose </a:t>
            </a:r>
            <a:r>
              <a:rPr lang="en-US" baseline="0" dirty="0" smtClean="0"/>
              <a:t>to have the pupils write these down in their book.</a:t>
            </a:r>
          </a:p>
          <a:p>
            <a:endParaRPr lang="en-US" baseline="0" dirty="0" smtClean="0"/>
          </a:p>
          <a:p>
            <a:r>
              <a:rPr lang="en-US" baseline="0" dirty="0" smtClean="0"/>
              <a:t>Image: http://</a:t>
            </a:r>
            <a:r>
              <a:rPr lang="en-US" baseline="0" dirty="0" err="1" smtClean="0"/>
              <a:t>www.geographynewsroom.co.uk</a:t>
            </a:r>
            <a:r>
              <a:rPr lang="en-US" baseline="0" dirty="0" smtClean="0"/>
              <a:t>/</a:t>
            </a:r>
            <a:r>
              <a:rPr lang="en-US" baseline="0" dirty="0" err="1" smtClean="0"/>
              <a:t>wp</a:t>
            </a:r>
            <a:r>
              <a:rPr lang="en-US" baseline="0" dirty="0" smtClean="0"/>
              <a:t>-content/uploads/2015/02/1200.FishMigrate.jpg?w=640</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6</a:t>
            </a:fld>
            <a:endParaRPr lang="en-US" dirty="0"/>
          </a:p>
        </p:txBody>
      </p:sp>
    </p:spTree>
    <p:extLst>
      <p:ext uri="{BB962C8B-B14F-4D97-AF65-F5344CB8AC3E}">
        <p14:creationId xmlns:p14="http://schemas.microsoft.com/office/powerpoint/2010/main" val="39910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should share these (differentiated) lesson objectives. It</a:t>
            </a:r>
            <a:r>
              <a:rPr lang="en-US" baseline="0" dirty="0" smtClean="0"/>
              <a:t> can already be an opportunity to discuss how the class will be looking through the lenses of ‘motivation’, ‘experience’, and ‘impact’.</a:t>
            </a:r>
            <a:endParaRPr lang="en-US" dirty="0" smtClean="0"/>
          </a:p>
          <a:p>
            <a:endParaRPr lang="en-US" baseline="0" dirty="0" smtClean="0"/>
          </a:p>
          <a:p>
            <a:r>
              <a:rPr lang="en-US" baseline="0" dirty="0" smtClean="0"/>
              <a:t>Image: </a:t>
            </a:r>
            <a:r>
              <a:rPr lang="nl-NL" baseline="0" dirty="0" err="1" smtClean="0"/>
              <a:t>https</a:t>
            </a:r>
            <a:r>
              <a:rPr lang="nl-NL" baseline="0" dirty="0" smtClean="0"/>
              <a:t>://az616578.vo.msecnd.net/files/2016/01/22/635890905480736327-1659071497_migration_page_image.jpg</a:t>
            </a:r>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7</a:t>
            </a:fld>
            <a:endParaRPr lang="en-US" dirty="0"/>
          </a:p>
        </p:txBody>
      </p:sp>
    </p:spTree>
    <p:extLst>
      <p:ext uri="{BB962C8B-B14F-4D97-AF65-F5344CB8AC3E}">
        <p14:creationId xmlns:p14="http://schemas.microsoft.com/office/powerpoint/2010/main" val="125066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 should provide pupils with the following list of dates and events (these can be cut up beforehand or pupils can do so as they have already been shuffled). Model the first answer to the class.</a:t>
            </a:r>
          </a:p>
          <a:p>
            <a:r>
              <a:rPr lang="en-US" baseline="0" dirty="0" smtClean="0"/>
              <a:t>1. 1290 = Expulsion of Jews</a:t>
            </a:r>
          </a:p>
          <a:p>
            <a:endParaRPr lang="en-US" baseline="0" dirty="0" smtClean="0"/>
          </a:p>
          <a:p>
            <a:r>
              <a:rPr lang="en-US" baseline="0" dirty="0" smtClean="0"/>
              <a:t>In pairs, they should then </a:t>
            </a:r>
            <a:r>
              <a:rPr lang="en-US" baseline="0" dirty="0" err="1" smtClean="0"/>
              <a:t>organise</a:t>
            </a:r>
            <a:r>
              <a:rPr lang="en-US" baseline="0" dirty="0" smtClean="0"/>
              <a:t> the dates in chronological order and place the events next to the date at which they believed each event happened. Ask pupils to ensure they discuss each choice and finish the task prepared to explain their decisions. </a:t>
            </a:r>
          </a:p>
          <a:p>
            <a:endParaRPr lang="en-US" baseline="0" dirty="0"/>
          </a:p>
          <a:p>
            <a:r>
              <a:rPr lang="en-US" baseline="0" dirty="0" smtClean="0"/>
              <a:t>This is an opportunity to question pupils and elicit an understanding of migration.</a:t>
            </a:r>
          </a:p>
          <a:p>
            <a:endParaRPr lang="en-US" i="1" baseline="0" dirty="0" smtClean="0"/>
          </a:p>
          <a:p>
            <a:r>
              <a:rPr lang="en-US" i="1" baseline="0" dirty="0" smtClean="0"/>
              <a:t>Alternative: this can also be done in groups or with pupils working solo.</a:t>
            </a:r>
          </a:p>
        </p:txBody>
      </p:sp>
      <p:sp>
        <p:nvSpPr>
          <p:cNvPr id="4" name="Slide Number Placeholder 3"/>
          <p:cNvSpPr>
            <a:spLocks noGrp="1"/>
          </p:cNvSpPr>
          <p:nvPr>
            <p:ph type="sldNum" sz="quarter" idx="10"/>
          </p:nvPr>
        </p:nvSpPr>
        <p:spPr/>
        <p:txBody>
          <a:bodyPr/>
          <a:lstStyle/>
          <a:p>
            <a:fld id="{1CF1EB35-F438-D547-9F05-E227C3603ECD}" type="slidenum">
              <a:rPr lang="en-US" smtClean="0"/>
              <a:t>8</a:t>
            </a:fld>
            <a:endParaRPr lang="en-US" dirty="0"/>
          </a:p>
        </p:txBody>
      </p:sp>
    </p:spTree>
    <p:extLst>
      <p:ext uri="{BB962C8B-B14F-4D97-AF65-F5344CB8AC3E}">
        <p14:creationId xmlns:p14="http://schemas.microsoft.com/office/powerpoint/2010/main" val="45021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correct order of the events.</a:t>
            </a:r>
            <a:r>
              <a:rPr lang="en-US" baseline="0" dirty="0" smtClean="0"/>
              <a:t> This is an opportunity to question students on their choices and/or have pupils order their pieces like this. It would be useful for pupils to keep this in front of them for the rest of the lesson for support.</a:t>
            </a:r>
          </a:p>
          <a:p>
            <a:endParaRPr lang="en-US" baseline="0" dirty="0" smtClean="0"/>
          </a:p>
          <a:p>
            <a:r>
              <a:rPr lang="en-US" baseline="0" dirty="0" smtClean="0"/>
              <a:t>The next slide will explain each event in some simple detail, as well as establish further key definitions.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F1EB35-F438-D547-9F05-E227C3603ECD}" type="slidenum">
              <a:rPr lang="en-US" smtClean="0"/>
              <a:t>9</a:t>
            </a:fld>
            <a:endParaRPr lang="en-US" dirty="0"/>
          </a:p>
        </p:txBody>
      </p:sp>
    </p:spTree>
    <p:extLst>
      <p:ext uri="{BB962C8B-B14F-4D97-AF65-F5344CB8AC3E}">
        <p14:creationId xmlns:p14="http://schemas.microsoft.com/office/powerpoint/2010/main" val="690488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D62F2C3-1300-A249-AC56-BD767EED002E}" type="datetimeFigureOut">
              <a:rPr lang="en-US" smtClean="0"/>
              <a:t>04/09/2017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27803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62F2C3-1300-A249-AC56-BD767EED002E}" type="datetimeFigureOut">
              <a:rPr lang="en-US" smtClean="0"/>
              <a:t>04/09/2017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76362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62F2C3-1300-A249-AC56-BD767EED002E}" type="datetimeFigureOut">
              <a:rPr lang="en-US" smtClean="0"/>
              <a:t>04/09/2017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87496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62F2C3-1300-A249-AC56-BD767EED002E}" type="datetimeFigureOut">
              <a:rPr lang="en-US" smtClean="0"/>
              <a:t>04/09/2017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190327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D62F2C3-1300-A249-AC56-BD767EED002E}" type="datetimeFigureOut">
              <a:rPr lang="en-US" smtClean="0"/>
              <a:t>04/09/2017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103214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D62F2C3-1300-A249-AC56-BD767EED002E}" type="datetimeFigureOut">
              <a:rPr lang="en-US" smtClean="0"/>
              <a:t>04/09/2017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21052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D62F2C3-1300-A249-AC56-BD767EED002E}" type="datetimeFigureOut">
              <a:rPr lang="en-US" smtClean="0"/>
              <a:t>04/09/2017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93549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D62F2C3-1300-A249-AC56-BD767EED002E}" type="datetimeFigureOut">
              <a:rPr lang="en-US" smtClean="0"/>
              <a:t>04/09/2017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108544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2F2C3-1300-A249-AC56-BD767EED002E}" type="datetimeFigureOut">
              <a:rPr lang="en-US" smtClean="0"/>
              <a:t>04/09/2017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12944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62F2C3-1300-A249-AC56-BD767EED002E}" type="datetimeFigureOut">
              <a:rPr lang="en-US" smtClean="0"/>
              <a:t>04/09/2017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9924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62F2C3-1300-A249-AC56-BD767EED002E}" type="datetimeFigureOut">
              <a:rPr lang="en-US" smtClean="0"/>
              <a:t>04/09/2017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90E5A7-71A4-194A-9EEA-0B6AF2AF0336}" type="slidenum">
              <a:rPr lang="en-US" smtClean="0"/>
              <a:t>‹#›</a:t>
            </a:fld>
            <a:endParaRPr lang="en-US"/>
          </a:p>
        </p:txBody>
      </p:sp>
    </p:spTree>
    <p:extLst>
      <p:ext uri="{BB962C8B-B14F-4D97-AF65-F5344CB8AC3E}">
        <p14:creationId xmlns:p14="http://schemas.microsoft.com/office/powerpoint/2010/main" val="15880103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2F2C3-1300-A249-AC56-BD767EED002E}" type="datetimeFigureOut">
              <a:rPr lang="en-US" smtClean="0"/>
              <a:t>04/09/2017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0E5A7-71A4-194A-9EEA-0B6AF2AF0336}" type="slidenum">
              <a:rPr lang="en-US" smtClean="0"/>
              <a:t>‹#›</a:t>
            </a:fld>
            <a:endParaRPr lang="en-US"/>
          </a:p>
        </p:txBody>
      </p:sp>
    </p:spTree>
    <p:extLst>
      <p:ext uri="{BB962C8B-B14F-4D97-AF65-F5344CB8AC3E}">
        <p14:creationId xmlns:p14="http://schemas.microsoft.com/office/powerpoint/2010/main" val="26465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4" Type="http://schemas.openxmlformats.org/officeDocument/2006/relationships/audio" Target="../media/media2.mp3"/><Relationship Id="rId5" Type="http://schemas.openxmlformats.org/officeDocument/2006/relationships/slideLayout" Target="../slideLayouts/slideLayout2.xml"/><Relationship Id="rId6" Type="http://schemas.openxmlformats.org/officeDocument/2006/relationships/notesSlide" Target="../notesSlides/notesSlide2.xml"/><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24.png"/><Relationship Id="rId6" Type="http://schemas.openxmlformats.org/officeDocument/2006/relationships/image" Target="../media/image1.png"/><Relationship Id="rId1" Type="http://schemas.microsoft.com/office/2007/relationships/media" Target="../media/media3.mp4"/><Relationship Id="rId2" Type="http://schemas.openxmlformats.org/officeDocument/2006/relationships/video" Target="../media/media3.mp4"/></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7"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Terms of Use</a:t>
            </a:r>
            <a:endParaRPr lang="en-US" sz="4000" dirty="0">
              <a:solidFill>
                <a:srgbClr val="FFFFFF"/>
              </a:solidFill>
              <a:ea typeface="ＭＳ Ｐゴシック" charset="0"/>
              <a:cs typeface="P22 Underground GR"/>
            </a:endParaRPr>
          </a:p>
        </p:txBody>
      </p:sp>
      <p:sp>
        <p:nvSpPr>
          <p:cNvPr id="9" name="Content Placeholder 3"/>
          <p:cNvSpPr>
            <a:spLocks noGrp="1"/>
          </p:cNvSpPr>
          <p:nvPr>
            <p:ph idx="1"/>
          </p:nvPr>
        </p:nvSpPr>
        <p:spPr>
          <a:xfrm>
            <a:off x="372548" y="1011382"/>
            <a:ext cx="10515600" cy="4351338"/>
          </a:xfrm>
        </p:spPr>
        <p:txBody>
          <a:bodyPr>
            <a:normAutofit fontScale="92500" lnSpcReduction="10000"/>
          </a:bodyPr>
          <a:lstStyle/>
          <a:p>
            <a:pPr marL="127000" indent="0">
              <a:spcBef>
                <a:spcPts val="0"/>
              </a:spcBef>
              <a:buNone/>
              <a:defRPr/>
            </a:pPr>
            <a:r>
              <a:rPr lang="en-GB" dirty="0"/>
              <a:t>This resource (including images, letters, video, sound and information) is provided for non-commercial educational purposes </a:t>
            </a:r>
            <a:r>
              <a:rPr lang="en-GB" dirty="0" smtClean="0"/>
              <a:t>only.</a:t>
            </a:r>
            <a:r>
              <a:rPr lang="en-GB" dirty="0"/>
              <a:t/>
            </a:r>
            <a:br>
              <a:rPr lang="en-GB" dirty="0"/>
            </a:br>
            <a:endParaRPr lang="en-GB" dirty="0"/>
          </a:p>
          <a:p>
            <a:pPr marL="127000" indent="0">
              <a:spcBef>
                <a:spcPts val="0"/>
              </a:spcBef>
              <a:buNone/>
              <a:defRPr/>
            </a:pPr>
            <a:r>
              <a:rPr lang="en-GB" b="1" dirty="0"/>
              <a:t>You can:</a:t>
            </a:r>
            <a:endParaRPr lang="en-GB" dirty="0"/>
          </a:p>
          <a:p>
            <a:pPr>
              <a:spcBef>
                <a:spcPts val="0"/>
              </a:spcBef>
              <a:buClr>
                <a:srgbClr val="159EE5"/>
              </a:buClr>
              <a:buFont typeface="Wingdings" charset="2"/>
              <a:buChar char="§"/>
              <a:defRPr/>
            </a:pPr>
            <a:r>
              <a:rPr lang="en-GB" dirty="0" smtClean="0"/>
              <a:t>copy </a:t>
            </a:r>
            <a:r>
              <a:rPr lang="en-GB" dirty="0"/>
              <a:t>and repurpose this resource for use within your classroom and share </a:t>
            </a:r>
            <a:r>
              <a:rPr lang="en-GB" dirty="0" smtClean="0"/>
              <a:t>it with </a:t>
            </a:r>
            <a:r>
              <a:rPr lang="en-GB" dirty="0"/>
              <a:t>other </a:t>
            </a:r>
            <a:r>
              <a:rPr lang="en-GB" dirty="0" smtClean="0"/>
              <a:t>teachers.</a:t>
            </a:r>
          </a:p>
          <a:p>
            <a:pPr>
              <a:spcBef>
                <a:spcPts val="0"/>
              </a:spcBef>
              <a:buClr>
                <a:srgbClr val="159EE5"/>
              </a:buClr>
              <a:buFont typeface="Wingdings" charset="2"/>
              <a:buChar char="§"/>
              <a:defRPr/>
            </a:pPr>
            <a:r>
              <a:rPr lang="en-GB" dirty="0" smtClean="0"/>
              <a:t>print </a:t>
            </a:r>
            <a:r>
              <a:rPr lang="en-GB" dirty="0"/>
              <a:t>the images out up to A4 size if you wish to use hard copies with your class.</a:t>
            </a:r>
            <a:br>
              <a:rPr lang="en-GB" dirty="0"/>
            </a:br>
            <a:endParaRPr lang="en-GB" dirty="0"/>
          </a:p>
          <a:p>
            <a:pPr marL="127000" indent="0">
              <a:spcBef>
                <a:spcPts val="0"/>
              </a:spcBef>
              <a:buNone/>
              <a:defRPr/>
            </a:pPr>
            <a:r>
              <a:rPr lang="en-GB" b="1" dirty="0"/>
              <a:t>You must:</a:t>
            </a:r>
            <a:endParaRPr lang="en-GB" dirty="0"/>
          </a:p>
          <a:p>
            <a:pPr>
              <a:spcBef>
                <a:spcPts val="0"/>
              </a:spcBef>
              <a:buClr>
                <a:srgbClr val="159EE5"/>
              </a:buClr>
              <a:buFont typeface="Wingdings" charset="2"/>
              <a:buChar char="§"/>
              <a:defRPr/>
            </a:pPr>
            <a:r>
              <a:rPr lang="en-GB" dirty="0" smtClean="0"/>
              <a:t>include an attribution </a:t>
            </a:r>
            <a:r>
              <a:rPr lang="en-GB" dirty="0"/>
              <a:t>statement wherever the </a:t>
            </a:r>
            <a:r>
              <a:rPr lang="en-GB" dirty="0" smtClean="0"/>
              <a:t>images are used.</a:t>
            </a:r>
          </a:p>
          <a:p>
            <a:pPr marL="0" indent="0">
              <a:spcBef>
                <a:spcPts val="0"/>
              </a:spcBef>
              <a:buClr>
                <a:srgbClr val="159EE5"/>
              </a:buClr>
              <a:buNone/>
              <a:defRPr/>
            </a:pPr>
            <a:endParaRPr lang="en-GB" dirty="0" smtClean="0"/>
          </a:p>
          <a:p>
            <a:pPr marL="0" indent="0">
              <a:spcBef>
                <a:spcPts val="0"/>
              </a:spcBef>
              <a:buClr>
                <a:srgbClr val="159EE5"/>
              </a:buClr>
              <a:buNone/>
              <a:defRPr/>
            </a:pPr>
            <a:r>
              <a:rPr lang="en-GB" dirty="0" smtClean="0"/>
              <a:t>By downloading this resource, you agree </a:t>
            </a:r>
            <a:r>
              <a:rPr lang="en-GB" dirty="0"/>
              <a:t>to these terms of </a:t>
            </a:r>
            <a:r>
              <a:rPr lang="en-GB" dirty="0" smtClean="0"/>
              <a:t>use.</a:t>
            </a:r>
            <a:endParaRPr lang="en-US" dirty="0"/>
          </a:p>
        </p:txBody>
      </p:sp>
      <p:sp>
        <p:nvSpPr>
          <p:cNvPr id="11" name="TextBox 10"/>
          <p:cNvSpPr txBox="1"/>
          <p:nvPr/>
        </p:nvSpPr>
        <p:spPr>
          <a:xfrm>
            <a:off x="372547" y="5362720"/>
            <a:ext cx="10181573" cy="707886"/>
          </a:xfrm>
          <a:prstGeom prst="rect">
            <a:avLst/>
          </a:prstGeom>
          <a:solidFill>
            <a:srgbClr val="F528E2"/>
          </a:solidFill>
        </p:spPr>
        <p:txBody>
          <a:bodyPr wrap="square" rtlCol="0">
            <a:spAutoFit/>
          </a:bodyPr>
          <a:lstStyle/>
          <a:p>
            <a:r>
              <a:rPr lang="en-US" sz="2000" dirty="0" smtClean="0"/>
              <a:t>Please see the ‘Notes’ panel for the instructions and suggestions for each activity. Similar advice will be given in the teacher guide.</a:t>
            </a:r>
            <a:endParaRPr lang="en-US" sz="2000" dirty="0"/>
          </a:p>
        </p:txBody>
      </p:sp>
    </p:spTree>
    <p:extLst>
      <p:ext uri="{BB962C8B-B14F-4D97-AF65-F5344CB8AC3E}">
        <p14:creationId xmlns:p14="http://schemas.microsoft.com/office/powerpoint/2010/main" val="125249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11"/>
                                        </p:tgtEl>
                                        <p:attrNameLst>
                                          <p:attrName>style.color</p:attrName>
                                        </p:attrNameLst>
                                      </p:cBhvr>
                                      <p:by>
                                        <p:hsl h="10842353" s="0" l="0"/>
                                      </p:by>
                                    </p:animClr>
                                    <p:animClr clrSpc="hsl" dir="cw">
                                      <p:cBhvr>
                                        <p:cTn id="7" dur="500" fill="hold"/>
                                        <p:tgtEl>
                                          <p:spTgt spid="11"/>
                                        </p:tgtEl>
                                        <p:attrNameLst>
                                          <p:attrName>fillcolor</p:attrName>
                                        </p:attrNameLst>
                                      </p:cBhvr>
                                      <p:by>
                                        <p:hsl h="10842353" s="0" l="0"/>
                                      </p:by>
                                    </p:animClr>
                                    <p:animClr clrSpc="hsl" dir="cw">
                                      <p:cBhvr>
                                        <p:cTn id="8" dur="500" fill="hold"/>
                                        <p:tgtEl>
                                          <p:spTgt spid="11"/>
                                        </p:tgtEl>
                                        <p:attrNameLst>
                                          <p:attrName>stroke.color</p:attrName>
                                        </p:attrNameLst>
                                      </p:cBhvr>
                                      <p:by>
                                        <p:hsl h="10842353"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3600" dirty="0">
                <a:solidFill>
                  <a:schemeClr val="bg1"/>
                </a:solidFill>
              </a:rPr>
              <a:t>Expulsion of the Jews (1290)</a:t>
            </a:r>
            <a:endParaRPr lang="en-US" sz="36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6093380" y="1094651"/>
            <a:ext cx="4460741" cy="5042771"/>
          </a:xfrm>
        </p:spPr>
        <p:txBody>
          <a:bodyPr>
            <a:noAutofit/>
          </a:bodyPr>
          <a:lstStyle/>
          <a:p>
            <a:pPr marL="0" indent="0">
              <a:lnSpc>
                <a:spcPct val="100000"/>
              </a:lnSpc>
              <a:buNone/>
            </a:pPr>
            <a:r>
              <a:rPr lang="en-US" sz="3000" dirty="0" smtClean="0"/>
              <a:t>The Edict of Expulsion was a royal decree by King Edward I expelling all Jews from England.</a:t>
            </a:r>
          </a:p>
          <a:p>
            <a:pPr marL="0" indent="0">
              <a:lnSpc>
                <a:spcPct val="100000"/>
              </a:lnSpc>
              <a:spcBef>
                <a:spcPts val="0"/>
              </a:spcBef>
              <a:buNone/>
            </a:pPr>
            <a:endParaRPr lang="en-US" sz="3000" dirty="0" smtClean="0"/>
          </a:p>
          <a:p>
            <a:pPr marL="0" indent="0">
              <a:lnSpc>
                <a:spcPct val="100000"/>
              </a:lnSpc>
              <a:spcBef>
                <a:spcPts val="0"/>
              </a:spcBef>
              <a:buNone/>
            </a:pPr>
            <a:r>
              <a:rPr lang="en-US" sz="3000" dirty="0" smtClean="0"/>
              <a:t>This was the product </a:t>
            </a:r>
            <a:r>
              <a:rPr lang="en-US" sz="3000" dirty="0"/>
              <a:t>of </a:t>
            </a:r>
            <a:r>
              <a:rPr lang="en-US" sz="3000" dirty="0" smtClean="0"/>
              <a:t>a gradual </a:t>
            </a:r>
            <a:r>
              <a:rPr lang="en-US" sz="3000" dirty="0"/>
              <a:t>build-up of </a:t>
            </a:r>
            <a:r>
              <a:rPr lang="en-US" sz="3000" dirty="0" smtClean="0"/>
              <a:t>resentment towards the Jews and clear </a:t>
            </a:r>
            <a:r>
              <a:rPr lang="en-US" sz="3000" dirty="0" smtClean="0">
                <a:solidFill>
                  <a:schemeClr val="accent1"/>
                </a:solidFill>
              </a:rPr>
              <a:t>persecution</a:t>
            </a:r>
            <a:r>
              <a:rPr lang="en-US" sz="3000" dirty="0" smtClean="0"/>
              <a:t> against </a:t>
            </a:r>
            <a:r>
              <a:rPr lang="en-US" sz="3000" dirty="0"/>
              <a:t>a specific </a:t>
            </a:r>
            <a:r>
              <a:rPr lang="en-US" sz="3000" dirty="0" smtClean="0"/>
              <a:t>religious </a:t>
            </a:r>
            <a:r>
              <a:rPr lang="en-US" sz="3000" dirty="0" smtClean="0">
                <a:solidFill>
                  <a:srgbClr val="159EE5"/>
                </a:solidFill>
              </a:rPr>
              <a:t>ethnic</a:t>
            </a:r>
            <a:r>
              <a:rPr lang="en-US" sz="3000" dirty="0" smtClean="0"/>
              <a:t> group</a:t>
            </a:r>
            <a:r>
              <a:rPr lang="en-US" sz="3000" dirty="0"/>
              <a:t>.</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977" y="1011382"/>
            <a:ext cx="5566667" cy="4036106"/>
          </a:xfrm>
          <a:prstGeom prst="rect">
            <a:avLst/>
          </a:prstGeom>
        </p:spPr>
      </p:pic>
      <p:sp>
        <p:nvSpPr>
          <p:cNvPr id="3" name="TextBox 2"/>
          <p:cNvSpPr txBox="1"/>
          <p:nvPr/>
        </p:nvSpPr>
        <p:spPr>
          <a:xfrm>
            <a:off x="369976" y="5128153"/>
            <a:ext cx="5566667" cy="1015663"/>
          </a:xfrm>
          <a:prstGeom prst="rect">
            <a:avLst/>
          </a:prstGeom>
          <a:solidFill>
            <a:srgbClr val="159EE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smtClean="0">
                <a:solidFill>
                  <a:schemeClr val="bg1"/>
                </a:solidFill>
              </a:rPr>
              <a:t>Persecution</a:t>
            </a:r>
            <a:r>
              <a:rPr lang="en-US" sz="2000" dirty="0" smtClean="0">
                <a:solidFill>
                  <a:schemeClr val="tx1"/>
                </a:solidFill>
              </a:rPr>
              <a:t>: the ill-treatment of a group of people based on a defining characteristic, like race, political viewpoint or religious belief.</a:t>
            </a:r>
            <a:endParaRPr lang="en-US" sz="2000" dirty="0">
              <a:solidFill>
                <a:schemeClr val="tx1"/>
              </a:solidFill>
            </a:endParaRPr>
          </a:p>
        </p:txBody>
      </p:sp>
    </p:spTree>
    <p:extLst>
      <p:ext uri="{BB962C8B-B14F-4D97-AF65-F5344CB8AC3E}">
        <p14:creationId xmlns:p14="http://schemas.microsoft.com/office/powerpoint/2010/main" val="304339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3" y="422885"/>
            <a:ext cx="10024837"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3600" dirty="0">
                <a:solidFill>
                  <a:schemeClr val="bg1"/>
                </a:solidFill>
              </a:rPr>
              <a:t>First East India Company </a:t>
            </a:r>
            <a:r>
              <a:rPr lang="en-US" sz="3600" dirty="0" smtClean="0">
                <a:solidFill>
                  <a:schemeClr val="bg1"/>
                </a:solidFill>
              </a:rPr>
              <a:t>ship arrives </a:t>
            </a:r>
            <a:r>
              <a:rPr lang="en-US" sz="3600" dirty="0">
                <a:solidFill>
                  <a:schemeClr val="bg1"/>
                </a:solidFill>
              </a:rPr>
              <a:t>in India (1608)</a:t>
            </a:r>
            <a:endParaRPr lang="en-US" sz="36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374138" y="1011382"/>
            <a:ext cx="5190744" cy="4310426"/>
          </a:xfrm>
        </p:spPr>
        <p:txBody>
          <a:bodyPr>
            <a:noAutofit/>
          </a:bodyPr>
          <a:lstStyle/>
          <a:p>
            <a:pPr marL="0" indent="0">
              <a:lnSpc>
                <a:spcPct val="100000"/>
              </a:lnSpc>
              <a:spcBef>
                <a:spcPts val="0"/>
              </a:spcBef>
              <a:buNone/>
            </a:pPr>
            <a:r>
              <a:rPr lang="en-US" sz="2500" dirty="0" smtClean="0"/>
              <a:t>The East India Company was a British company formed to pursue trade in Asia.</a:t>
            </a:r>
          </a:p>
          <a:p>
            <a:pPr marL="0" indent="0">
              <a:lnSpc>
                <a:spcPct val="100000"/>
              </a:lnSpc>
              <a:spcBef>
                <a:spcPts val="0"/>
              </a:spcBef>
              <a:buNone/>
            </a:pPr>
            <a:endParaRPr lang="en-US" sz="2500" i="1" dirty="0"/>
          </a:p>
          <a:p>
            <a:pPr marL="0" indent="0">
              <a:lnSpc>
                <a:spcPct val="100000"/>
              </a:lnSpc>
              <a:spcBef>
                <a:spcPts val="0"/>
              </a:spcBef>
              <a:buNone/>
            </a:pPr>
            <a:r>
              <a:rPr lang="en-US" sz="2500" i="1" dirty="0" smtClean="0"/>
              <a:t>The </a:t>
            </a:r>
            <a:r>
              <a:rPr lang="en-US" sz="2500" i="1" dirty="0"/>
              <a:t>Hector</a:t>
            </a:r>
            <a:r>
              <a:rPr lang="en-US" sz="2500" dirty="0"/>
              <a:t>, captained by </a:t>
            </a:r>
            <a:r>
              <a:rPr lang="en-US" sz="2500" dirty="0" smtClean="0"/>
              <a:t>William Hawkins</a:t>
            </a:r>
            <a:r>
              <a:rPr lang="en-US" sz="2500" dirty="0"/>
              <a:t>, docked at </a:t>
            </a:r>
            <a:r>
              <a:rPr lang="en-US" sz="2500" dirty="0" err="1"/>
              <a:t>Surat</a:t>
            </a:r>
            <a:r>
              <a:rPr lang="en-US" sz="2500" dirty="0"/>
              <a:t> on </a:t>
            </a:r>
            <a:r>
              <a:rPr lang="en-US" sz="2500" dirty="0" smtClean="0"/>
              <a:t>24 August </a:t>
            </a:r>
            <a:r>
              <a:rPr lang="en-US" sz="2500" dirty="0"/>
              <a:t>1608. </a:t>
            </a:r>
            <a:endParaRPr lang="en-US" sz="2500" dirty="0" smtClean="0"/>
          </a:p>
          <a:p>
            <a:pPr marL="0" indent="0">
              <a:lnSpc>
                <a:spcPct val="100000"/>
              </a:lnSpc>
              <a:spcBef>
                <a:spcPts val="0"/>
              </a:spcBef>
              <a:buNone/>
            </a:pPr>
            <a:endParaRPr lang="en-US" sz="2500" dirty="0"/>
          </a:p>
          <a:p>
            <a:pPr marL="0" indent="0">
              <a:lnSpc>
                <a:spcPct val="100000"/>
              </a:lnSpc>
              <a:spcBef>
                <a:spcPts val="0"/>
              </a:spcBef>
              <a:buNone/>
            </a:pPr>
            <a:r>
              <a:rPr lang="en-US" sz="2500" dirty="0" smtClean="0"/>
              <a:t>Hawkins</a:t>
            </a:r>
            <a:r>
              <a:rPr lang="en-US" sz="2500" dirty="0"/>
              <a:t>’ </a:t>
            </a:r>
            <a:r>
              <a:rPr lang="en-US" sz="2500" dirty="0" smtClean="0"/>
              <a:t>trading agreement </a:t>
            </a:r>
            <a:r>
              <a:rPr lang="en-US" sz="2500" dirty="0"/>
              <a:t>with Mughal </a:t>
            </a:r>
            <a:r>
              <a:rPr lang="en-US" sz="2500" dirty="0" smtClean="0"/>
              <a:t>Emperor Jahangir </a:t>
            </a:r>
            <a:r>
              <a:rPr lang="en-US" sz="2500" dirty="0"/>
              <a:t>led to the birth of </a:t>
            </a:r>
            <a:r>
              <a:rPr lang="en-US" sz="2500" dirty="0" smtClean="0"/>
              <a:t>the British </a:t>
            </a:r>
            <a:r>
              <a:rPr lang="en-US" sz="2500" dirty="0" smtClean="0">
                <a:solidFill>
                  <a:schemeClr val="accent1"/>
                </a:solidFill>
              </a:rPr>
              <a:t>Empire</a:t>
            </a:r>
            <a:r>
              <a:rPr lang="en-US" sz="2500" dirty="0" smtClean="0"/>
              <a:t>.</a:t>
            </a:r>
            <a:endParaRPr lang="en-US" sz="2500"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4833" y="1011382"/>
            <a:ext cx="4859287" cy="4921853"/>
          </a:xfrm>
          <a:prstGeom prst="rect">
            <a:avLst/>
          </a:prstGeom>
        </p:spPr>
      </p:pic>
      <p:sp>
        <p:nvSpPr>
          <p:cNvPr id="11" name="TextBox 10"/>
          <p:cNvSpPr txBox="1"/>
          <p:nvPr/>
        </p:nvSpPr>
        <p:spPr>
          <a:xfrm>
            <a:off x="479319" y="5517736"/>
            <a:ext cx="4955611" cy="830997"/>
          </a:xfrm>
          <a:prstGeom prst="rect">
            <a:avLst/>
          </a:prstGeom>
          <a:solidFill>
            <a:srgbClr val="159EE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Empire</a:t>
            </a:r>
            <a:r>
              <a:rPr lang="en-US" sz="2400" dirty="0" smtClean="0">
                <a:solidFill>
                  <a:schemeClr val="tx1"/>
                </a:solidFill>
              </a:rPr>
              <a:t>: a singular political power ruling over several countries</a:t>
            </a:r>
            <a:endParaRPr lang="en-US" sz="2400" dirty="0">
              <a:solidFill>
                <a:schemeClr val="tx1"/>
              </a:solidFill>
            </a:endParaRPr>
          </a:p>
        </p:txBody>
      </p:sp>
    </p:spTree>
    <p:extLst>
      <p:ext uri="{BB962C8B-B14F-4D97-AF65-F5344CB8AC3E}">
        <p14:creationId xmlns:p14="http://schemas.microsoft.com/office/powerpoint/2010/main" val="664101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10995" y="422885"/>
            <a:ext cx="10024837"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3600" dirty="0">
                <a:solidFill>
                  <a:schemeClr val="bg1"/>
                </a:solidFill>
              </a:rPr>
              <a:t>French Huguenots seek refuge in Britain </a:t>
            </a:r>
            <a:r>
              <a:rPr lang="en-US" sz="3600" dirty="0" smtClean="0">
                <a:solidFill>
                  <a:schemeClr val="bg1"/>
                </a:solidFill>
              </a:rPr>
              <a:t>(</a:t>
            </a:r>
            <a:r>
              <a:rPr lang="en-US" sz="3600" dirty="0">
                <a:solidFill>
                  <a:schemeClr val="bg1"/>
                </a:solidFill>
              </a:rPr>
              <a:t>1685)</a:t>
            </a:r>
            <a:endParaRPr lang="en-US" sz="36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6765970" y="1090396"/>
            <a:ext cx="3888739" cy="5130295"/>
          </a:xfrm>
        </p:spPr>
        <p:txBody>
          <a:bodyPr>
            <a:normAutofit fontScale="85000" lnSpcReduction="10000"/>
          </a:bodyPr>
          <a:lstStyle/>
          <a:p>
            <a:pPr marL="0" indent="0">
              <a:lnSpc>
                <a:spcPct val="110000"/>
              </a:lnSpc>
              <a:spcBef>
                <a:spcPts val="0"/>
              </a:spcBef>
              <a:buNone/>
            </a:pPr>
            <a:r>
              <a:rPr lang="en-US" dirty="0" smtClean="0"/>
              <a:t>The Huguenots were a group of French Protestants. They were part of a</a:t>
            </a:r>
            <a:r>
              <a:rPr lang="en-US" dirty="0" smtClean="0">
                <a:solidFill>
                  <a:srgbClr val="159EE5"/>
                </a:solidFill>
              </a:rPr>
              <a:t> </a:t>
            </a:r>
            <a:r>
              <a:rPr lang="en-US" dirty="0">
                <a:solidFill>
                  <a:srgbClr val="159EE5"/>
                </a:solidFill>
              </a:rPr>
              <a:t>minority</a:t>
            </a:r>
            <a:r>
              <a:rPr lang="en-US" dirty="0" smtClean="0">
                <a:solidFill>
                  <a:srgbClr val="159EE5"/>
                </a:solidFill>
              </a:rPr>
              <a:t> </a:t>
            </a:r>
            <a:r>
              <a:rPr lang="en-US" dirty="0" smtClean="0"/>
              <a:t>who followed the Reformist branch of Christianity. </a:t>
            </a:r>
          </a:p>
          <a:p>
            <a:pPr marL="0" indent="0">
              <a:lnSpc>
                <a:spcPct val="110000"/>
              </a:lnSpc>
              <a:spcBef>
                <a:spcPts val="0"/>
              </a:spcBef>
              <a:buNone/>
            </a:pPr>
            <a:endParaRPr lang="en-US" dirty="0"/>
          </a:p>
          <a:p>
            <a:pPr marL="0" indent="0">
              <a:lnSpc>
                <a:spcPct val="110000"/>
              </a:lnSpc>
              <a:spcBef>
                <a:spcPts val="0"/>
              </a:spcBef>
              <a:buNone/>
            </a:pPr>
            <a:r>
              <a:rPr lang="en-US" dirty="0" smtClean="0"/>
              <a:t>This was the </a:t>
            </a:r>
            <a:r>
              <a:rPr lang="en-US" dirty="0"/>
              <a:t>first large-scale arrival of </a:t>
            </a:r>
            <a:r>
              <a:rPr lang="en-US" dirty="0" smtClean="0"/>
              <a:t>a group </a:t>
            </a:r>
            <a:r>
              <a:rPr lang="en-US" dirty="0"/>
              <a:t>of people fleeing </a:t>
            </a:r>
            <a:r>
              <a:rPr lang="en-US" dirty="0" smtClean="0">
                <a:solidFill>
                  <a:srgbClr val="159EE5"/>
                </a:solidFill>
              </a:rPr>
              <a:t>persecution</a:t>
            </a:r>
            <a:r>
              <a:rPr lang="en-US" dirty="0" smtClean="0"/>
              <a:t> abroad</a:t>
            </a:r>
            <a:r>
              <a:rPr lang="en-US" dirty="0"/>
              <a:t>. </a:t>
            </a:r>
            <a:endParaRPr lang="en-US" dirty="0" smtClean="0"/>
          </a:p>
          <a:p>
            <a:pPr marL="0" indent="0">
              <a:lnSpc>
                <a:spcPct val="110000"/>
              </a:lnSpc>
              <a:spcBef>
                <a:spcPts val="0"/>
              </a:spcBef>
              <a:buNone/>
            </a:pPr>
            <a:endParaRPr lang="en-US" dirty="0"/>
          </a:p>
          <a:p>
            <a:pPr marL="0" indent="0">
              <a:lnSpc>
                <a:spcPct val="110000"/>
              </a:lnSpc>
              <a:spcBef>
                <a:spcPts val="0"/>
              </a:spcBef>
              <a:buNone/>
            </a:pPr>
            <a:r>
              <a:rPr lang="en-US" dirty="0" smtClean="0"/>
              <a:t>Britain has had a complex relationship with </a:t>
            </a:r>
            <a:r>
              <a:rPr lang="en-US" dirty="0" smtClean="0">
                <a:solidFill>
                  <a:srgbClr val="159EE5"/>
                </a:solidFill>
              </a:rPr>
              <a:t>refugee</a:t>
            </a:r>
            <a:r>
              <a:rPr lang="en-US" dirty="0" smtClean="0"/>
              <a:t>s ever </a:t>
            </a:r>
            <a:r>
              <a:rPr lang="en-US" dirty="0"/>
              <a:t>since.</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547" y="1011382"/>
            <a:ext cx="6263289" cy="3803904"/>
          </a:xfrm>
          <a:prstGeom prst="rect">
            <a:avLst/>
          </a:prstGeom>
        </p:spPr>
      </p:pic>
      <p:sp>
        <p:nvSpPr>
          <p:cNvPr id="12" name="TextBox 11"/>
          <p:cNvSpPr txBox="1"/>
          <p:nvPr/>
        </p:nvSpPr>
        <p:spPr>
          <a:xfrm>
            <a:off x="372547" y="4988285"/>
            <a:ext cx="6263289" cy="830997"/>
          </a:xfrm>
          <a:prstGeom prst="rect">
            <a:avLst/>
          </a:prstGeom>
          <a:solidFill>
            <a:srgbClr val="159EE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Refugee</a:t>
            </a:r>
            <a:r>
              <a:rPr lang="en-US" sz="2400" dirty="0" smtClean="0">
                <a:solidFill>
                  <a:schemeClr val="tx1"/>
                </a:solidFill>
              </a:rPr>
              <a:t>: a person forced to leave their home country due to persecution or natural disaster</a:t>
            </a:r>
            <a:endParaRPr lang="en-US" sz="2400" dirty="0">
              <a:solidFill>
                <a:schemeClr val="tx1"/>
              </a:solidFill>
            </a:endParaRPr>
          </a:p>
        </p:txBody>
      </p:sp>
    </p:spTree>
    <p:extLst>
      <p:ext uri="{BB962C8B-B14F-4D97-AF65-F5344CB8AC3E}">
        <p14:creationId xmlns:p14="http://schemas.microsoft.com/office/powerpoint/2010/main" val="661829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89487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chemeClr val="bg1"/>
                </a:solidFill>
              </a:rPr>
              <a:t>Aliens Act (1905</a:t>
            </a:r>
            <a:r>
              <a:rPr lang="en-US" sz="4000" dirty="0">
                <a:solidFill>
                  <a:schemeClr val="bg1"/>
                </a:solidFill>
              </a:rPr>
              <a:t>)</a:t>
            </a:r>
            <a:endParaRPr lang="en-US" sz="40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5783267" y="1123201"/>
            <a:ext cx="4770853" cy="5097489"/>
          </a:xfrm>
        </p:spPr>
        <p:txBody>
          <a:bodyPr>
            <a:normAutofit fontScale="92500" lnSpcReduction="10000"/>
          </a:bodyPr>
          <a:lstStyle/>
          <a:p>
            <a:pPr marL="0" indent="0">
              <a:lnSpc>
                <a:spcPct val="110000"/>
              </a:lnSpc>
              <a:spcBef>
                <a:spcPts val="0"/>
              </a:spcBef>
              <a:buNone/>
            </a:pPr>
            <a:r>
              <a:rPr lang="en-US" dirty="0" smtClean="0"/>
              <a:t>The Aliens Act 1905 was an act of Parliament that introduced </a:t>
            </a:r>
            <a:r>
              <a:rPr lang="en-US" dirty="0" smtClean="0">
                <a:solidFill>
                  <a:srgbClr val="159EE5"/>
                </a:solidFill>
              </a:rPr>
              <a:t>immigration</a:t>
            </a:r>
            <a:r>
              <a:rPr lang="en-US" dirty="0" smtClean="0"/>
              <a:t> controls and registration.</a:t>
            </a:r>
          </a:p>
          <a:p>
            <a:pPr marL="0" indent="0">
              <a:lnSpc>
                <a:spcPct val="110000"/>
              </a:lnSpc>
              <a:spcBef>
                <a:spcPts val="0"/>
              </a:spcBef>
              <a:buNone/>
            </a:pPr>
            <a:endParaRPr lang="en-US" dirty="0"/>
          </a:p>
          <a:p>
            <a:pPr marL="0" indent="0">
              <a:lnSpc>
                <a:spcPct val="110000"/>
              </a:lnSpc>
              <a:spcBef>
                <a:spcPts val="0"/>
              </a:spcBef>
              <a:buNone/>
            </a:pPr>
            <a:r>
              <a:rPr lang="en-US" dirty="0" smtClean="0"/>
              <a:t>This is a moment </a:t>
            </a:r>
            <a:r>
              <a:rPr lang="en-US" dirty="0"/>
              <a:t>when the </a:t>
            </a:r>
            <a:r>
              <a:rPr lang="en-US" dirty="0" smtClean="0"/>
              <a:t>state validated </a:t>
            </a:r>
            <a:r>
              <a:rPr lang="en-US" dirty="0" smtClean="0">
                <a:solidFill>
                  <a:srgbClr val="159EE5"/>
                </a:solidFill>
              </a:rPr>
              <a:t>xenophobia</a:t>
            </a:r>
            <a:r>
              <a:rPr lang="en-US" dirty="0" smtClean="0"/>
              <a:t> by bringing legislation that restricted movement </a:t>
            </a:r>
            <a:r>
              <a:rPr lang="en-US" dirty="0"/>
              <a:t>to </a:t>
            </a:r>
            <a:r>
              <a:rPr lang="en-US" dirty="0" smtClean="0"/>
              <a:t>Britain. </a:t>
            </a:r>
          </a:p>
          <a:p>
            <a:pPr marL="0" indent="0">
              <a:lnSpc>
                <a:spcPct val="110000"/>
              </a:lnSpc>
              <a:spcBef>
                <a:spcPts val="0"/>
              </a:spcBef>
              <a:buNone/>
            </a:pPr>
            <a:endParaRPr lang="en-US" dirty="0"/>
          </a:p>
          <a:p>
            <a:pPr marL="0" indent="0">
              <a:lnSpc>
                <a:spcPct val="110000"/>
              </a:lnSpc>
              <a:spcBef>
                <a:spcPts val="0"/>
              </a:spcBef>
              <a:buNone/>
            </a:pPr>
            <a:r>
              <a:rPr lang="en-US" dirty="0" smtClean="0"/>
              <a:t>This was also at the time of the </a:t>
            </a:r>
            <a:r>
              <a:rPr lang="en-US" dirty="0"/>
              <a:t>emergence of the </a:t>
            </a:r>
            <a:r>
              <a:rPr lang="en-US" dirty="0">
                <a:solidFill>
                  <a:srgbClr val="159EE5"/>
                </a:solidFill>
              </a:rPr>
              <a:t>popular press</a:t>
            </a:r>
            <a:r>
              <a:rPr lang="en-US" dirty="0"/>
              <a:t>.</a:t>
            </a:r>
          </a:p>
          <a:p>
            <a:pPr marL="0" indent="0">
              <a:lnSpc>
                <a:spcPct val="110000"/>
              </a:lnSpc>
              <a:spcBef>
                <a:spcPts val="0"/>
              </a:spcBef>
              <a:buNone/>
            </a:pPr>
            <a:endParaRPr lang="en-US" dirty="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2548" y="1011383"/>
            <a:ext cx="5240313" cy="3615482"/>
          </a:xfrm>
          <a:prstGeom prst="rect">
            <a:avLst/>
          </a:prstGeom>
        </p:spPr>
      </p:pic>
      <p:sp>
        <p:nvSpPr>
          <p:cNvPr id="11" name="TextBox 10"/>
          <p:cNvSpPr txBox="1"/>
          <p:nvPr/>
        </p:nvSpPr>
        <p:spPr>
          <a:xfrm>
            <a:off x="372548" y="4841080"/>
            <a:ext cx="5240313" cy="1200329"/>
          </a:xfrm>
          <a:prstGeom prst="rect">
            <a:avLst/>
          </a:prstGeom>
          <a:solidFill>
            <a:srgbClr val="159EE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Xenophobia</a:t>
            </a:r>
            <a:r>
              <a:rPr lang="en-US" sz="2400" dirty="0" smtClean="0">
                <a:solidFill>
                  <a:schemeClr val="tx1"/>
                </a:solidFill>
              </a:rPr>
              <a:t>: strong dislike or fear of people from other countries (foreigners). </a:t>
            </a:r>
            <a:endParaRPr lang="en-US" sz="2400" dirty="0">
              <a:solidFill>
                <a:schemeClr val="tx1"/>
              </a:solidFill>
            </a:endParaRPr>
          </a:p>
        </p:txBody>
      </p:sp>
    </p:spTree>
    <p:extLst>
      <p:ext uri="{BB962C8B-B14F-4D97-AF65-F5344CB8AC3E}">
        <p14:creationId xmlns:p14="http://schemas.microsoft.com/office/powerpoint/2010/main" val="112942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3" y="422885"/>
            <a:ext cx="10024837"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3600" dirty="0">
                <a:solidFill>
                  <a:schemeClr val="bg1"/>
                </a:solidFill>
              </a:rPr>
              <a:t>First scheduled transatlantic </a:t>
            </a:r>
            <a:r>
              <a:rPr lang="en-US" sz="3600" dirty="0" smtClean="0">
                <a:solidFill>
                  <a:schemeClr val="bg1"/>
                </a:solidFill>
              </a:rPr>
              <a:t>jet flight </a:t>
            </a:r>
            <a:r>
              <a:rPr lang="en-US" sz="3600" dirty="0">
                <a:solidFill>
                  <a:schemeClr val="bg1"/>
                </a:solidFill>
              </a:rPr>
              <a:t>(1958)</a:t>
            </a:r>
            <a:endParaRPr lang="en-US" sz="36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372548" y="1129957"/>
            <a:ext cx="4465273" cy="5134030"/>
          </a:xfrm>
        </p:spPr>
        <p:txBody>
          <a:bodyPr>
            <a:normAutofit fontScale="92500" lnSpcReduction="10000"/>
          </a:bodyPr>
          <a:lstStyle/>
          <a:p>
            <a:pPr marL="0" indent="0">
              <a:lnSpc>
                <a:spcPct val="110000"/>
              </a:lnSpc>
              <a:spcBef>
                <a:spcPts val="0"/>
              </a:spcBef>
              <a:buNone/>
            </a:pPr>
            <a:r>
              <a:rPr lang="en-US" dirty="0"/>
              <a:t>The </a:t>
            </a:r>
            <a:r>
              <a:rPr lang="en-US" dirty="0" smtClean="0"/>
              <a:t>beginning </a:t>
            </a:r>
            <a:r>
              <a:rPr lang="en-US" dirty="0"/>
              <a:t>of commercial jet </a:t>
            </a:r>
            <a:r>
              <a:rPr lang="en-US" dirty="0" smtClean="0"/>
              <a:t>travel massively </a:t>
            </a:r>
            <a:r>
              <a:rPr lang="en-US" dirty="0"/>
              <a:t>reduced travel times </a:t>
            </a:r>
            <a:r>
              <a:rPr lang="en-US" dirty="0" smtClean="0"/>
              <a:t>and the </a:t>
            </a:r>
            <a:r>
              <a:rPr lang="en-US" dirty="0"/>
              <a:t>cost of </a:t>
            </a:r>
            <a:r>
              <a:rPr lang="en-US" dirty="0" smtClean="0"/>
              <a:t>flying.</a:t>
            </a:r>
          </a:p>
          <a:p>
            <a:pPr marL="0" indent="0">
              <a:lnSpc>
                <a:spcPct val="110000"/>
              </a:lnSpc>
              <a:spcBef>
                <a:spcPts val="0"/>
              </a:spcBef>
              <a:buNone/>
            </a:pPr>
            <a:endParaRPr lang="en-US" dirty="0" smtClean="0"/>
          </a:p>
          <a:p>
            <a:pPr marL="0" indent="0">
              <a:lnSpc>
                <a:spcPct val="110000"/>
              </a:lnSpc>
              <a:spcBef>
                <a:spcPts val="0"/>
              </a:spcBef>
              <a:buNone/>
            </a:pPr>
            <a:r>
              <a:rPr lang="en-US" dirty="0" smtClean="0"/>
              <a:t>This allowed for mass mobility across long distances on a whole new scale.</a:t>
            </a:r>
            <a:endParaRPr lang="en-US" dirty="0"/>
          </a:p>
          <a:p>
            <a:pPr marL="0" indent="0">
              <a:lnSpc>
                <a:spcPct val="110000"/>
              </a:lnSpc>
              <a:spcBef>
                <a:spcPts val="0"/>
              </a:spcBef>
              <a:buNone/>
            </a:pPr>
            <a:endParaRPr lang="en-US" dirty="0" smtClean="0"/>
          </a:p>
          <a:p>
            <a:pPr marL="0" indent="0">
              <a:lnSpc>
                <a:spcPct val="110000"/>
              </a:lnSpc>
              <a:spcBef>
                <a:spcPts val="0"/>
              </a:spcBef>
              <a:buNone/>
            </a:pPr>
            <a:r>
              <a:rPr lang="en-US" dirty="0" smtClean="0"/>
              <a:t>The technological change has played a part in the process of </a:t>
            </a:r>
            <a:r>
              <a:rPr lang="en-US" dirty="0" err="1" smtClean="0">
                <a:solidFill>
                  <a:srgbClr val="159EE5"/>
                </a:solidFill>
              </a:rPr>
              <a:t>globalisation</a:t>
            </a:r>
            <a:r>
              <a:rPr lang="en-US" dirty="0" smtClean="0"/>
              <a:t>.</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7724" y="1011382"/>
            <a:ext cx="5456396" cy="4169664"/>
          </a:xfrm>
          <a:prstGeom prst="rect">
            <a:avLst/>
          </a:prstGeom>
        </p:spPr>
      </p:pic>
    </p:spTree>
    <p:extLst>
      <p:ext uri="{BB962C8B-B14F-4D97-AF65-F5344CB8AC3E}">
        <p14:creationId xmlns:p14="http://schemas.microsoft.com/office/powerpoint/2010/main" val="1703891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37140" y="419582"/>
            <a:ext cx="6637768"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3600" dirty="0">
                <a:solidFill>
                  <a:schemeClr val="bg1"/>
                </a:solidFill>
              </a:rPr>
              <a:t>Rock Against Racism (1978)</a:t>
            </a:r>
            <a:endParaRPr lang="en-US" sz="36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4096511" y="1123202"/>
            <a:ext cx="6457609" cy="4747246"/>
          </a:xfrm>
        </p:spPr>
        <p:txBody>
          <a:bodyPr>
            <a:noAutofit/>
          </a:bodyPr>
          <a:lstStyle/>
          <a:p>
            <a:pPr marL="0" indent="0">
              <a:buNone/>
            </a:pPr>
            <a:r>
              <a:rPr lang="en-US" sz="3200" i="1" dirty="0" smtClean="0"/>
              <a:t>Rock against Racism </a:t>
            </a:r>
            <a:r>
              <a:rPr lang="en-US" sz="3200" dirty="0" smtClean="0"/>
              <a:t>was a campaign set up to confront a rise in racism and xenophobia in post-War Britain.</a:t>
            </a:r>
          </a:p>
          <a:p>
            <a:pPr marL="0" indent="0">
              <a:buNone/>
            </a:pPr>
            <a:endParaRPr lang="en-US" sz="3200" dirty="0"/>
          </a:p>
          <a:p>
            <a:pPr marL="0" indent="0">
              <a:buNone/>
            </a:pPr>
            <a:r>
              <a:rPr lang="en-US" sz="3200" dirty="0" smtClean="0"/>
              <a:t>Concerts were staged with an anti-racist theme to promote </a:t>
            </a:r>
            <a:r>
              <a:rPr lang="en-US" sz="3200" dirty="0" smtClean="0">
                <a:solidFill>
                  <a:srgbClr val="159EE5"/>
                </a:solidFill>
              </a:rPr>
              <a:t>tolerance</a:t>
            </a:r>
            <a:r>
              <a:rPr lang="en-US" sz="3200" dirty="0" smtClean="0"/>
              <a:t>.</a:t>
            </a:r>
          </a:p>
          <a:p>
            <a:pPr marL="0" indent="0">
              <a:buNone/>
            </a:pPr>
            <a:endParaRPr lang="en-US" sz="3200" dirty="0"/>
          </a:p>
          <a:p>
            <a:pPr marL="0" indent="0">
              <a:buNone/>
            </a:pPr>
            <a:r>
              <a:rPr lang="en-US" sz="3200" dirty="0" smtClean="0"/>
              <a:t>These events show the </a:t>
            </a:r>
            <a:r>
              <a:rPr lang="en-US" sz="3200" dirty="0"/>
              <a:t>powerful role that </a:t>
            </a:r>
            <a:r>
              <a:rPr lang="en-US" sz="3200" dirty="0" smtClean="0"/>
              <a:t>popular culture </a:t>
            </a:r>
            <a:r>
              <a:rPr lang="en-US" sz="3200" dirty="0"/>
              <a:t>can </a:t>
            </a:r>
            <a:r>
              <a:rPr lang="en-US" sz="3200" dirty="0" smtClean="0"/>
              <a:t>play in discussions about migration.</a:t>
            </a:r>
            <a:endParaRPr lang="en-US" sz="3200"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548" y="1011382"/>
            <a:ext cx="3559372" cy="5484280"/>
          </a:xfrm>
          <a:prstGeom prst="rect">
            <a:avLst/>
          </a:prstGeom>
        </p:spPr>
      </p:pic>
    </p:spTree>
    <p:extLst>
      <p:ext uri="{BB962C8B-B14F-4D97-AF65-F5344CB8AC3E}">
        <p14:creationId xmlns:p14="http://schemas.microsoft.com/office/powerpoint/2010/main" val="252531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3" y="422885"/>
            <a:ext cx="10024837" cy="58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3600" dirty="0">
                <a:solidFill>
                  <a:schemeClr val="bg1"/>
                </a:solidFill>
              </a:rPr>
              <a:t>Mixed-race Britons </a:t>
            </a:r>
            <a:r>
              <a:rPr lang="en-US" sz="3600" dirty="0" smtClean="0">
                <a:solidFill>
                  <a:schemeClr val="bg1"/>
                </a:solidFill>
              </a:rPr>
              <a:t>become largest ethnic minority</a:t>
            </a:r>
            <a:endParaRPr lang="en-US" sz="3600" dirty="0">
              <a:solidFill>
                <a:schemeClr val="bg1"/>
              </a:solidFill>
              <a:ea typeface="ＭＳ Ｐゴシック" charset="0"/>
              <a:cs typeface="P22 Underground GR"/>
            </a:endParaRPr>
          </a:p>
        </p:txBody>
      </p:sp>
      <p:sp>
        <p:nvSpPr>
          <p:cNvPr id="9" name="Content Placeholder 3"/>
          <p:cNvSpPr>
            <a:spLocks noGrp="1"/>
          </p:cNvSpPr>
          <p:nvPr>
            <p:ph idx="1"/>
          </p:nvPr>
        </p:nvSpPr>
        <p:spPr>
          <a:xfrm>
            <a:off x="372548" y="1141489"/>
            <a:ext cx="4656652" cy="5079201"/>
          </a:xfrm>
        </p:spPr>
        <p:txBody>
          <a:bodyPr>
            <a:normAutofit fontScale="92500" lnSpcReduction="10000"/>
          </a:bodyPr>
          <a:lstStyle/>
          <a:p>
            <a:pPr marL="0" indent="0">
              <a:buNone/>
            </a:pPr>
            <a:r>
              <a:rPr lang="en-US" dirty="0" smtClean="0"/>
              <a:t>It wasn’t until the 2001 national </a:t>
            </a:r>
            <a:r>
              <a:rPr lang="en-US" dirty="0" smtClean="0">
                <a:solidFill>
                  <a:srgbClr val="159EE5"/>
                </a:solidFill>
              </a:rPr>
              <a:t>census</a:t>
            </a:r>
            <a:r>
              <a:rPr lang="en-US" dirty="0" smtClean="0"/>
              <a:t> that people had the option to identify as ‘mixed-race’ on the government survey.</a:t>
            </a:r>
          </a:p>
          <a:p>
            <a:pPr marL="0" indent="0">
              <a:buNone/>
            </a:pPr>
            <a:endParaRPr lang="en-US" dirty="0"/>
          </a:p>
          <a:p>
            <a:pPr marL="0" indent="0">
              <a:buNone/>
            </a:pPr>
            <a:r>
              <a:rPr lang="en-US" dirty="0" smtClean="0"/>
              <a:t>However, Britain has had a long history of </a:t>
            </a:r>
            <a:r>
              <a:rPr lang="en-US" dirty="0" smtClean="0">
                <a:solidFill>
                  <a:srgbClr val="159EE5"/>
                </a:solidFill>
              </a:rPr>
              <a:t>multicultural </a:t>
            </a:r>
            <a:r>
              <a:rPr lang="en-US" dirty="0" smtClean="0"/>
              <a:t>communities and intermarriage. </a:t>
            </a:r>
          </a:p>
          <a:p>
            <a:pPr marL="0" indent="0">
              <a:buNone/>
            </a:pPr>
            <a:endParaRPr lang="en-US" dirty="0"/>
          </a:p>
          <a:p>
            <a:pPr marL="0" indent="0">
              <a:buNone/>
            </a:pPr>
            <a:r>
              <a:rPr lang="en-US" dirty="0" smtClean="0"/>
              <a:t>Since the results of the census, people have begun to predict that soon mixed-race Britons will become the largest </a:t>
            </a:r>
            <a:r>
              <a:rPr lang="en-US" dirty="0" smtClean="0">
                <a:solidFill>
                  <a:srgbClr val="159EE5"/>
                </a:solidFill>
              </a:rPr>
              <a:t>ethnic minority.</a:t>
            </a:r>
            <a:endParaRPr lang="en-US" dirty="0">
              <a:solidFill>
                <a:srgbClr val="159EE5"/>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9794" y="1011382"/>
            <a:ext cx="5214327" cy="3652058"/>
          </a:xfrm>
          <a:prstGeom prst="rect">
            <a:avLst/>
          </a:prstGeom>
        </p:spPr>
      </p:pic>
    </p:spTree>
    <p:extLst>
      <p:ext uri="{BB962C8B-B14F-4D97-AF65-F5344CB8AC3E}">
        <p14:creationId xmlns:p14="http://schemas.microsoft.com/office/powerpoint/2010/main" val="173897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5202" y="2679723"/>
            <a:ext cx="4668585" cy="3734867"/>
          </a:xfrm>
          <a:prstGeom prst="rect">
            <a:avLst/>
          </a:prstGeom>
        </p:spPr>
      </p:pic>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41481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Activity: True or False </a:t>
            </a:r>
            <a:endParaRPr lang="en-US" sz="4000" dirty="0">
              <a:solidFill>
                <a:srgbClr val="FFFFFF"/>
              </a:solidFill>
              <a:ea typeface="ＭＳ Ｐゴシック" charset="0"/>
              <a:cs typeface="P22 Underground GR"/>
            </a:endParaRPr>
          </a:p>
        </p:txBody>
      </p:sp>
      <p:sp>
        <p:nvSpPr>
          <p:cNvPr id="2" name="Content Placeholder 1"/>
          <p:cNvSpPr>
            <a:spLocks noGrp="1"/>
          </p:cNvSpPr>
          <p:nvPr>
            <p:ph idx="1"/>
          </p:nvPr>
        </p:nvSpPr>
        <p:spPr>
          <a:xfrm>
            <a:off x="372548" y="1196353"/>
            <a:ext cx="10181573" cy="4901527"/>
          </a:xfrm>
        </p:spPr>
        <p:txBody>
          <a:bodyPr>
            <a:normAutofit fontScale="92500"/>
          </a:bodyPr>
          <a:lstStyle/>
          <a:p>
            <a:pPr marL="0" indent="0">
              <a:buNone/>
            </a:pPr>
            <a:endParaRPr lang="en-US" dirty="0"/>
          </a:p>
          <a:p>
            <a:pPr marL="0" indent="0">
              <a:buNone/>
            </a:pPr>
            <a:r>
              <a:rPr lang="en-US" sz="2600" dirty="0" smtClean="0"/>
              <a:t>E.g. The Expulsion of the Jews happened in 1608 			True / </a:t>
            </a:r>
            <a:r>
              <a:rPr lang="en-US" sz="2600" b="1" dirty="0" smtClean="0"/>
              <a:t>False</a:t>
            </a:r>
          </a:p>
          <a:p>
            <a:pPr marL="0" indent="0">
              <a:buNone/>
            </a:pPr>
            <a:r>
              <a:rPr lang="en-US" sz="2600" dirty="0" smtClean="0"/>
              <a:t>1. The Aliens Act happened </a:t>
            </a:r>
            <a:r>
              <a:rPr lang="en-US" sz="2600" dirty="0"/>
              <a:t>in 1905					True / </a:t>
            </a:r>
            <a:r>
              <a:rPr lang="en-US" sz="2600" dirty="0" smtClean="0"/>
              <a:t>False</a:t>
            </a:r>
          </a:p>
          <a:p>
            <a:pPr marL="0" indent="0">
              <a:buNone/>
            </a:pPr>
            <a:r>
              <a:rPr lang="en-US" sz="2600" dirty="0" smtClean="0"/>
              <a:t>2. Mughal Emperor Jahangir did not agree to trade with Britain	True </a:t>
            </a:r>
            <a:r>
              <a:rPr lang="en-US" sz="2600" dirty="0"/>
              <a:t>/ False</a:t>
            </a:r>
            <a:endParaRPr lang="en-US" sz="2600" dirty="0" smtClean="0"/>
          </a:p>
          <a:p>
            <a:pPr marL="0" indent="0">
              <a:buNone/>
            </a:pPr>
            <a:r>
              <a:rPr lang="en-US" sz="2600" dirty="0" smtClean="0"/>
              <a:t>3. Huguenots left Britain to escape persecution		</a:t>
            </a:r>
            <a:r>
              <a:rPr lang="en-US" sz="2600" dirty="0"/>
              <a:t>	</a:t>
            </a:r>
            <a:r>
              <a:rPr lang="en-US" sz="2600" dirty="0" smtClean="0"/>
              <a:t>True </a:t>
            </a:r>
            <a:r>
              <a:rPr lang="en-US" sz="2600" dirty="0"/>
              <a:t>/ False</a:t>
            </a:r>
            <a:endParaRPr lang="en-US" sz="2600" dirty="0" smtClean="0"/>
          </a:p>
          <a:p>
            <a:pPr marL="0" indent="0">
              <a:buNone/>
            </a:pPr>
            <a:r>
              <a:rPr lang="en-US" sz="2600" dirty="0" smtClean="0"/>
              <a:t>4. Xenophobia was the driving force of the Aliens Act		True </a:t>
            </a:r>
            <a:r>
              <a:rPr lang="en-US" sz="2600" dirty="0"/>
              <a:t>/ False</a:t>
            </a:r>
            <a:endParaRPr lang="en-US" sz="2600" dirty="0" smtClean="0"/>
          </a:p>
          <a:p>
            <a:pPr marL="0" indent="0">
              <a:buNone/>
            </a:pPr>
            <a:r>
              <a:rPr lang="en-US" sz="2600" dirty="0" smtClean="0"/>
              <a:t>5. Commercial jet travel made travelling for work more difficult 	True </a:t>
            </a:r>
            <a:r>
              <a:rPr lang="en-US" sz="2600" dirty="0"/>
              <a:t>/ False</a:t>
            </a:r>
            <a:endParaRPr lang="en-US" sz="2600" dirty="0" smtClean="0"/>
          </a:p>
          <a:p>
            <a:pPr marL="0" indent="0">
              <a:buNone/>
            </a:pPr>
            <a:r>
              <a:rPr lang="en-US" sz="2600" dirty="0" smtClean="0"/>
              <a:t>6. Rock against Racism only held one concert			True </a:t>
            </a:r>
            <a:r>
              <a:rPr lang="en-US" sz="2600" dirty="0"/>
              <a:t>/ False</a:t>
            </a:r>
            <a:endParaRPr lang="en-US" sz="2600" dirty="0" smtClean="0"/>
          </a:p>
          <a:p>
            <a:pPr marL="0" indent="0">
              <a:buNone/>
            </a:pPr>
            <a:r>
              <a:rPr lang="en-US" sz="2600" dirty="0" smtClean="0"/>
              <a:t>7. ‘Mixed Race’ first became an option in the 2008 census </a:t>
            </a:r>
            <a:r>
              <a:rPr lang="en-US" sz="2600" dirty="0"/>
              <a:t>	</a:t>
            </a:r>
            <a:r>
              <a:rPr lang="en-US" sz="2600" dirty="0" smtClean="0"/>
              <a:t>	True </a:t>
            </a:r>
            <a:r>
              <a:rPr lang="en-US" sz="2600" dirty="0"/>
              <a:t>/ False</a:t>
            </a:r>
            <a:endParaRPr lang="en-US" sz="2600" dirty="0" smtClean="0"/>
          </a:p>
        </p:txBody>
      </p:sp>
    </p:spTree>
    <p:extLst>
      <p:ext uri="{BB962C8B-B14F-4D97-AF65-F5344CB8AC3E}">
        <p14:creationId xmlns:p14="http://schemas.microsoft.com/office/powerpoint/2010/main" val="1675282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6914" y="2679723"/>
            <a:ext cx="4668585" cy="3734867"/>
          </a:xfrm>
          <a:prstGeom prst="rect">
            <a:avLst/>
          </a:prstGeom>
        </p:spPr>
      </p:pic>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41481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Answers</a:t>
            </a:r>
            <a:endParaRPr lang="en-US" sz="4000" dirty="0">
              <a:solidFill>
                <a:srgbClr val="FFFFFF"/>
              </a:solidFill>
              <a:ea typeface="ＭＳ Ｐゴシック" charset="0"/>
              <a:cs typeface="P22 Underground GR"/>
            </a:endParaRPr>
          </a:p>
        </p:txBody>
      </p:sp>
      <p:sp>
        <p:nvSpPr>
          <p:cNvPr id="2" name="Content Placeholder 1"/>
          <p:cNvSpPr>
            <a:spLocks noGrp="1"/>
          </p:cNvSpPr>
          <p:nvPr>
            <p:ph idx="1"/>
          </p:nvPr>
        </p:nvSpPr>
        <p:spPr>
          <a:xfrm>
            <a:off x="372548" y="1196353"/>
            <a:ext cx="10181573" cy="4901527"/>
          </a:xfrm>
        </p:spPr>
        <p:txBody>
          <a:bodyPr>
            <a:normAutofit/>
          </a:bodyPr>
          <a:lstStyle/>
          <a:p>
            <a:pPr marL="0" indent="0">
              <a:buNone/>
            </a:pPr>
            <a:endParaRPr lang="en-US" dirty="0"/>
          </a:p>
          <a:p>
            <a:pPr marL="0" indent="0">
              <a:buNone/>
            </a:pPr>
            <a:r>
              <a:rPr lang="en-US" sz="2400" dirty="0" smtClean="0"/>
              <a:t>E.g. </a:t>
            </a:r>
            <a:r>
              <a:rPr lang="en-US" sz="2400" dirty="0" smtClean="0">
                <a:solidFill>
                  <a:srgbClr val="C00000"/>
                </a:solidFill>
              </a:rPr>
              <a:t>False: </a:t>
            </a:r>
            <a:r>
              <a:rPr lang="en-US" sz="2400" dirty="0" smtClean="0"/>
              <a:t>The Expulsion of the Jews happened in 1290 			</a:t>
            </a:r>
          </a:p>
          <a:p>
            <a:pPr marL="0" indent="0">
              <a:buNone/>
            </a:pPr>
            <a:r>
              <a:rPr lang="en-US" sz="2400" dirty="0" smtClean="0"/>
              <a:t>1. </a:t>
            </a:r>
            <a:r>
              <a:rPr lang="en-US" sz="2400" dirty="0" smtClean="0">
                <a:solidFill>
                  <a:schemeClr val="accent6"/>
                </a:solidFill>
              </a:rPr>
              <a:t>True: </a:t>
            </a:r>
            <a:r>
              <a:rPr lang="en-US" sz="2400" dirty="0" smtClean="0"/>
              <a:t>The Aliens Act happened </a:t>
            </a:r>
            <a:r>
              <a:rPr lang="en-US" sz="2400" dirty="0"/>
              <a:t>in 1905					</a:t>
            </a:r>
            <a:endParaRPr lang="en-US" sz="2400" dirty="0" smtClean="0"/>
          </a:p>
          <a:p>
            <a:pPr marL="0" indent="0">
              <a:buNone/>
            </a:pPr>
            <a:r>
              <a:rPr lang="en-US" sz="2400" dirty="0" smtClean="0"/>
              <a:t>2. </a:t>
            </a:r>
            <a:r>
              <a:rPr lang="en-US" sz="2400" dirty="0" smtClean="0">
                <a:solidFill>
                  <a:srgbClr val="C00000"/>
                </a:solidFill>
              </a:rPr>
              <a:t>False: </a:t>
            </a:r>
            <a:r>
              <a:rPr lang="en-US" sz="2400" dirty="0" smtClean="0"/>
              <a:t>Mughal Emperor Jahangir did agree to trade with Britain	</a:t>
            </a:r>
          </a:p>
          <a:p>
            <a:pPr marL="0" indent="0">
              <a:buNone/>
            </a:pPr>
            <a:r>
              <a:rPr lang="en-US" sz="2400" dirty="0" smtClean="0"/>
              <a:t>3. </a:t>
            </a:r>
            <a:r>
              <a:rPr lang="en-US" sz="2400" dirty="0" smtClean="0">
                <a:solidFill>
                  <a:srgbClr val="C00000"/>
                </a:solidFill>
              </a:rPr>
              <a:t>False: </a:t>
            </a:r>
            <a:r>
              <a:rPr lang="en-US" sz="2400" dirty="0" smtClean="0"/>
              <a:t>Huguenots came to Britain to escape persecution.	</a:t>
            </a:r>
          </a:p>
          <a:p>
            <a:pPr marL="0" indent="0">
              <a:buNone/>
            </a:pPr>
            <a:r>
              <a:rPr lang="en-US" sz="2400" dirty="0" smtClean="0"/>
              <a:t>4. </a:t>
            </a:r>
            <a:r>
              <a:rPr lang="en-US" sz="2400" dirty="0" smtClean="0">
                <a:solidFill>
                  <a:schemeClr val="accent6"/>
                </a:solidFill>
              </a:rPr>
              <a:t>True: </a:t>
            </a:r>
            <a:r>
              <a:rPr lang="en-US" sz="2400" dirty="0" smtClean="0"/>
              <a:t>Xenophobia was the driving force of the Aliens Act.		</a:t>
            </a:r>
          </a:p>
          <a:p>
            <a:pPr marL="0" indent="0">
              <a:buNone/>
            </a:pPr>
            <a:r>
              <a:rPr lang="en-US" sz="2400" dirty="0" smtClean="0"/>
              <a:t>5. </a:t>
            </a:r>
            <a:r>
              <a:rPr lang="en-US" sz="2400" dirty="0" smtClean="0">
                <a:solidFill>
                  <a:srgbClr val="C00000"/>
                </a:solidFill>
              </a:rPr>
              <a:t>False: </a:t>
            </a:r>
            <a:r>
              <a:rPr lang="en-US" sz="2400" dirty="0" smtClean="0"/>
              <a:t>Commercial jet travel made travelling for work easier.</a:t>
            </a:r>
          </a:p>
          <a:p>
            <a:pPr marL="0" indent="0">
              <a:buNone/>
            </a:pPr>
            <a:r>
              <a:rPr lang="en-US" sz="2400" dirty="0" smtClean="0"/>
              <a:t>6. </a:t>
            </a:r>
            <a:r>
              <a:rPr lang="en-US" sz="2400" dirty="0" smtClean="0">
                <a:solidFill>
                  <a:srgbClr val="C00000"/>
                </a:solidFill>
              </a:rPr>
              <a:t>False: </a:t>
            </a:r>
            <a:r>
              <a:rPr lang="en-US" sz="2400" dirty="0" smtClean="0"/>
              <a:t>Rock against Racism held many events and was a whole campaign.</a:t>
            </a:r>
          </a:p>
          <a:p>
            <a:pPr marL="0" indent="0">
              <a:buNone/>
            </a:pPr>
            <a:r>
              <a:rPr lang="en-US" sz="2400" dirty="0" smtClean="0"/>
              <a:t>7. </a:t>
            </a:r>
            <a:r>
              <a:rPr lang="en-US" sz="2400" dirty="0" smtClean="0">
                <a:solidFill>
                  <a:srgbClr val="C00000"/>
                </a:solidFill>
              </a:rPr>
              <a:t>False: </a:t>
            </a:r>
            <a:r>
              <a:rPr lang="en-US" sz="2400" dirty="0" smtClean="0"/>
              <a:t>‘Mixed Race’ first became an option in the 2001 census.</a:t>
            </a:r>
            <a:r>
              <a:rPr lang="en-US" sz="2400" dirty="0"/>
              <a:t> 	</a:t>
            </a:r>
            <a:r>
              <a:rPr lang="en-US" sz="2400" dirty="0" smtClean="0"/>
              <a:t>	</a:t>
            </a:r>
          </a:p>
        </p:txBody>
      </p:sp>
      <p:sp>
        <p:nvSpPr>
          <p:cNvPr id="3" name="Rectangle 2"/>
          <p:cNvSpPr/>
          <p:nvPr/>
        </p:nvSpPr>
        <p:spPr>
          <a:xfrm>
            <a:off x="4433471" y="518793"/>
            <a:ext cx="6120650" cy="369332"/>
          </a:xfrm>
          <a:prstGeom prst="rect">
            <a:avLst/>
          </a:prstGeom>
        </p:spPr>
        <p:txBody>
          <a:bodyPr wrap="none">
            <a:spAutoFit/>
          </a:bodyPr>
          <a:lstStyle/>
          <a:p>
            <a:pPr>
              <a:buClr>
                <a:srgbClr val="159EE5"/>
              </a:buClr>
            </a:pPr>
            <a:r>
              <a:rPr lang="en-US" dirty="0" smtClean="0">
                <a:solidFill>
                  <a:schemeClr val="bg1"/>
                </a:solidFill>
              </a:rPr>
              <a:t>Objective: to </a:t>
            </a:r>
            <a:r>
              <a:rPr lang="en-US" dirty="0">
                <a:solidFill>
                  <a:schemeClr val="bg1"/>
                </a:solidFill>
              </a:rPr>
              <a:t>understand the possible reasons behind migration</a:t>
            </a:r>
          </a:p>
        </p:txBody>
      </p:sp>
    </p:spTree>
    <p:extLst>
      <p:ext uri="{BB962C8B-B14F-4D97-AF65-F5344CB8AC3E}">
        <p14:creationId xmlns:p14="http://schemas.microsoft.com/office/powerpoint/2010/main" val="63142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41481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Activity: The Lens of </a:t>
            </a:r>
            <a:r>
              <a:rPr lang="en-US" sz="4000" dirty="0" err="1" smtClean="0">
                <a:solidFill>
                  <a:srgbClr val="FFFFFF"/>
                </a:solidFill>
                <a:ea typeface="ＭＳ Ｐゴシック" charset="0"/>
                <a:cs typeface="P22 Underground GR"/>
              </a:rPr>
              <a:t>Brexit</a:t>
            </a:r>
            <a:endParaRPr lang="en-US" sz="4000" dirty="0">
              <a:solidFill>
                <a:srgbClr val="FFFFFF"/>
              </a:solidFill>
              <a:ea typeface="ＭＳ Ｐゴシック" charset="0"/>
              <a:cs typeface="P22 Underground GR"/>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548" y="1011382"/>
            <a:ext cx="6282554" cy="5017667"/>
          </a:xfrm>
          <a:prstGeom prst="rect">
            <a:avLst/>
          </a:prstGeom>
        </p:spPr>
      </p:pic>
      <p:sp>
        <p:nvSpPr>
          <p:cNvPr id="11" name="Content Placeholder 3"/>
          <p:cNvSpPr>
            <a:spLocks noGrp="1"/>
          </p:cNvSpPr>
          <p:nvPr>
            <p:ph idx="1"/>
          </p:nvPr>
        </p:nvSpPr>
        <p:spPr>
          <a:xfrm>
            <a:off x="6811838" y="1129957"/>
            <a:ext cx="3742283" cy="4899092"/>
          </a:xfrm>
        </p:spPr>
        <p:txBody>
          <a:bodyPr>
            <a:normAutofit fontScale="92500" lnSpcReduction="10000"/>
          </a:bodyPr>
          <a:lstStyle/>
          <a:p>
            <a:pPr marL="0" indent="0">
              <a:lnSpc>
                <a:spcPct val="110000"/>
              </a:lnSpc>
              <a:spcBef>
                <a:spcPts val="0"/>
              </a:spcBef>
              <a:buNone/>
            </a:pPr>
            <a:r>
              <a:rPr lang="en-US" sz="3000" dirty="0" smtClean="0"/>
              <a:t>This image relates to </a:t>
            </a:r>
            <a:r>
              <a:rPr lang="en-US" sz="3000" dirty="0" err="1" smtClean="0">
                <a:solidFill>
                  <a:srgbClr val="159EE5"/>
                </a:solidFill>
              </a:rPr>
              <a:t>Brexit</a:t>
            </a:r>
            <a:r>
              <a:rPr lang="en-US" sz="3000" dirty="0" smtClean="0"/>
              <a:t>.</a:t>
            </a:r>
          </a:p>
          <a:p>
            <a:pPr marL="0" indent="0">
              <a:lnSpc>
                <a:spcPct val="110000"/>
              </a:lnSpc>
              <a:spcBef>
                <a:spcPts val="0"/>
              </a:spcBef>
              <a:buNone/>
            </a:pPr>
            <a:endParaRPr lang="en-US" sz="3000" dirty="0">
              <a:solidFill>
                <a:srgbClr val="C00000"/>
              </a:solidFill>
            </a:endParaRPr>
          </a:p>
          <a:p>
            <a:pPr marL="0" indent="0">
              <a:lnSpc>
                <a:spcPct val="110000"/>
              </a:lnSpc>
              <a:spcBef>
                <a:spcPts val="0"/>
              </a:spcBef>
              <a:buNone/>
            </a:pPr>
            <a:r>
              <a:rPr lang="en-US" sz="3000" dirty="0" smtClean="0">
                <a:solidFill>
                  <a:srgbClr val="C00000"/>
                </a:solidFill>
              </a:rPr>
              <a:t>What do you think this is?</a:t>
            </a:r>
          </a:p>
          <a:p>
            <a:pPr marL="0" indent="0">
              <a:lnSpc>
                <a:spcPct val="110000"/>
              </a:lnSpc>
              <a:spcBef>
                <a:spcPts val="0"/>
              </a:spcBef>
              <a:buNone/>
            </a:pPr>
            <a:endParaRPr lang="en-US" sz="3000" dirty="0">
              <a:solidFill>
                <a:srgbClr val="C00000"/>
              </a:solidFill>
            </a:endParaRPr>
          </a:p>
          <a:p>
            <a:pPr marL="0" indent="0">
              <a:lnSpc>
                <a:spcPct val="110000"/>
              </a:lnSpc>
              <a:spcBef>
                <a:spcPts val="0"/>
              </a:spcBef>
              <a:buNone/>
            </a:pPr>
            <a:r>
              <a:rPr lang="en-US" sz="3000" dirty="0" smtClean="0">
                <a:solidFill>
                  <a:schemeClr val="accent2"/>
                </a:solidFill>
              </a:rPr>
              <a:t>How could it relate to </a:t>
            </a:r>
            <a:r>
              <a:rPr lang="en-US" sz="3000" dirty="0" err="1" smtClean="0">
                <a:solidFill>
                  <a:schemeClr val="accent2"/>
                </a:solidFill>
              </a:rPr>
              <a:t>Brexit</a:t>
            </a:r>
            <a:r>
              <a:rPr lang="en-US" sz="3000" dirty="0" smtClean="0">
                <a:solidFill>
                  <a:schemeClr val="accent2"/>
                </a:solidFill>
              </a:rPr>
              <a:t>?</a:t>
            </a:r>
          </a:p>
          <a:p>
            <a:pPr marL="0" indent="0">
              <a:lnSpc>
                <a:spcPct val="110000"/>
              </a:lnSpc>
              <a:spcBef>
                <a:spcPts val="0"/>
              </a:spcBef>
              <a:buNone/>
            </a:pPr>
            <a:endParaRPr lang="en-US" sz="3000" dirty="0">
              <a:solidFill>
                <a:srgbClr val="C00000"/>
              </a:solidFill>
            </a:endParaRPr>
          </a:p>
          <a:p>
            <a:pPr marL="0" indent="0">
              <a:lnSpc>
                <a:spcPct val="110000"/>
              </a:lnSpc>
              <a:spcBef>
                <a:spcPts val="0"/>
              </a:spcBef>
              <a:buNone/>
            </a:pPr>
            <a:r>
              <a:rPr lang="en-US" sz="3000" dirty="0" smtClean="0">
                <a:solidFill>
                  <a:schemeClr val="accent6"/>
                </a:solidFill>
              </a:rPr>
              <a:t>Why might someone produce this?</a:t>
            </a:r>
            <a:endParaRPr lang="en-US" dirty="0">
              <a:solidFill>
                <a:schemeClr val="accent6"/>
              </a:solidFill>
            </a:endParaRPr>
          </a:p>
        </p:txBody>
      </p:sp>
    </p:spTree>
    <p:extLst>
      <p:ext uri="{BB962C8B-B14F-4D97-AF65-F5344CB8AC3E}">
        <p14:creationId xmlns:p14="http://schemas.microsoft.com/office/powerpoint/2010/main" val="35304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241" y="5718102"/>
            <a:ext cx="9032264" cy="830997"/>
          </a:xfrm>
          <a:prstGeom prst="rect">
            <a:avLst/>
          </a:prstGeom>
          <a:solidFill>
            <a:srgbClr val="159EE5"/>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dirty="0" smtClean="0">
                <a:solidFill>
                  <a:schemeClr val="bg1"/>
                </a:solidFill>
              </a:rPr>
              <a:t>	</a:t>
            </a:r>
            <a:r>
              <a:rPr lang="en-US" sz="2400" i="1" dirty="0" smtClean="0">
                <a:solidFill>
                  <a:schemeClr val="bg1"/>
                </a:solidFill>
              </a:rPr>
              <a:t>(Click Left Icon) </a:t>
            </a:r>
            <a:r>
              <a:rPr lang="en-US" sz="2400" dirty="0">
                <a:solidFill>
                  <a:schemeClr val="bg1"/>
                </a:solidFill>
              </a:rPr>
              <a:t>Follow Me – Moxie </a:t>
            </a:r>
            <a:r>
              <a:rPr lang="en-US" sz="2400" dirty="0" err="1">
                <a:solidFill>
                  <a:schemeClr val="bg1"/>
                </a:solidFill>
              </a:rPr>
              <a:t>Raia</a:t>
            </a:r>
            <a:r>
              <a:rPr lang="en-US" sz="2400" dirty="0">
                <a:solidFill>
                  <a:schemeClr val="bg1"/>
                </a:solidFill>
              </a:rPr>
              <a:t> ft. </a:t>
            </a:r>
            <a:r>
              <a:rPr lang="en-US" sz="2400" dirty="0" err="1">
                <a:solidFill>
                  <a:schemeClr val="bg1"/>
                </a:solidFill>
              </a:rPr>
              <a:t>Wyleaf</a:t>
            </a:r>
            <a:r>
              <a:rPr lang="en-US" sz="2400" dirty="0">
                <a:solidFill>
                  <a:schemeClr val="bg1"/>
                </a:solidFill>
              </a:rPr>
              <a:t> Jean 	</a:t>
            </a:r>
            <a:r>
              <a:rPr lang="en-US" sz="2400" i="1" dirty="0" smtClean="0">
                <a:solidFill>
                  <a:schemeClr val="bg1"/>
                </a:solidFill>
              </a:rPr>
              <a:t>(Click Right Icon) </a:t>
            </a:r>
            <a:r>
              <a:rPr lang="en-US" sz="2400" dirty="0">
                <a:solidFill>
                  <a:schemeClr val="bg1"/>
                </a:solidFill>
              </a:rPr>
              <a:t>Thousands are Sailing – The </a:t>
            </a:r>
            <a:r>
              <a:rPr lang="en-US" sz="2400" dirty="0" err="1" smtClean="0">
                <a:solidFill>
                  <a:schemeClr val="bg1"/>
                </a:solidFill>
              </a:rPr>
              <a:t>Pogues</a:t>
            </a:r>
            <a:endParaRPr lang="en-US" sz="2400" dirty="0">
              <a:solidFill>
                <a:schemeClr val="bg1"/>
              </a:solidFill>
            </a:endParaRPr>
          </a:p>
        </p:txBody>
      </p:sp>
      <p:pic>
        <p:nvPicPr>
          <p:cNvPr id="5" name="Picture 4" descr="•MM Master Mark cya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10619" y="1604286"/>
            <a:ext cx="2574727" cy="3629014"/>
          </a:xfrm>
          <a:prstGeom prst="rect">
            <a:avLst/>
          </a:prstGeom>
        </p:spPr>
      </p:pic>
      <p:pic>
        <p:nvPicPr>
          <p:cNvPr id="3" name="The Pogues - Thousands are Sailing (Lyr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2706" y="5718102"/>
            <a:ext cx="812800" cy="812800"/>
          </a:xfrm>
          <a:prstGeom prst="rect">
            <a:avLst/>
          </a:prstGeom>
        </p:spPr>
      </p:pic>
      <p:pic>
        <p:nvPicPr>
          <p:cNvPr id="6" name="Follow Me (Ft. Wyclef Jean) - Moxie Rai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72683" y="5727200"/>
            <a:ext cx="812800" cy="812800"/>
          </a:xfrm>
          <a:prstGeom prst="rect">
            <a:avLst/>
          </a:prstGeom>
        </p:spPr>
      </p:pic>
      <p:pic>
        <p:nvPicPr>
          <p:cNvPr id="9" name="Picture 8"/>
          <p:cNvPicPr>
            <a:picLocks noChangeAspect="1"/>
          </p:cNvPicPr>
          <p:nvPr/>
        </p:nvPicPr>
        <p:blipFill>
          <a:blip r:embed="rId9" cstate="email">
            <a:duotone>
              <a:prstClr val="black"/>
              <a:srgbClr val="159EE5">
                <a:tint val="45000"/>
                <a:satMod val="400000"/>
              </a:srgbClr>
            </a:duotone>
            <a:extLst>
              <a:ext uri="{28A0092B-C50C-407E-A947-70E740481C1C}">
                <a14:useLocalDpi xmlns:a14="http://schemas.microsoft.com/office/drawing/2010/main"/>
              </a:ext>
            </a:extLst>
          </a:blip>
          <a:stretch>
            <a:fillRect/>
          </a:stretch>
        </p:blipFill>
        <p:spPr>
          <a:xfrm>
            <a:off x="9333948" y="5727200"/>
            <a:ext cx="1529124" cy="833118"/>
          </a:xfrm>
          <a:prstGeom prst="rect">
            <a:avLst/>
          </a:prstGeom>
        </p:spPr>
      </p:pic>
    </p:spTree>
    <p:extLst>
      <p:ext uri="{BB962C8B-B14F-4D97-AF65-F5344CB8AC3E}">
        <p14:creationId xmlns:p14="http://schemas.microsoft.com/office/powerpoint/2010/main" val="17891409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9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01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yson Perry_Divided Britain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1588"/>
            <a:ext cx="12192000" cy="6858000"/>
          </a:xfrm>
          <a:prstGeom prst="rect">
            <a:avLst/>
          </a:prstGeom>
        </p:spPr>
      </p:pic>
      <p:pic>
        <p:nvPicPr>
          <p:cNvPr id="5" name="Picture 4" descr="•MM Master Mark cya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84000" y="5437249"/>
            <a:ext cx="1008000" cy="1420751"/>
          </a:xfrm>
          <a:prstGeom prst="rect">
            <a:avLst/>
          </a:prstGeom>
        </p:spPr>
      </p:pic>
    </p:spTree>
    <p:extLst>
      <p:ext uri="{BB962C8B-B14F-4D97-AF65-F5344CB8AC3E}">
        <p14:creationId xmlns:p14="http://schemas.microsoft.com/office/powerpoint/2010/main" val="9761778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41481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The Lens of </a:t>
            </a:r>
            <a:r>
              <a:rPr lang="en-US" sz="4000" dirty="0" err="1" smtClean="0">
                <a:solidFill>
                  <a:srgbClr val="FFFFFF"/>
                </a:solidFill>
                <a:ea typeface="ＭＳ Ｐゴシック" charset="0"/>
                <a:cs typeface="P22 Underground GR"/>
              </a:rPr>
              <a:t>Brexit</a:t>
            </a:r>
            <a:endParaRPr lang="en-US" sz="4000" dirty="0">
              <a:solidFill>
                <a:srgbClr val="FFFFFF"/>
              </a:solidFill>
              <a:ea typeface="ＭＳ Ｐゴシック" charset="0"/>
              <a:cs typeface="P22 Underground GR"/>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977" y="1177921"/>
            <a:ext cx="9329835" cy="4944812"/>
          </a:xfrm>
          <a:prstGeom prst="rect">
            <a:avLst/>
          </a:prstGeom>
        </p:spPr>
      </p:pic>
      <p:cxnSp>
        <p:nvCxnSpPr>
          <p:cNvPr id="3" name="Straight Arrow Connector 2"/>
          <p:cNvCxnSpPr/>
          <p:nvPr/>
        </p:nvCxnSpPr>
        <p:spPr>
          <a:xfrm>
            <a:off x="5463334" y="1011382"/>
            <a:ext cx="0" cy="1073450"/>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569180" y="1011382"/>
            <a:ext cx="2820" cy="3310682"/>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415080" y="1011382"/>
            <a:ext cx="2154100" cy="513067"/>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058704" y="1011382"/>
            <a:ext cx="44416" cy="3926378"/>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64208" y="1011382"/>
            <a:ext cx="82537" cy="828951"/>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471167" y="1011382"/>
            <a:ext cx="0" cy="555837"/>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454896" y="1011382"/>
            <a:ext cx="23071" cy="2927297"/>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118840" y="1011382"/>
            <a:ext cx="30972" cy="3804739"/>
          </a:xfrm>
          <a:prstGeom prst="straightConnector1">
            <a:avLst/>
          </a:prstGeom>
          <a:ln w="76200">
            <a:solidFill>
              <a:srgbClr val="159EE5"/>
            </a:solidFill>
            <a:tailEnd type="triangle"/>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3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41481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Plenary: Response</a:t>
            </a:r>
            <a:endParaRPr lang="en-US" sz="4000" dirty="0">
              <a:solidFill>
                <a:srgbClr val="FFFFFF"/>
              </a:solidFill>
              <a:ea typeface="ＭＳ Ｐゴシック" charset="0"/>
              <a:cs typeface="P22 Underground GR"/>
            </a:endParaRPr>
          </a:p>
        </p:txBody>
      </p:sp>
      <p:sp>
        <p:nvSpPr>
          <p:cNvPr id="3" name="Rectangle 2"/>
          <p:cNvSpPr/>
          <p:nvPr/>
        </p:nvSpPr>
        <p:spPr>
          <a:xfrm>
            <a:off x="4462004" y="518789"/>
            <a:ext cx="6092117" cy="369332"/>
          </a:xfrm>
          <a:prstGeom prst="rect">
            <a:avLst/>
          </a:prstGeom>
        </p:spPr>
        <p:txBody>
          <a:bodyPr wrap="none">
            <a:spAutoFit/>
          </a:bodyPr>
          <a:lstStyle/>
          <a:p>
            <a:r>
              <a:rPr lang="en-US" smtClean="0">
                <a:solidFill>
                  <a:schemeClr val="bg1"/>
                </a:solidFill>
              </a:rPr>
              <a:t>Objective: to </a:t>
            </a:r>
            <a:r>
              <a:rPr lang="en-US" dirty="0">
                <a:solidFill>
                  <a:schemeClr val="bg1"/>
                </a:solidFill>
              </a:rPr>
              <a:t>be able to explain how these moments interrelate</a:t>
            </a:r>
          </a:p>
        </p:txBody>
      </p:sp>
      <p:sp>
        <p:nvSpPr>
          <p:cNvPr id="4" name="TextBox 3"/>
          <p:cNvSpPr txBox="1"/>
          <p:nvPr/>
        </p:nvSpPr>
        <p:spPr>
          <a:xfrm>
            <a:off x="372548" y="1129956"/>
            <a:ext cx="2663260" cy="2585323"/>
          </a:xfrm>
          <a:prstGeom prst="rect">
            <a:avLst/>
          </a:prstGeom>
          <a:noFill/>
          <a:ln w="57150">
            <a:solidFill>
              <a:schemeClr val="tx1"/>
            </a:solidFill>
          </a:ln>
        </p:spPr>
        <p:txBody>
          <a:bodyPr wrap="square" rtlCol="0">
            <a:spAutoFit/>
          </a:bodyPr>
          <a:lstStyle/>
          <a:p>
            <a:r>
              <a:rPr lang="en-US" dirty="0" smtClean="0"/>
              <a:t>Moment 1: Edict of Expulsion</a:t>
            </a:r>
          </a:p>
          <a:p>
            <a:endParaRPr lang="en-US" dirty="0"/>
          </a:p>
          <a:p>
            <a:endParaRPr lang="en-US" dirty="0" smtClean="0"/>
          </a:p>
          <a:p>
            <a:endParaRPr lang="en-US" dirty="0"/>
          </a:p>
          <a:p>
            <a:endParaRPr lang="en-US" dirty="0" smtClean="0"/>
          </a:p>
          <a:p>
            <a:endParaRPr lang="en-US" dirty="0"/>
          </a:p>
          <a:p>
            <a:endParaRPr lang="en-US" dirty="0" smtClean="0"/>
          </a:p>
          <a:p>
            <a:endParaRPr lang="en-US" dirty="0">
              <a:ln w="38100">
                <a:noFill/>
              </a:ln>
            </a:endParaRPr>
          </a:p>
        </p:txBody>
      </p:sp>
      <p:sp>
        <p:nvSpPr>
          <p:cNvPr id="9" name="TextBox 8"/>
          <p:cNvSpPr txBox="1"/>
          <p:nvPr/>
        </p:nvSpPr>
        <p:spPr>
          <a:xfrm>
            <a:off x="372548" y="3833853"/>
            <a:ext cx="2663260" cy="2585323"/>
          </a:xfrm>
          <a:prstGeom prst="rect">
            <a:avLst/>
          </a:prstGeom>
          <a:noFill/>
          <a:ln w="57150">
            <a:solidFill>
              <a:schemeClr val="tx1"/>
            </a:solidFill>
          </a:ln>
        </p:spPr>
        <p:txBody>
          <a:bodyPr wrap="square" rtlCol="0">
            <a:spAutoFit/>
          </a:bodyPr>
          <a:lstStyle/>
          <a:p>
            <a:r>
              <a:rPr lang="en-US" dirty="0" smtClean="0"/>
              <a:t>Moment 4: </a:t>
            </a:r>
            <a:r>
              <a:rPr lang="en-US" dirty="0"/>
              <a:t>Aliens Act</a:t>
            </a:r>
          </a:p>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ln w="38100">
                <a:noFill/>
              </a:ln>
            </a:endParaRPr>
          </a:p>
        </p:txBody>
      </p:sp>
      <p:sp>
        <p:nvSpPr>
          <p:cNvPr id="11" name="TextBox 10"/>
          <p:cNvSpPr txBox="1"/>
          <p:nvPr/>
        </p:nvSpPr>
        <p:spPr>
          <a:xfrm>
            <a:off x="3295710" y="1147838"/>
            <a:ext cx="2663260" cy="2585323"/>
          </a:xfrm>
          <a:prstGeom prst="rect">
            <a:avLst/>
          </a:prstGeom>
          <a:noFill/>
          <a:ln w="57150">
            <a:solidFill>
              <a:schemeClr val="tx1"/>
            </a:solidFill>
          </a:ln>
        </p:spPr>
        <p:txBody>
          <a:bodyPr wrap="square" rtlCol="0">
            <a:spAutoFit/>
          </a:bodyPr>
          <a:lstStyle/>
          <a:p>
            <a:r>
              <a:rPr lang="en-US" dirty="0" smtClean="0"/>
              <a:t>Moment 2: East India Company arrives in India </a:t>
            </a:r>
          </a:p>
          <a:p>
            <a:endParaRPr lang="en-US" dirty="0"/>
          </a:p>
          <a:p>
            <a:endParaRPr lang="en-US" dirty="0" smtClean="0"/>
          </a:p>
          <a:p>
            <a:endParaRPr lang="en-US" dirty="0"/>
          </a:p>
          <a:p>
            <a:endParaRPr lang="en-US" dirty="0" smtClean="0"/>
          </a:p>
          <a:p>
            <a:endParaRPr lang="en-US" dirty="0"/>
          </a:p>
          <a:p>
            <a:endParaRPr lang="en-US" dirty="0" smtClean="0"/>
          </a:p>
          <a:p>
            <a:endParaRPr lang="en-US" dirty="0">
              <a:ln w="38100">
                <a:noFill/>
              </a:ln>
            </a:endParaRPr>
          </a:p>
        </p:txBody>
      </p:sp>
      <p:sp>
        <p:nvSpPr>
          <p:cNvPr id="12" name="TextBox 11"/>
          <p:cNvSpPr txBox="1"/>
          <p:nvPr/>
        </p:nvSpPr>
        <p:spPr>
          <a:xfrm>
            <a:off x="3295710" y="3833853"/>
            <a:ext cx="2663260" cy="2585323"/>
          </a:xfrm>
          <a:prstGeom prst="rect">
            <a:avLst/>
          </a:prstGeom>
          <a:noFill/>
          <a:ln w="57150">
            <a:solidFill>
              <a:schemeClr val="tx1"/>
            </a:solidFill>
          </a:ln>
        </p:spPr>
        <p:txBody>
          <a:bodyPr wrap="square" rtlCol="0">
            <a:spAutoFit/>
          </a:bodyPr>
          <a:lstStyle/>
          <a:p>
            <a:r>
              <a:rPr lang="en-US" dirty="0" smtClean="0"/>
              <a:t>Moment 5: Transatlantic Jet Flight</a:t>
            </a:r>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ln w="38100">
                <a:noFill/>
              </a:ln>
            </a:endParaRPr>
          </a:p>
        </p:txBody>
      </p:sp>
      <p:sp>
        <p:nvSpPr>
          <p:cNvPr id="13" name="TextBox 12"/>
          <p:cNvSpPr txBox="1"/>
          <p:nvPr/>
        </p:nvSpPr>
        <p:spPr>
          <a:xfrm>
            <a:off x="6218872" y="1129956"/>
            <a:ext cx="2663260" cy="2585323"/>
          </a:xfrm>
          <a:prstGeom prst="rect">
            <a:avLst/>
          </a:prstGeom>
          <a:noFill/>
          <a:ln w="57150">
            <a:solidFill>
              <a:schemeClr val="tx1"/>
            </a:solidFill>
          </a:ln>
        </p:spPr>
        <p:txBody>
          <a:bodyPr wrap="square" rtlCol="0">
            <a:spAutoFit/>
          </a:bodyPr>
          <a:lstStyle/>
          <a:p>
            <a:r>
              <a:rPr lang="en-US" dirty="0" smtClean="0"/>
              <a:t>Moment 3: Huguenots arrive in England</a:t>
            </a:r>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ln w="38100">
                <a:noFill/>
              </a:ln>
            </a:endParaRPr>
          </a:p>
        </p:txBody>
      </p:sp>
      <p:sp>
        <p:nvSpPr>
          <p:cNvPr id="14" name="TextBox 13"/>
          <p:cNvSpPr txBox="1"/>
          <p:nvPr/>
        </p:nvSpPr>
        <p:spPr>
          <a:xfrm>
            <a:off x="6218872" y="3833853"/>
            <a:ext cx="2663260" cy="2585323"/>
          </a:xfrm>
          <a:prstGeom prst="rect">
            <a:avLst/>
          </a:prstGeom>
          <a:noFill/>
          <a:ln w="57150">
            <a:solidFill>
              <a:schemeClr val="tx1"/>
            </a:solidFill>
          </a:ln>
        </p:spPr>
        <p:txBody>
          <a:bodyPr wrap="square" rtlCol="0">
            <a:spAutoFit/>
          </a:bodyPr>
          <a:lstStyle/>
          <a:p>
            <a:r>
              <a:rPr lang="en-US" dirty="0" smtClean="0"/>
              <a:t>Moment 6: Rock Against Racism</a:t>
            </a:r>
          </a:p>
          <a:p>
            <a:endParaRPr lang="en-US" dirty="0"/>
          </a:p>
          <a:p>
            <a:endParaRPr lang="en-US" dirty="0" smtClean="0"/>
          </a:p>
          <a:p>
            <a:endParaRPr lang="en-US" dirty="0"/>
          </a:p>
          <a:p>
            <a:endParaRPr lang="en-US" dirty="0" smtClean="0"/>
          </a:p>
          <a:p>
            <a:endParaRPr lang="en-US" dirty="0"/>
          </a:p>
          <a:p>
            <a:endParaRPr lang="en-US" dirty="0" smtClean="0"/>
          </a:p>
          <a:p>
            <a:endParaRPr lang="en-US" dirty="0">
              <a:ln w="38100">
                <a:noFill/>
              </a:ln>
            </a:endParaRPr>
          </a:p>
        </p:txBody>
      </p:sp>
      <p:sp>
        <p:nvSpPr>
          <p:cNvPr id="5" name="TextBox 4"/>
          <p:cNvSpPr txBox="1"/>
          <p:nvPr/>
        </p:nvSpPr>
        <p:spPr>
          <a:xfrm>
            <a:off x="6364224" y="1761047"/>
            <a:ext cx="1700784" cy="400110"/>
          </a:xfrm>
          <a:prstGeom prst="rect">
            <a:avLst/>
          </a:prstGeom>
          <a:noFill/>
        </p:spPr>
        <p:txBody>
          <a:bodyPr wrap="square" rtlCol="0">
            <a:spAutoFit/>
          </a:bodyPr>
          <a:lstStyle/>
          <a:p>
            <a:r>
              <a:rPr lang="en-US" sz="2000" b="1" dirty="0" smtClean="0">
                <a:solidFill>
                  <a:srgbClr val="159EE5"/>
                </a:solidFill>
              </a:rPr>
              <a:t>Refugee</a:t>
            </a:r>
            <a:endParaRPr lang="en-US" sz="2000" b="1" dirty="0">
              <a:solidFill>
                <a:srgbClr val="159EE5"/>
              </a:solidFill>
            </a:endParaRPr>
          </a:p>
        </p:txBody>
      </p:sp>
    </p:spTree>
    <p:extLst>
      <p:ext uri="{BB962C8B-B14F-4D97-AF65-F5344CB8AC3E}">
        <p14:creationId xmlns:p14="http://schemas.microsoft.com/office/powerpoint/2010/main" val="73667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Moving Forward</a:t>
            </a:r>
            <a:endParaRPr lang="en-US" sz="4000" dirty="0">
              <a:solidFill>
                <a:srgbClr val="FFFFFF"/>
              </a:solidFill>
              <a:ea typeface="ＭＳ Ｐゴシック" charset="0"/>
              <a:cs typeface="P22 Underground GR"/>
            </a:endParaRPr>
          </a:p>
        </p:txBody>
      </p:sp>
      <p:sp>
        <p:nvSpPr>
          <p:cNvPr id="9" name="Content Placeholder 3"/>
          <p:cNvSpPr>
            <a:spLocks noGrp="1"/>
          </p:cNvSpPr>
          <p:nvPr>
            <p:ph idx="1"/>
          </p:nvPr>
        </p:nvSpPr>
        <p:spPr>
          <a:xfrm>
            <a:off x="372548" y="1163211"/>
            <a:ext cx="10515600" cy="5057479"/>
          </a:xfrm>
        </p:spPr>
        <p:txBody>
          <a:bodyPr>
            <a:normAutofit fontScale="85000" lnSpcReduction="10000"/>
          </a:bodyPr>
          <a:lstStyle/>
          <a:p>
            <a:pPr marL="0" indent="0">
              <a:lnSpc>
                <a:spcPct val="110000"/>
              </a:lnSpc>
              <a:spcBef>
                <a:spcPts val="0"/>
              </a:spcBef>
              <a:buNone/>
            </a:pPr>
            <a:r>
              <a:rPr lang="en-US" dirty="0" smtClean="0"/>
              <a:t>Thank you for using this resource and engaging young minds with</a:t>
            </a:r>
            <a:r>
              <a:rPr lang="en-US" i="1" dirty="0" smtClean="0"/>
              <a:t> No Turning Back: Seven Migration </a:t>
            </a:r>
            <a:r>
              <a:rPr lang="en-US" i="1" dirty="0"/>
              <a:t>Moments That Changed </a:t>
            </a:r>
            <a:r>
              <a:rPr lang="en-US" i="1" dirty="0" smtClean="0"/>
              <a:t>Britain</a:t>
            </a:r>
            <a:r>
              <a:rPr lang="en-US" dirty="0"/>
              <a:t>.</a:t>
            </a:r>
            <a:r>
              <a:rPr lang="en-US" dirty="0" smtClean="0"/>
              <a:t> The Migration Museum Project has already collaborated with over </a:t>
            </a:r>
            <a:r>
              <a:rPr lang="en-US" dirty="0"/>
              <a:t>3000 pupils, </a:t>
            </a:r>
            <a:r>
              <a:rPr lang="en-US" dirty="0" smtClean="0"/>
              <a:t>with </a:t>
            </a:r>
            <a:r>
              <a:rPr lang="en-US" dirty="0"/>
              <a:t>the majority of </a:t>
            </a:r>
            <a:r>
              <a:rPr lang="en-US" dirty="0" smtClean="0"/>
              <a:t>these engagements becoming part </a:t>
            </a:r>
            <a:r>
              <a:rPr lang="en-US" dirty="0"/>
              <a:t>of our exhibitions</a:t>
            </a:r>
            <a:r>
              <a:rPr lang="en-US" dirty="0" smtClean="0"/>
              <a:t>. </a:t>
            </a:r>
          </a:p>
          <a:p>
            <a:pPr marL="0" indent="0">
              <a:lnSpc>
                <a:spcPct val="110000"/>
              </a:lnSpc>
              <a:spcBef>
                <a:spcPts val="0"/>
              </a:spcBef>
              <a:buNone/>
            </a:pPr>
            <a:endParaRPr lang="en-US" dirty="0"/>
          </a:p>
          <a:p>
            <a:pPr marL="0" indent="0">
              <a:lnSpc>
                <a:spcPct val="110000"/>
              </a:lnSpc>
              <a:buNone/>
            </a:pPr>
            <a:r>
              <a:rPr lang="en-US" dirty="0"/>
              <a:t>T</a:t>
            </a:r>
            <a:r>
              <a:rPr lang="en-US" dirty="0" smtClean="0"/>
              <a:t>o learn more about how to get your pupils involved, or if you have any queries regarding an upcoming workshop, please contact our Education Officer, Liberty </a:t>
            </a:r>
            <a:r>
              <a:rPr lang="en-US" dirty="0" err="1" smtClean="0"/>
              <a:t>Melly</a:t>
            </a:r>
            <a:r>
              <a:rPr lang="en-US" dirty="0" smtClean="0"/>
              <a:t> by email (</a:t>
            </a:r>
            <a:r>
              <a:rPr lang="en-US" dirty="0" err="1" smtClean="0"/>
              <a:t>liberty@migrationmuseum.org</a:t>
            </a:r>
            <a:r>
              <a:rPr lang="en-US" dirty="0" smtClean="0"/>
              <a:t>) or phone (07825640624).</a:t>
            </a:r>
          </a:p>
          <a:p>
            <a:pPr marL="0" indent="0">
              <a:lnSpc>
                <a:spcPct val="110000"/>
              </a:lnSpc>
              <a:buNone/>
            </a:pPr>
            <a:endParaRPr lang="en-US" dirty="0" smtClean="0"/>
          </a:p>
          <a:p>
            <a:pPr marL="0" indent="0">
              <a:lnSpc>
                <a:spcPct val="110000"/>
              </a:lnSpc>
              <a:buNone/>
            </a:pPr>
            <a:r>
              <a:rPr lang="en-US" dirty="0" smtClean="0"/>
              <a:t>Finally, please let us know what you think of the resource or even share your classroom use of it! We love to see pupils inspired through our Twitter page @</a:t>
            </a:r>
            <a:r>
              <a:rPr lang="en-US" dirty="0" err="1" smtClean="0"/>
              <a:t>MigrationUK</a:t>
            </a:r>
            <a:r>
              <a:rPr lang="en-US" dirty="0" smtClean="0"/>
              <a:t> using #</a:t>
            </a:r>
            <a:r>
              <a:rPr lang="en-US" dirty="0" err="1" smtClean="0"/>
              <a:t>NoTurningBack</a:t>
            </a:r>
            <a:r>
              <a:rPr lang="en-US" dirty="0" smtClean="0"/>
              <a:t> and #</a:t>
            </a:r>
            <a:r>
              <a:rPr lang="en-US" dirty="0" err="1" smtClean="0"/>
              <a:t>MigrationMuseumProject</a:t>
            </a:r>
            <a:r>
              <a:rPr lang="en-US" dirty="0" smtClean="0"/>
              <a:t>. </a:t>
            </a:r>
            <a:endParaRPr lang="en-US" dirty="0"/>
          </a:p>
        </p:txBody>
      </p:sp>
    </p:spTree>
    <p:extLst>
      <p:ext uri="{BB962C8B-B14F-4D97-AF65-F5344CB8AC3E}">
        <p14:creationId xmlns:p14="http://schemas.microsoft.com/office/powerpoint/2010/main" val="179244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893856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Introduction to the Migration Museum</a:t>
            </a:r>
            <a:endParaRPr lang="en-US" sz="4000" dirty="0">
              <a:solidFill>
                <a:srgbClr val="FFFFFF"/>
              </a:solidFill>
              <a:ea typeface="ＭＳ Ｐゴシック" charset="0"/>
              <a:cs typeface="P22 Underground GR"/>
            </a:endParaRPr>
          </a:p>
        </p:txBody>
      </p:sp>
      <p:sp>
        <p:nvSpPr>
          <p:cNvPr id="9" name="Content Placeholder 3"/>
          <p:cNvSpPr>
            <a:spLocks noGrp="1"/>
          </p:cNvSpPr>
          <p:nvPr>
            <p:ph idx="1"/>
          </p:nvPr>
        </p:nvSpPr>
        <p:spPr>
          <a:xfrm>
            <a:off x="372549" y="1840333"/>
            <a:ext cx="3323420" cy="4195008"/>
          </a:xfrm>
        </p:spPr>
        <p:txBody>
          <a:bodyPr>
            <a:normAutofit fontScale="92500" lnSpcReduction="10000"/>
          </a:bodyPr>
          <a:lstStyle/>
          <a:p>
            <a:pPr marL="0" indent="0">
              <a:lnSpc>
                <a:spcPct val="110000"/>
              </a:lnSpc>
              <a:spcBef>
                <a:spcPts val="0"/>
              </a:spcBef>
              <a:buNone/>
            </a:pPr>
            <a:r>
              <a:rPr lang="en-US" dirty="0" smtClean="0"/>
              <a:t>The Migration Museum tells stories</a:t>
            </a:r>
            <a:r>
              <a:rPr lang="en-US" sz="3200" dirty="0" smtClean="0"/>
              <a:t> </a:t>
            </a:r>
            <a:r>
              <a:rPr lang="en-US" dirty="0" smtClean="0"/>
              <a:t>of the movement to and from Britain.</a:t>
            </a:r>
          </a:p>
          <a:p>
            <a:pPr marL="0" indent="0">
              <a:spcBef>
                <a:spcPts val="0"/>
              </a:spcBef>
              <a:buNone/>
            </a:pPr>
            <a:endParaRPr lang="en-US" dirty="0"/>
          </a:p>
          <a:p>
            <a:pPr marL="0" indent="0">
              <a:lnSpc>
                <a:spcPct val="110000"/>
              </a:lnSpc>
              <a:spcBef>
                <a:spcPts val="0"/>
              </a:spcBef>
              <a:buNone/>
            </a:pPr>
            <a:r>
              <a:rPr lang="en-US" dirty="0" smtClean="0">
                <a:solidFill>
                  <a:srgbClr val="159EE5"/>
                </a:solidFill>
              </a:rPr>
              <a:t>Migration </a:t>
            </a:r>
            <a:r>
              <a:rPr lang="en-US" dirty="0" smtClean="0"/>
              <a:t>is the movement of people to a new area, often to find better living conditions.</a:t>
            </a:r>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7288" y="1825625"/>
            <a:ext cx="3157287" cy="4209716"/>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85416" y="1819692"/>
            <a:ext cx="3126608" cy="4221581"/>
          </a:xfrm>
          <a:prstGeom prst="rect">
            <a:avLst/>
          </a:prstGeom>
        </p:spPr>
      </p:pic>
    </p:spTree>
    <p:extLst>
      <p:ext uri="{BB962C8B-B14F-4D97-AF65-F5344CB8AC3E}">
        <p14:creationId xmlns:p14="http://schemas.microsoft.com/office/powerpoint/2010/main" val="1817823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893856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Introduction to ‘No Turning Back’</a:t>
            </a:r>
            <a:endParaRPr lang="en-US" sz="4000" dirty="0">
              <a:solidFill>
                <a:srgbClr val="FFFFFF"/>
              </a:solidFill>
              <a:ea typeface="ＭＳ Ｐゴシック" charset="0"/>
              <a:cs typeface="P22 Underground GR"/>
            </a:endParaRPr>
          </a:p>
        </p:txBody>
      </p:sp>
      <p:sp>
        <p:nvSpPr>
          <p:cNvPr id="4" name="Content Placeholder 3"/>
          <p:cNvSpPr>
            <a:spLocks noGrp="1"/>
          </p:cNvSpPr>
          <p:nvPr>
            <p:ph idx="1"/>
          </p:nvPr>
        </p:nvSpPr>
        <p:spPr>
          <a:xfrm>
            <a:off x="529284" y="1599879"/>
            <a:ext cx="7841185" cy="4351338"/>
          </a:xfrm>
        </p:spPr>
        <p:txBody>
          <a:bodyPr>
            <a:noAutofit/>
          </a:bodyPr>
          <a:lstStyle/>
          <a:p>
            <a:pPr marL="0" indent="0">
              <a:lnSpc>
                <a:spcPct val="100000"/>
              </a:lnSpc>
              <a:spcBef>
                <a:spcPts val="0"/>
              </a:spcBef>
              <a:buNone/>
            </a:pPr>
            <a:r>
              <a:rPr lang="en-US" sz="2700" dirty="0" smtClean="0"/>
              <a:t>The exhibition </a:t>
            </a:r>
            <a:r>
              <a:rPr lang="en-US" sz="2700" i="1" dirty="0" smtClean="0"/>
              <a:t>No </a:t>
            </a:r>
            <a:r>
              <a:rPr lang="en-US" sz="2700" i="1" dirty="0"/>
              <a:t>Turning Back: </a:t>
            </a:r>
            <a:r>
              <a:rPr lang="en-US" sz="2700" i="1" dirty="0" smtClean="0"/>
              <a:t>Seven </a:t>
            </a:r>
          </a:p>
          <a:p>
            <a:pPr marL="0" indent="0">
              <a:lnSpc>
                <a:spcPct val="100000"/>
              </a:lnSpc>
              <a:spcBef>
                <a:spcPts val="0"/>
              </a:spcBef>
              <a:buNone/>
            </a:pPr>
            <a:r>
              <a:rPr lang="en-US" sz="2700" i="1" dirty="0" smtClean="0"/>
              <a:t>Migration </a:t>
            </a:r>
            <a:r>
              <a:rPr lang="en-US" sz="2700" i="1" dirty="0"/>
              <a:t>Moments That </a:t>
            </a:r>
            <a:r>
              <a:rPr lang="en-US" sz="2700" i="1" dirty="0" smtClean="0"/>
              <a:t>Changed </a:t>
            </a:r>
          </a:p>
          <a:p>
            <a:pPr marL="0" indent="0">
              <a:lnSpc>
                <a:spcPct val="100000"/>
              </a:lnSpc>
              <a:spcBef>
                <a:spcPts val="0"/>
              </a:spcBef>
              <a:buNone/>
            </a:pPr>
            <a:r>
              <a:rPr lang="en-US" sz="2700" i="1" dirty="0" smtClean="0"/>
              <a:t>Britain </a:t>
            </a:r>
            <a:r>
              <a:rPr lang="en-US" sz="2700" dirty="0" smtClean="0"/>
              <a:t>will look at the </a:t>
            </a:r>
            <a:r>
              <a:rPr lang="en-US" sz="2700" dirty="0" smtClean="0">
                <a:solidFill>
                  <a:srgbClr val="159EE5"/>
                </a:solidFill>
              </a:rPr>
              <a:t>turning points </a:t>
            </a:r>
            <a:r>
              <a:rPr lang="en-US" sz="2700" dirty="0" smtClean="0"/>
              <a:t>in </a:t>
            </a:r>
          </a:p>
          <a:p>
            <a:pPr marL="0" indent="0">
              <a:lnSpc>
                <a:spcPct val="100000"/>
              </a:lnSpc>
              <a:spcBef>
                <a:spcPts val="0"/>
              </a:spcBef>
              <a:buNone/>
            </a:pPr>
            <a:r>
              <a:rPr lang="en-US" sz="2700" dirty="0" smtClean="0"/>
              <a:t>the British history of migration. </a:t>
            </a:r>
          </a:p>
          <a:p>
            <a:pPr marL="0" indent="0">
              <a:lnSpc>
                <a:spcPct val="100000"/>
              </a:lnSpc>
              <a:spcBef>
                <a:spcPts val="0"/>
              </a:spcBef>
              <a:buNone/>
            </a:pPr>
            <a:endParaRPr lang="en-US" sz="2700" dirty="0"/>
          </a:p>
          <a:p>
            <a:pPr marL="0" indent="0">
              <a:lnSpc>
                <a:spcPct val="100000"/>
              </a:lnSpc>
              <a:spcBef>
                <a:spcPts val="0"/>
              </a:spcBef>
              <a:buNone/>
            </a:pPr>
            <a:r>
              <a:rPr lang="en-US" sz="2700" dirty="0" smtClean="0"/>
              <a:t>It looks at seven events or experiences that have </a:t>
            </a:r>
            <a:r>
              <a:rPr lang="en-US" sz="2700" dirty="0" smtClean="0">
                <a:solidFill>
                  <a:srgbClr val="159EE5"/>
                </a:solidFill>
              </a:rPr>
              <a:t>shaped</a:t>
            </a:r>
            <a:r>
              <a:rPr lang="en-US" sz="2700" dirty="0" smtClean="0"/>
              <a:t> our country and that also mirror reactions to things happening today. </a:t>
            </a:r>
          </a:p>
          <a:p>
            <a:pPr marL="0" indent="0">
              <a:lnSpc>
                <a:spcPct val="100000"/>
              </a:lnSpc>
              <a:spcBef>
                <a:spcPts val="0"/>
              </a:spcBef>
              <a:buNone/>
            </a:pPr>
            <a:endParaRPr lang="en-US" sz="2700" dirty="0"/>
          </a:p>
          <a:p>
            <a:pPr marL="0" indent="0">
              <a:lnSpc>
                <a:spcPct val="100000"/>
              </a:lnSpc>
              <a:spcBef>
                <a:spcPts val="0"/>
              </a:spcBef>
              <a:buNone/>
            </a:pPr>
            <a:r>
              <a:rPr lang="en-US" sz="2700" dirty="0" smtClean="0"/>
              <a:t>In the future, will we also see the referendum on 23 June 2016 (</a:t>
            </a:r>
            <a:r>
              <a:rPr lang="en-US" sz="2700" dirty="0" err="1" smtClean="0">
                <a:solidFill>
                  <a:srgbClr val="159EE5"/>
                </a:solidFill>
              </a:rPr>
              <a:t>Brexit</a:t>
            </a:r>
            <a:r>
              <a:rPr lang="en-US" sz="2700" dirty="0" smtClean="0"/>
              <a:t>) as a </a:t>
            </a:r>
            <a:r>
              <a:rPr lang="en-US" sz="2700" dirty="0" smtClean="0">
                <a:solidFill>
                  <a:srgbClr val="159EE5"/>
                </a:solidFill>
              </a:rPr>
              <a:t>pivotal</a:t>
            </a:r>
            <a:r>
              <a:rPr lang="en-US" sz="2700" dirty="0" smtClean="0"/>
              <a:t> moment?</a:t>
            </a:r>
            <a:endParaRPr lang="en-US" sz="27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4477" y="1011382"/>
            <a:ext cx="6112042" cy="5846618"/>
          </a:xfrm>
          <a:prstGeom prst="rect">
            <a:avLst/>
          </a:prstGeom>
        </p:spPr>
      </p:pic>
    </p:spTree>
    <p:extLst>
      <p:ext uri="{BB962C8B-B14F-4D97-AF65-F5344CB8AC3E}">
        <p14:creationId xmlns:p14="http://schemas.microsoft.com/office/powerpoint/2010/main" val="173844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9529116"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Starter: Famous Faces</a:t>
            </a:r>
            <a:endParaRPr lang="en-US" sz="4000" dirty="0">
              <a:solidFill>
                <a:srgbClr val="FFFFFF"/>
              </a:solidFill>
              <a:ea typeface="ＭＳ Ｐゴシック" charset="0"/>
              <a:cs typeface="P22 Underground GR"/>
            </a:endParaRPr>
          </a:p>
        </p:txBody>
      </p:sp>
      <p:sp>
        <p:nvSpPr>
          <p:cNvPr id="9" name="Content Placeholder 3"/>
          <p:cNvSpPr>
            <a:spLocks noGrp="1"/>
          </p:cNvSpPr>
          <p:nvPr>
            <p:ph idx="1"/>
          </p:nvPr>
        </p:nvSpPr>
        <p:spPr>
          <a:xfrm>
            <a:off x="7768729" y="1746543"/>
            <a:ext cx="4053294" cy="4351338"/>
          </a:xfrm>
        </p:spPr>
        <p:txBody>
          <a:bodyPr>
            <a:normAutofit lnSpcReduction="10000"/>
          </a:bodyPr>
          <a:lstStyle/>
          <a:p>
            <a:pPr marL="0" indent="0">
              <a:lnSpc>
                <a:spcPct val="110000"/>
              </a:lnSpc>
              <a:spcBef>
                <a:spcPts val="0"/>
              </a:spcBef>
              <a:buNone/>
            </a:pPr>
            <a:r>
              <a:rPr lang="en-US" sz="3000" dirty="0" smtClean="0">
                <a:solidFill>
                  <a:srgbClr val="C00000"/>
                </a:solidFill>
              </a:rPr>
              <a:t>Can you name these people?</a:t>
            </a:r>
          </a:p>
          <a:p>
            <a:pPr marL="0" indent="0">
              <a:lnSpc>
                <a:spcPct val="110000"/>
              </a:lnSpc>
              <a:spcBef>
                <a:spcPts val="0"/>
              </a:spcBef>
              <a:buNone/>
            </a:pPr>
            <a:endParaRPr lang="en-US" sz="3000" dirty="0"/>
          </a:p>
          <a:p>
            <a:pPr marL="0" indent="0">
              <a:lnSpc>
                <a:spcPct val="110000"/>
              </a:lnSpc>
              <a:spcBef>
                <a:spcPts val="0"/>
              </a:spcBef>
              <a:buNone/>
            </a:pPr>
            <a:r>
              <a:rPr lang="en-US" sz="3000" dirty="0" smtClean="0">
                <a:solidFill>
                  <a:schemeClr val="accent2"/>
                </a:solidFill>
              </a:rPr>
              <a:t>What do you know about them?</a:t>
            </a:r>
          </a:p>
          <a:p>
            <a:pPr marL="0" indent="0">
              <a:lnSpc>
                <a:spcPct val="110000"/>
              </a:lnSpc>
              <a:spcBef>
                <a:spcPts val="0"/>
              </a:spcBef>
              <a:buNone/>
            </a:pPr>
            <a:endParaRPr lang="en-US" sz="3000" dirty="0"/>
          </a:p>
          <a:p>
            <a:pPr marL="0" indent="0">
              <a:lnSpc>
                <a:spcPct val="110000"/>
              </a:lnSpc>
              <a:spcBef>
                <a:spcPts val="0"/>
              </a:spcBef>
              <a:buNone/>
            </a:pPr>
            <a:r>
              <a:rPr lang="en-US" sz="3000" dirty="0" smtClean="0">
                <a:solidFill>
                  <a:schemeClr val="accent6"/>
                </a:solidFill>
              </a:rPr>
              <a:t>What might connect these people? How do their stories differ?</a:t>
            </a:r>
            <a:endParaRPr lang="en-US" dirty="0">
              <a:solidFill>
                <a:schemeClr val="accent6"/>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548" y="1239472"/>
            <a:ext cx="3647770" cy="2295055"/>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5799" y="1239472"/>
            <a:ext cx="3133989" cy="2882348"/>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2548" y="3679201"/>
            <a:ext cx="3404309" cy="254149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34393" y="4227100"/>
            <a:ext cx="3676800" cy="2452426"/>
          </a:xfrm>
          <a:prstGeom prst="rect">
            <a:avLst/>
          </a:prstGeom>
        </p:spPr>
      </p:pic>
    </p:spTree>
    <p:extLst>
      <p:ext uri="{BB962C8B-B14F-4D97-AF65-F5344CB8AC3E}">
        <p14:creationId xmlns:p14="http://schemas.microsoft.com/office/powerpoint/2010/main" val="99814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Key Definitions</a:t>
            </a:r>
            <a:endParaRPr lang="en-US" sz="4000" dirty="0">
              <a:solidFill>
                <a:srgbClr val="FFFFFF"/>
              </a:solidFill>
              <a:ea typeface="ＭＳ Ｐゴシック" charset="0"/>
              <a:cs typeface="P22 Underground GR"/>
            </a:endParaRPr>
          </a:p>
        </p:txBody>
      </p:sp>
      <p:sp>
        <p:nvSpPr>
          <p:cNvPr id="9" name="Content Placeholder 3"/>
          <p:cNvSpPr>
            <a:spLocks noGrp="1"/>
          </p:cNvSpPr>
          <p:nvPr>
            <p:ph idx="1"/>
          </p:nvPr>
        </p:nvSpPr>
        <p:spPr>
          <a:xfrm>
            <a:off x="372548" y="1238439"/>
            <a:ext cx="10181573" cy="3754185"/>
          </a:xfrm>
        </p:spPr>
        <p:txBody>
          <a:bodyPr>
            <a:noAutofit/>
          </a:bodyPr>
          <a:lstStyle/>
          <a:p>
            <a:pPr marL="0" indent="0">
              <a:lnSpc>
                <a:spcPct val="100000"/>
              </a:lnSpc>
              <a:spcBef>
                <a:spcPts val="0"/>
              </a:spcBef>
              <a:buNone/>
            </a:pPr>
            <a:r>
              <a:rPr lang="en-US" sz="3400" dirty="0" smtClean="0">
                <a:solidFill>
                  <a:srgbClr val="159EE5"/>
                </a:solidFill>
              </a:rPr>
              <a:t>Migrant: </a:t>
            </a:r>
            <a:r>
              <a:rPr lang="en-US" sz="3400" dirty="0" smtClean="0"/>
              <a:t>a person who moves from one place to another.</a:t>
            </a:r>
            <a:endParaRPr lang="en-US" sz="3400" dirty="0"/>
          </a:p>
          <a:p>
            <a:pPr marL="0" indent="0">
              <a:lnSpc>
                <a:spcPct val="100000"/>
              </a:lnSpc>
              <a:spcBef>
                <a:spcPts val="0"/>
              </a:spcBef>
              <a:buNone/>
            </a:pPr>
            <a:endParaRPr lang="en-US" sz="3400" dirty="0" smtClean="0">
              <a:solidFill>
                <a:srgbClr val="159EE5"/>
              </a:solidFill>
            </a:endParaRPr>
          </a:p>
          <a:p>
            <a:pPr marL="0" indent="0">
              <a:lnSpc>
                <a:spcPct val="100000"/>
              </a:lnSpc>
              <a:spcBef>
                <a:spcPts val="0"/>
              </a:spcBef>
              <a:buNone/>
            </a:pPr>
            <a:r>
              <a:rPr lang="en-US" sz="3400" dirty="0" smtClean="0">
                <a:solidFill>
                  <a:srgbClr val="159EE5"/>
                </a:solidFill>
              </a:rPr>
              <a:t>Emigrate: </a:t>
            </a:r>
            <a:r>
              <a:rPr lang="en-US" sz="3400" dirty="0" smtClean="0"/>
              <a:t>to move permanently to another place (and leaving your home country).</a:t>
            </a:r>
            <a:endParaRPr lang="en-US" sz="3400" dirty="0"/>
          </a:p>
          <a:p>
            <a:pPr marL="0" indent="0">
              <a:lnSpc>
                <a:spcPct val="100000"/>
              </a:lnSpc>
              <a:spcBef>
                <a:spcPts val="0"/>
              </a:spcBef>
              <a:buNone/>
            </a:pPr>
            <a:endParaRPr lang="en-US" sz="3400" dirty="0" smtClean="0">
              <a:solidFill>
                <a:srgbClr val="159EE5"/>
              </a:solidFill>
            </a:endParaRPr>
          </a:p>
          <a:p>
            <a:pPr marL="0" indent="0">
              <a:lnSpc>
                <a:spcPct val="100000"/>
              </a:lnSpc>
              <a:spcBef>
                <a:spcPts val="0"/>
              </a:spcBef>
              <a:buNone/>
            </a:pPr>
            <a:r>
              <a:rPr lang="en-US" sz="3400" dirty="0" smtClean="0">
                <a:solidFill>
                  <a:srgbClr val="159EE5"/>
                </a:solidFill>
              </a:rPr>
              <a:t>Immigrate: </a:t>
            </a:r>
            <a:r>
              <a:rPr lang="en-US" sz="3400" dirty="0" smtClean="0"/>
              <a:t>to enter a country to live there permanently (when it’s 	not your home </a:t>
            </a:r>
            <a:r>
              <a:rPr lang="en-US" sz="3600" dirty="0" smtClean="0"/>
              <a:t>country).</a:t>
            </a:r>
          </a:p>
          <a:p>
            <a:pPr marL="0" indent="0">
              <a:spcBef>
                <a:spcPts val="0"/>
              </a:spcBef>
              <a:buNone/>
            </a:pPr>
            <a:endParaRPr lang="en-US" sz="4000" dirty="0"/>
          </a:p>
        </p:txBody>
      </p:sp>
      <p:pic>
        <p:nvPicPr>
          <p:cNvPr id="4" name="Picture 3"/>
          <p:cNvPicPr>
            <a:picLocks noChangeAspect="1"/>
          </p:cNvPicPr>
          <p:nvPr/>
        </p:nvPicPr>
        <p:blipFill>
          <a:blip r:embed="rId4">
            <a:alphaModFix amt="20000"/>
          </a:blip>
          <a:stretch>
            <a:fillRect/>
          </a:stretch>
        </p:blipFill>
        <p:spPr>
          <a:xfrm>
            <a:off x="690166" y="865965"/>
            <a:ext cx="10904426" cy="5992035"/>
          </a:xfrm>
          <a:prstGeom prst="rect">
            <a:avLst/>
          </a:prstGeom>
        </p:spPr>
      </p:pic>
    </p:spTree>
    <p:extLst>
      <p:ext uri="{BB962C8B-B14F-4D97-AF65-F5344CB8AC3E}">
        <p14:creationId xmlns:p14="http://schemas.microsoft.com/office/powerpoint/2010/main" val="1790381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Lesson Objectives</a:t>
            </a:r>
            <a:endParaRPr lang="en-US" sz="4000" dirty="0">
              <a:solidFill>
                <a:srgbClr val="FFFFFF"/>
              </a:solidFill>
              <a:ea typeface="ＭＳ Ｐゴシック" charset="0"/>
              <a:cs typeface="P22 Underground GR"/>
            </a:endParaRPr>
          </a:p>
        </p:txBody>
      </p:sp>
      <p:sp>
        <p:nvSpPr>
          <p:cNvPr id="4" name="Content Placeholder 3"/>
          <p:cNvSpPr>
            <a:spLocks noGrp="1"/>
          </p:cNvSpPr>
          <p:nvPr>
            <p:ph idx="1"/>
          </p:nvPr>
        </p:nvSpPr>
        <p:spPr>
          <a:xfrm>
            <a:off x="372548" y="1833578"/>
            <a:ext cx="10515600" cy="4351338"/>
          </a:xfrm>
        </p:spPr>
        <p:txBody>
          <a:bodyPr>
            <a:normAutofit/>
          </a:bodyPr>
          <a:lstStyle/>
          <a:p>
            <a:pPr>
              <a:buClr>
                <a:srgbClr val="159EE5"/>
              </a:buClr>
              <a:buFont typeface="Wingdings" charset="2"/>
              <a:buChar char="§"/>
            </a:pPr>
            <a:r>
              <a:rPr lang="en-US" sz="3600" dirty="0" smtClean="0">
                <a:solidFill>
                  <a:srgbClr val="C00000"/>
                </a:solidFill>
              </a:rPr>
              <a:t>to identify the seven key </a:t>
            </a:r>
            <a:r>
              <a:rPr lang="en-US" sz="3600" dirty="0" smtClean="0">
                <a:solidFill>
                  <a:srgbClr val="159EE5"/>
                </a:solidFill>
              </a:rPr>
              <a:t>migration</a:t>
            </a:r>
            <a:r>
              <a:rPr lang="en-US" sz="3600" dirty="0" smtClean="0"/>
              <a:t> </a:t>
            </a:r>
            <a:r>
              <a:rPr lang="en-US" sz="3600" dirty="0" smtClean="0">
                <a:solidFill>
                  <a:srgbClr val="C00000"/>
                </a:solidFill>
              </a:rPr>
              <a:t>moments </a:t>
            </a:r>
          </a:p>
          <a:p>
            <a:pPr>
              <a:buClr>
                <a:srgbClr val="159EE5"/>
              </a:buClr>
              <a:buFont typeface="Wingdings" charset="2"/>
              <a:buChar char="§"/>
            </a:pPr>
            <a:r>
              <a:rPr lang="en-US" sz="3600" dirty="0">
                <a:solidFill>
                  <a:schemeClr val="accent2"/>
                </a:solidFill>
              </a:rPr>
              <a:t>t</a:t>
            </a:r>
            <a:r>
              <a:rPr lang="en-US" sz="3600" dirty="0" smtClean="0">
                <a:solidFill>
                  <a:schemeClr val="accent2"/>
                </a:solidFill>
              </a:rPr>
              <a:t>o understand the possible reasons behind migration</a:t>
            </a:r>
          </a:p>
          <a:p>
            <a:pPr>
              <a:buClr>
                <a:srgbClr val="159EE5"/>
              </a:buClr>
              <a:buFont typeface="Wingdings" charset="2"/>
              <a:buChar char="§"/>
            </a:pPr>
            <a:r>
              <a:rPr lang="en-US" sz="3600" dirty="0">
                <a:solidFill>
                  <a:schemeClr val="accent6"/>
                </a:solidFill>
              </a:rPr>
              <a:t>t</a:t>
            </a:r>
            <a:r>
              <a:rPr lang="en-US" sz="3600" dirty="0" smtClean="0">
                <a:solidFill>
                  <a:schemeClr val="accent6"/>
                </a:solidFill>
              </a:rPr>
              <a:t>o be able to explain how these moments interrelate </a:t>
            </a:r>
            <a:endParaRPr lang="en-US" sz="3600" dirty="0">
              <a:solidFill>
                <a:schemeClr val="accent6"/>
              </a:solidFill>
            </a:endParaRPr>
          </a:p>
        </p:txBody>
      </p:sp>
      <p:pic>
        <p:nvPicPr>
          <p:cNvPr id="2" name="Picture 1"/>
          <p:cNvPicPr>
            <a:picLocks noChangeAspect="1"/>
          </p:cNvPicPr>
          <p:nvPr/>
        </p:nvPicPr>
        <p:blipFill>
          <a:blip r:embed="rId4">
            <a:alphaModFix amt="20000"/>
          </a:blip>
          <a:stretch>
            <a:fillRect/>
          </a:stretch>
        </p:blipFill>
        <p:spPr>
          <a:xfrm>
            <a:off x="0" y="2354826"/>
            <a:ext cx="12192000" cy="4503174"/>
          </a:xfrm>
          <a:prstGeom prst="rect">
            <a:avLst/>
          </a:prstGeom>
        </p:spPr>
      </p:pic>
    </p:spTree>
    <p:extLst>
      <p:ext uri="{BB962C8B-B14F-4D97-AF65-F5344CB8AC3E}">
        <p14:creationId xmlns:p14="http://schemas.microsoft.com/office/powerpoint/2010/main" val="23070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smtClean="0">
                <a:solidFill>
                  <a:srgbClr val="FFFFFF"/>
                </a:solidFill>
                <a:ea typeface="ＭＳ Ｐゴシック" charset="0"/>
                <a:cs typeface="P22 Underground GR"/>
              </a:rPr>
              <a:t>Activity: Timeline</a:t>
            </a:r>
            <a:endParaRPr lang="en-US" sz="4000" dirty="0">
              <a:solidFill>
                <a:srgbClr val="FFFFFF"/>
              </a:solidFill>
              <a:ea typeface="ＭＳ Ｐゴシック" charset="0"/>
              <a:cs typeface="P22 Underground GR"/>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2252346"/>
              </p:ext>
            </p:extLst>
          </p:nvPr>
        </p:nvGraphicFramePr>
        <p:xfrm>
          <a:off x="2595187" y="1350176"/>
          <a:ext cx="6631940" cy="3690620"/>
        </p:xfrm>
        <a:graphic>
          <a:graphicData uri="http://schemas.openxmlformats.org/drawingml/2006/table">
            <a:tbl>
              <a:tblPr firstRow="1" firstCol="1" bandRow="1"/>
              <a:tblGrid>
                <a:gridCol w="3315970"/>
                <a:gridCol w="3315970"/>
              </a:tblGrid>
              <a:tr h="0">
                <a:tc>
                  <a:txBody>
                    <a:bodyPr/>
                    <a:lstStyle/>
                    <a:p>
                      <a:pPr>
                        <a:spcAft>
                          <a:spcPts val="0"/>
                        </a:spcAft>
                      </a:pPr>
                      <a:r>
                        <a:rPr lang="en-US" sz="2000" b="1">
                          <a:effectLst/>
                          <a:latin typeface="Calibri" charset="0"/>
                          <a:ea typeface="Calibri" charset="0"/>
                          <a:cs typeface="Times New Roman" charset="0"/>
                        </a:rPr>
                        <a:t> Dates</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b="1">
                          <a:effectLst/>
                          <a:latin typeface="Calibri" charset="0"/>
                          <a:ea typeface="Calibri" charset="0"/>
                          <a:cs typeface="Times New Roman" charset="0"/>
                        </a:rPr>
                        <a:t> Events</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282575">
                <a:tc>
                  <a:txBody>
                    <a:bodyPr/>
                    <a:lstStyle/>
                    <a:p>
                      <a:pPr>
                        <a:spcAft>
                          <a:spcPts val="0"/>
                        </a:spcAft>
                      </a:pPr>
                      <a:r>
                        <a:rPr lang="en-US" sz="2000">
                          <a:effectLst/>
                          <a:latin typeface="Calibri" charset="0"/>
                          <a:ea typeface="Calibri" charset="0"/>
                          <a:cs typeface="Times New Roman" charset="0"/>
                        </a:rPr>
                        <a:t>1685</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a:effectLst/>
                          <a:latin typeface="Calibri" charset="0"/>
                          <a:ea typeface="Calibri" charset="0"/>
                          <a:cs typeface="Times New Roman" charset="0"/>
                        </a:rPr>
                        <a:t>First East India Company ship arrives in India</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337820">
                <a:tc>
                  <a:txBody>
                    <a:bodyPr/>
                    <a:lstStyle/>
                    <a:p>
                      <a:pPr>
                        <a:spcAft>
                          <a:spcPts val="0"/>
                        </a:spcAft>
                      </a:pPr>
                      <a:r>
                        <a:rPr lang="en-US" sz="2000">
                          <a:effectLst/>
                          <a:latin typeface="Calibri" charset="0"/>
                          <a:ea typeface="Calibri" charset="0"/>
                          <a:cs typeface="Times New Roman" charset="0"/>
                        </a:rPr>
                        <a:t>1608</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a:effectLst/>
                          <a:latin typeface="Calibri" charset="0"/>
                          <a:ea typeface="Calibri" charset="0"/>
                          <a:cs typeface="Times New Roman" charset="0"/>
                        </a:rPr>
                        <a:t>Aliens Act</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302260">
                <a:tc>
                  <a:txBody>
                    <a:bodyPr/>
                    <a:lstStyle/>
                    <a:p>
                      <a:pPr>
                        <a:spcAft>
                          <a:spcPts val="0"/>
                        </a:spcAft>
                      </a:pPr>
                      <a:r>
                        <a:rPr lang="en-US" sz="2000">
                          <a:effectLst/>
                          <a:latin typeface="Calibri" charset="0"/>
                          <a:ea typeface="Calibri" charset="0"/>
                          <a:cs typeface="Times New Roman" charset="0"/>
                        </a:rPr>
                        <a:t>Future Date (2020 onwards)</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a:effectLst/>
                          <a:latin typeface="Calibri" charset="0"/>
                          <a:ea typeface="Calibri" charset="0"/>
                          <a:cs typeface="Times New Roman" charset="0"/>
                        </a:rPr>
                        <a:t>Expulsion of the Jews</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282575">
                <a:tc>
                  <a:txBody>
                    <a:bodyPr/>
                    <a:lstStyle/>
                    <a:p>
                      <a:pPr>
                        <a:spcAft>
                          <a:spcPts val="0"/>
                        </a:spcAft>
                      </a:pPr>
                      <a:r>
                        <a:rPr lang="en-US" sz="2000">
                          <a:effectLst/>
                          <a:latin typeface="Calibri" charset="0"/>
                          <a:ea typeface="Calibri" charset="0"/>
                          <a:cs typeface="Times New Roman" charset="0"/>
                        </a:rPr>
                        <a:t>1290</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Calibri" charset="0"/>
                          <a:ea typeface="Calibri" charset="0"/>
                          <a:cs typeface="Times New Roman" charset="0"/>
                        </a:rPr>
                        <a:t>First scheduled transatlantic jet flight</a:t>
                      </a:r>
                      <a:endParaRPr lang="en-US" sz="1200" dirty="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262255">
                <a:tc>
                  <a:txBody>
                    <a:bodyPr/>
                    <a:lstStyle/>
                    <a:p>
                      <a:pPr>
                        <a:spcAft>
                          <a:spcPts val="0"/>
                        </a:spcAft>
                      </a:pPr>
                      <a:r>
                        <a:rPr lang="en-US" sz="2000">
                          <a:effectLst/>
                          <a:latin typeface="Calibri" charset="0"/>
                          <a:ea typeface="Calibri" charset="0"/>
                          <a:cs typeface="Times New Roman" charset="0"/>
                        </a:rPr>
                        <a:t>1905</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Calibri" charset="0"/>
                          <a:ea typeface="Calibri" charset="0"/>
                          <a:cs typeface="Times New Roman" charset="0"/>
                        </a:rPr>
                        <a:t>Rock </a:t>
                      </a:r>
                      <a:r>
                        <a:rPr lang="en-US" sz="2000" dirty="0" smtClean="0">
                          <a:effectLst/>
                          <a:latin typeface="Calibri" charset="0"/>
                          <a:ea typeface="Calibri" charset="0"/>
                          <a:cs typeface="Times New Roman" charset="0"/>
                        </a:rPr>
                        <a:t>against </a:t>
                      </a:r>
                      <a:r>
                        <a:rPr lang="en-US" sz="2000" dirty="0">
                          <a:effectLst/>
                          <a:latin typeface="Calibri" charset="0"/>
                          <a:ea typeface="Calibri" charset="0"/>
                          <a:cs typeface="Times New Roman" charset="0"/>
                        </a:rPr>
                        <a:t>Racism</a:t>
                      </a:r>
                      <a:endParaRPr lang="en-US" sz="1200" dirty="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282575">
                <a:tc>
                  <a:txBody>
                    <a:bodyPr/>
                    <a:lstStyle/>
                    <a:p>
                      <a:pPr>
                        <a:spcAft>
                          <a:spcPts val="0"/>
                        </a:spcAft>
                      </a:pPr>
                      <a:r>
                        <a:rPr lang="en-US" sz="2000">
                          <a:effectLst/>
                          <a:latin typeface="Calibri" charset="0"/>
                          <a:ea typeface="Calibri" charset="0"/>
                          <a:cs typeface="Times New Roman" charset="0"/>
                        </a:rPr>
                        <a:t>1958</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a:effectLst/>
                          <a:latin typeface="Calibri" charset="0"/>
                          <a:ea typeface="Calibri" charset="0"/>
                          <a:cs typeface="Times New Roman" charset="0"/>
                        </a:rPr>
                        <a:t>French Huguenots seek refuge in Britain</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282575">
                <a:tc>
                  <a:txBody>
                    <a:bodyPr/>
                    <a:lstStyle/>
                    <a:p>
                      <a:pPr>
                        <a:spcAft>
                          <a:spcPts val="0"/>
                        </a:spcAft>
                      </a:pPr>
                      <a:r>
                        <a:rPr lang="en-US" sz="2000">
                          <a:effectLst/>
                          <a:latin typeface="Calibri" charset="0"/>
                          <a:ea typeface="Calibri" charset="0"/>
                          <a:cs typeface="Times New Roman" charset="0"/>
                        </a:rPr>
                        <a:t>1978</a:t>
                      </a:r>
                      <a:endParaRPr lang="en-US" sz="120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000" dirty="0">
                          <a:effectLst/>
                          <a:latin typeface="Calibri" charset="0"/>
                          <a:ea typeface="Calibri" charset="0"/>
                          <a:cs typeface="Times New Roman" charset="0"/>
                        </a:rPr>
                        <a:t>Mixed-race Britons become largest ethnic minority</a:t>
                      </a:r>
                      <a:endParaRPr lang="en-US" sz="1200" dirty="0">
                        <a:effectLst/>
                        <a:latin typeface="Calibri" charset="0"/>
                        <a:ea typeface="Calibri" charset="0"/>
                        <a:cs typeface="Times New Roman" charset="0"/>
                      </a:endParaRPr>
                    </a:p>
                  </a:txBody>
                  <a:tcPr marL="68580" marR="6858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TextBox 4"/>
          <p:cNvSpPr txBox="1"/>
          <p:nvPr/>
        </p:nvSpPr>
        <p:spPr>
          <a:xfrm>
            <a:off x="132148" y="5128386"/>
            <a:ext cx="9094979" cy="1600438"/>
          </a:xfrm>
          <a:prstGeom prst="rect">
            <a:avLst/>
          </a:prstGeom>
          <a:noFill/>
        </p:spPr>
        <p:txBody>
          <a:bodyPr wrap="square" rtlCol="0">
            <a:spAutoFit/>
          </a:bodyPr>
          <a:lstStyle/>
          <a:p>
            <a:r>
              <a:rPr lang="en-US" sz="2000" dirty="0" smtClean="0"/>
              <a:t>In pairs, </a:t>
            </a:r>
            <a:r>
              <a:rPr lang="en-US" sz="2000" dirty="0" err="1" smtClean="0"/>
              <a:t>organise</a:t>
            </a:r>
            <a:r>
              <a:rPr lang="en-US" sz="2000" dirty="0" smtClean="0"/>
              <a:t> the following dates in</a:t>
            </a:r>
            <a:r>
              <a:rPr lang="en-US" sz="2000" dirty="0" smtClean="0">
                <a:solidFill>
                  <a:srgbClr val="159EE5"/>
                </a:solidFill>
              </a:rPr>
              <a:t> chronological </a:t>
            </a:r>
            <a:r>
              <a:rPr lang="en-US" sz="2000" dirty="0" smtClean="0"/>
              <a:t>order and place an event next to each date. This should be the event you think likely happened at that time.</a:t>
            </a:r>
          </a:p>
          <a:p>
            <a:endParaRPr lang="en-US" sz="2000" dirty="0"/>
          </a:p>
          <a:p>
            <a:r>
              <a:rPr lang="en-US" sz="2000" dirty="0" smtClean="0"/>
              <a:t>As a class, what do we think is the first date and what event likely happened then?</a:t>
            </a:r>
          </a:p>
          <a:p>
            <a:endParaRPr lang="en-US" dirty="0"/>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4352" y="4292768"/>
            <a:ext cx="2147671" cy="1789726"/>
          </a:xfrm>
          <a:prstGeom prst="rect">
            <a:avLst/>
          </a:prstGeom>
        </p:spPr>
      </p:pic>
    </p:spTree>
    <p:extLst>
      <p:ext uri="{BB962C8B-B14F-4D97-AF65-F5344CB8AC3E}">
        <p14:creationId xmlns:p14="http://schemas.microsoft.com/office/powerpoint/2010/main" val="184200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227127" y="6220691"/>
            <a:ext cx="2594896" cy="387798"/>
          </a:xfrm>
          <a:prstGeom prst="rect">
            <a:avLst/>
          </a:prstGeom>
          <a:noFill/>
        </p:spPr>
        <p:txBody>
          <a:bodyPr wrap="square" lIns="0" tIns="0" rIns="0" bIns="0" rtlCol="0">
            <a:spAutoFit/>
          </a:bodyPr>
          <a:lstStyle/>
          <a:p>
            <a:pPr>
              <a:lnSpc>
                <a:spcPct val="90000"/>
              </a:lnSpc>
            </a:pPr>
            <a:r>
              <a:rPr lang="en-US" sz="2800" i="1" dirty="0">
                <a:solidFill>
                  <a:srgbClr val="159EE5"/>
                </a:solidFill>
                <a:cs typeface="P22 Underground GR Light"/>
              </a:rPr>
              <a:t>ALL OUR STORIES</a:t>
            </a:r>
          </a:p>
        </p:txBody>
      </p:sp>
      <p:pic>
        <p:nvPicPr>
          <p:cNvPr id="10" name="Picture 9" descr="•MM Master Mark cya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023" y="419582"/>
            <a:ext cx="1008000" cy="1420751"/>
          </a:xfrm>
          <a:prstGeom prst="rect">
            <a:avLst/>
          </a:prstGeom>
        </p:spPr>
      </p:pic>
      <p:sp>
        <p:nvSpPr>
          <p:cNvPr id="6" name="Rectangle 5"/>
          <p:cNvSpPr/>
          <p:nvPr/>
        </p:nvSpPr>
        <p:spPr>
          <a:xfrm>
            <a:off x="372548" y="422885"/>
            <a:ext cx="10181573" cy="588497"/>
          </a:xfrm>
          <a:prstGeom prst="rect">
            <a:avLst/>
          </a:prstGeom>
          <a:solidFill>
            <a:srgbClr val="159E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Rectangle 24"/>
          <p:cNvSpPr>
            <a:spLocks/>
          </p:cNvSpPr>
          <p:nvPr/>
        </p:nvSpPr>
        <p:spPr bwMode="auto">
          <a:xfrm>
            <a:off x="529284" y="422885"/>
            <a:ext cx="6481032" cy="7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nchorCtr="0"/>
          <a:lstStyle/>
          <a:p>
            <a:r>
              <a:rPr lang="en-US" sz="4000" dirty="0">
                <a:solidFill>
                  <a:srgbClr val="FFFFFF"/>
                </a:solidFill>
                <a:ea typeface="ＭＳ Ｐゴシック" charset="0"/>
                <a:cs typeface="P22 Underground GR"/>
              </a:rPr>
              <a:t>Activity: Timeline </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736001540"/>
              </p:ext>
            </p:extLst>
          </p:nvPr>
        </p:nvGraphicFramePr>
        <p:xfrm>
          <a:off x="372548" y="1339186"/>
          <a:ext cx="9064060" cy="4765544"/>
        </p:xfrm>
        <a:graphic>
          <a:graphicData uri="http://schemas.openxmlformats.org/drawingml/2006/table">
            <a:tbl>
              <a:tblPr firstRow="1" firstCol="1" bandRow="1"/>
              <a:tblGrid>
                <a:gridCol w="4532030"/>
                <a:gridCol w="4532030"/>
              </a:tblGrid>
              <a:tr h="404073">
                <a:tc>
                  <a:txBody>
                    <a:bodyPr/>
                    <a:lstStyle/>
                    <a:p>
                      <a:pPr>
                        <a:spcAft>
                          <a:spcPts val="0"/>
                        </a:spcAft>
                      </a:pPr>
                      <a:r>
                        <a:rPr lang="en-US" sz="3600" b="1">
                          <a:effectLst/>
                          <a:latin typeface="Calibri" charset="0"/>
                          <a:ea typeface="Calibri" charset="0"/>
                          <a:cs typeface="Times New Roman" charset="0"/>
                        </a:rPr>
                        <a:t>Dates</a:t>
                      </a:r>
                      <a:endParaRPr lang="en-US" sz="9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3600" b="1" dirty="0">
                          <a:effectLst/>
                          <a:latin typeface="Calibri" charset="0"/>
                          <a:ea typeface="Calibri" charset="0"/>
                          <a:cs typeface="Times New Roman" charset="0"/>
                        </a:rPr>
                        <a:t> Events</a:t>
                      </a:r>
                      <a:endParaRPr lang="en-US" sz="900" dirty="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462532">
                <a:tc>
                  <a:txBody>
                    <a:bodyPr/>
                    <a:lstStyle/>
                    <a:p>
                      <a:pPr>
                        <a:spcAft>
                          <a:spcPts val="0"/>
                        </a:spcAft>
                      </a:pPr>
                      <a:r>
                        <a:rPr lang="en-US" sz="2400">
                          <a:effectLst/>
                          <a:latin typeface="Calibri" charset="0"/>
                          <a:ea typeface="Calibri" charset="0"/>
                          <a:cs typeface="Times New Roman" charset="0"/>
                        </a:rPr>
                        <a:t>1290</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a:effectLst/>
                          <a:latin typeface="Calibri" charset="0"/>
                          <a:ea typeface="Calibri" charset="0"/>
                          <a:cs typeface="Times New Roman" charset="0"/>
                        </a:rPr>
                        <a:t>Expulsion of the Jews </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693799">
                <a:tc>
                  <a:txBody>
                    <a:bodyPr/>
                    <a:lstStyle/>
                    <a:p>
                      <a:pPr>
                        <a:spcAft>
                          <a:spcPts val="0"/>
                        </a:spcAft>
                      </a:pPr>
                      <a:r>
                        <a:rPr lang="en-US" sz="2400">
                          <a:effectLst/>
                          <a:latin typeface="Calibri" charset="0"/>
                          <a:ea typeface="Calibri" charset="0"/>
                          <a:cs typeface="Times New Roman" charset="0"/>
                        </a:rPr>
                        <a:t>1608</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a:effectLst/>
                          <a:latin typeface="Calibri" charset="0"/>
                          <a:ea typeface="Calibri" charset="0"/>
                          <a:cs typeface="Times New Roman" charset="0"/>
                        </a:rPr>
                        <a:t>First East India Company ship arrives in India </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693799">
                <a:tc>
                  <a:txBody>
                    <a:bodyPr/>
                    <a:lstStyle/>
                    <a:p>
                      <a:pPr>
                        <a:spcAft>
                          <a:spcPts val="0"/>
                        </a:spcAft>
                      </a:pPr>
                      <a:r>
                        <a:rPr lang="en-US" sz="2400">
                          <a:effectLst/>
                          <a:latin typeface="Calibri" charset="0"/>
                          <a:ea typeface="Calibri" charset="0"/>
                          <a:cs typeface="Times New Roman" charset="0"/>
                        </a:rPr>
                        <a:t>1685 </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dirty="0">
                          <a:effectLst/>
                          <a:latin typeface="Calibri" charset="0"/>
                          <a:ea typeface="Calibri" charset="0"/>
                          <a:cs typeface="Times New Roman" charset="0"/>
                        </a:rPr>
                        <a:t>French Huguenots seek refuge in Britain</a:t>
                      </a:r>
                      <a:endParaRPr lang="en-US" sz="1000" dirty="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247005">
                <a:tc>
                  <a:txBody>
                    <a:bodyPr/>
                    <a:lstStyle/>
                    <a:p>
                      <a:pPr>
                        <a:spcAft>
                          <a:spcPts val="0"/>
                        </a:spcAft>
                      </a:pPr>
                      <a:r>
                        <a:rPr lang="en-US" sz="2400">
                          <a:effectLst/>
                          <a:latin typeface="Calibri" charset="0"/>
                          <a:ea typeface="Calibri" charset="0"/>
                          <a:cs typeface="Times New Roman" charset="0"/>
                        </a:rPr>
                        <a:t>1905</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dirty="0">
                          <a:effectLst/>
                          <a:latin typeface="Calibri" charset="0"/>
                          <a:ea typeface="Calibri" charset="0"/>
                          <a:cs typeface="Times New Roman" charset="0"/>
                        </a:rPr>
                        <a:t>Aliens Act </a:t>
                      </a:r>
                      <a:endParaRPr lang="en-US" sz="1000" dirty="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693799">
                <a:tc>
                  <a:txBody>
                    <a:bodyPr/>
                    <a:lstStyle/>
                    <a:p>
                      <a:pPr>
                        <a:spcAft>
                          <a:spcPts val="0"/>
                        </a:spcAft>
                      </a:pPr>
                      <a:r>
                        <a:rPr lang="en-US" sz="2400">
                          <a:effectLst/>
                          <a:latin typeface="Calibri" charset="0"/>
                          <a:ea typeface="Calibri" charset="0"/>
                          <a:cs typeface="Times New Roman" charset="0"/>
                        </a:rPr>
                        <a:t>1958</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a:effectLst/>
                          <a:latin typeface="Calibri" charset="0"/>
                          <a:ea typeface="Calibri" charset="0"/>
                          <a:cs typeface="Times New Roman" charset="0"/>
                        </a:rPr>
                        <a:t>First scheduled transatlantic jet flight </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462532">
                <a:tc>
                  <a:txBody>
                    <a:bodyPr/>
                    <a:lstStyle/>
                    <a:p>
                      <a:pPr>
                        <a:spcAft>
                          <a:spcPts val="0"/>
                        </a:spcAft>
                      </a:pPr>
                      <a:r>
                        <a:rPr lang="en-US" sz="2400">
                          <a:effectLst/>
                          <a:latin typeface="Calibri" charset="0"/>
                          <a:ea typeface="Calibri" charset="0"/>
                          <a:cs typeface="Times New Roman" charset="0"/>
                        </a:rPr>
                        <a:t>1978</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a:effectLst/>
                          <a:latin typeface="Calibri" charset="0"/>
                          <a:ea typeface="Calibri" charset="0"/>
                          <a:cs typeface="Times New Roman" charset="0"/>
                        </a:rPr>
                        <a:t>Rock </a:t>
                      </a:r>
                      <a:r>
                        <a:rPr lang="en-US" sz="2400" smtClean="0">
                          <a:effectLst/>
                          <a:latin typeface="Calibri" charset="0"/>
                          <a:ea typeface="Calibri" charset="0"/>
                          <a:cs typeface="Times New Roman" charset="0"/>
                        </a:rPr>
                        <a:t>against </a:t>
                      </a:r>
                      <a:r>
                        <a:rPr lang="en-US" sz="2400">
                          <a:effectLst/>
                          <a:latin typeface="Calibri" charset="0"/>
                          <a:ea typeface="Calibri" charset="0"/>
                          <a:cs typeface="Times New Roman" charset="0"/>
                        </a:rPr>
                        <a:t>Racism</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r h="693799">
                <a:tc>
                  <a:txBody>
                    <a:bodyPr/>
                    <a:lstStyle/>
                    <a:p>
                      <a:pPr>
                        <a:spcAft>
                          <a:spcPts val="0"/>
                        </a:spcAft>
                      </a:pPr>
                      <a:r>
                        <a:rPr lang="en-US" sz="2400">
                          <a:effectLst/>
                          <a:latin typeface="Calibri" charset="0"/>
                          <a:ea typeface="Calibri" charset="0"/>
                          <a:cs typeface="Times New Roman" charset="0"/>
                        </a:rPr>
                        <a:t>Future Date (2020 onwards)</a:t>
                      </a:r>
                      <a:endParaRPr lang="en-US" sz="100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US" sz="2400" dirty="0">
                          <a:effectLst/>
                          <a:latin typeface="Calibri" charset="0"/>
                          <a:ea typeface="Calibri" charset="0"/>
                          <a:cs typeface="Times New Roman" charset="0"/>
                        </a:rPr>
                        <a:t>Mixed-race Britons become largest ethnic minority</a:t>
                      </a:r>
                      <a:endParaRPr lang="en-US" sz="1000" dirty="0">
                        <a:effectLst/>
                        <a:latin typeface="Calibri" charset="0"/>
                        <a:ea typeface="Calibri" charset="0"/>
                        <a:cs typeface="Times New Roman" charset="0"/>
                      </a:endParaRPr>
                    </a:p>
                  </a:txBody>
                  <a:tcPr marL="34690" marR="34690" marT="0" marB="0">
                    <a:lnL w="57150" cap="flat" cmpd="sng" algn="ctr">
                      <a:solidFill>
                        <a:srgbClr val="000000"/>
                      </a:solidFill>
                      <a:prstDash val="solid"/>
                      <a:round/>
                      <a:headEnd type="none" w="med" len="med"/>
                      <a:tailEnd type="none" w="med" len="med"/>
                    </a:lnL>
                    <a:lnR w="57150" cap="flat" cmpd="sng" algn="ctr">
                      <a:solidFill>
                        <a:srgbClr val="000000"/>
                      </a:solidFill>
                      <a:prstDash val="solid"/>
                      <a:round/>
                      <a:headEnd type="none" w="med" len="med"/>
                      <a:tailEnd type="none" w="med" len="med"/>
                    </a:lnR>
                    <a:lnT w="57150" cap="flat" cmpd="sng" algn="ctr">
                      <a:solidFill>
                        <a:srgbClr val="000000"/>
                      </a:solidFill>
                      <a:prstDash val="solid"/>
                      <a:round/>
                      <a:headEnd type="none" w="med" len="med"/>
                      <a:tailEnd type="none" w="med" len="med"/>
                    </a:lnT>
                    <a:lnB w="57150" cap="flat" cmpd="sng" algn="ctr">
                      <a:solidFill>
                        <a:srgbClr val="000000"/>
                      </a:solidFill>
                      <a:prstDash val="solid"/>
                      <a:round/>
                      <a:headEnd type="none" w="med" len="med"/>
                      <a:tailEnd type="none" w="med" len="med"/>
                    </a:lnB>
                    <a:solidFill>
                      <a:srgbClr val="FFFFFF"/>
                    </a:solidFill>
                  </a:tcPr>
                </a:tc>
              </a:tr>
            </a:tbl>
          </a:graphicData>
        </a:graphic>
      </p:graphicFrame>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4352" y="4274480"/>
            <a:ext cx="2147671" cy="1789726"/>
          </a:xfrm>
          <a:prstGeom prst="rect">
            <a:avLst/>
          </a:prstGeom>
        </p:spPr>
      </p:pic>
      <p:sp>
        <p:nvSpPr>
          <p:cNvPr id="3" name="Rectangle 2"/>
          <p:cNvSpPr/>
          <p:nvPr/>
        </p:nvSpPr>
        <p:spPr>
          <a:xfrm>
            <a:off x="5170256" y="515365"/>
            <a:ext cx="5440848" cy="369332"/>
          </a:xfrm>
          <a:prstGeom prst="rect">
            <a:avLst/>
          </a:prstGeom>
        </p:spPr>
        <p:txBody>
          <a:bodyPr wrap="none">
            <a:spAutoFit/>
          </a:bodyPr>
          <a:lstStyle/>
          <a:p>
            <a:pPr>
              <a:buClr>
                <a:srgbClr val="159EE5"/>
              </a:buClr>
            </a:pPr>
            <a:r>
              <a:rPr lang="en-US" smtClean="0">
                <a:solidFill>
                  <a:schemeClr val="bg1"/>
                </a:solidFill>
              </a:rPr>
              <a:t>Objective: </a:t>
            </a:r>
            <a:r>
              <a:rPr lang="en-US" dirty="0" smtClean="0">
                <a:solidFill>
                  <a:schemeClr val="bg1"/>
                </a:solidFill>
              </a:rPr>
              <a:t>to </a:t>
            </a:r>
            <a:r>
              <a:rPr lang="en-US" dirty="0">
                <a:solidFill>
                  <a:schemeClr val="bg1"/>
                </a:solidFill>
              </a:rPr>
              <a:t>identify the seven key migration moments </a:t>
            </a:r>
          </a:p>
        </p:txBody>
      </p:sp>
    </p:spTree>
    <p:extLst>
      <p:ext uri="{BB962C8B-B14F-4D97-AF65-F5344CB8AC3E}">
        <p14:creationId xmlns:p14="http://schemas.microsoft.com/office/powerpoint/2010/main" val="120826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2005</TotalTime>
  <Words>3400</Words>
  <Application>Microsoft Macintosh PowerPoint</Application>
  <PresentationFormat>Custom</PresentationFormat>
  <Paragraphs>355</Paragraphs>
  <Slides>23</Slides>
  <Notes>23</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Boumeester</dc:creator>
  <cp:lastModifiedBy>Emily Miller</cp:lastModifiedBy>
  <cp:revision>101</cp:revision>
  <dcterms:created xsi:type="dcterms:W3CDTF">2017-08-01T10:36:18Z</dcterms:created>
  <dcterms:modified xsi:type="dcterms:W3CDTF">2017-09-04T16:42:01Z</dcterms:modified>
</cp:coreProperties>
</file>