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259" r:id="rId3"/>
    <p:sldId id="256" r:id="rId4"/>
    <p:sldId id="257" r:id="rId5"/>
    <p:sldId id="260" r:id="rId6"/>
    <p:sldId id="265" r:id="rId7"/>
    <p:sldId id="266" r:id="rId8"/>
    <p:sldId id="270" r:id="rId9"/>
    <p:sldId id="269" r:id="rId10"/>
    <p:sldId id="262" r:id="rId11"/>
    <p:sldId id="267" r:id="rId12"/>
    <p:sldId id="263" r:id="rId13"/>
    <p:sldId id="268"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28">
          <p15:clr>
            <a:srgbClr val="A4A3A4"/>
          </p15:clr>
        </p15:guide>
        <p15:guide id="4" orient="horz" pos="1216">
          <p15:clr>
            <a:srgbClr val="A4A3A4"/>
          </p15:clr>
        </p15:guide>
        <p15:guide id="5" orient="horz" pos="1040">
          <p15:clr>
            <a:srgbClr val="A4A3A4"/>
          </p15:clr>
        </p15:guide>
        <p15:guide id="6" orient="horz" pos="2968">
          <p15:clr>
            <a:srgbClr val="A4A3A4"/>
          </p15:clr>
        </p15:guide>
        <p15:guide id="7" orient="horz" pos="376">
          <p15:clr>
            <a:srgbClr val="A4A3A4"/>
          </p15:clr>
        </p15:guide>
        <p15:guide id="8" pos="4752">
          <p15:clr>
            <a:srgbClr val="A4A3A4"/>
          </p15:clr>
        </p15:guide>
        <p15:guide id="9" pos="4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Steeds" initials="AS" lastIdx="1" clrIdx="0">
    <p:extLst/>
  </p:cmAuthor>
  <p:cmAuthor id="2" name="Andrew Steeds" initials="AS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9EE5"/>
    <a:srgbClr val="0092D2"/>
    <a:srgbClr val="13B2F1"/>
    <a:srgbClr val="1E8C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79" autoAdjust="0"/>
  </p:normalViewPr>
  <p:slideViewPr>
    <p:cSldViewPr snapToGrid="0" snapToObjects="1">
      <p:cViewPr varScale="1">
        <p:scale>
          <a:sx n="76" d="100"/>
          <a:sy n="76" d="100"/>
        </p:scale>
        <p:origin x="840" y="200"/>
      </p:cViewPr>
      <p:guideLst>
        <p:guide orient="horz" pos="2160"/>
        <p:guide pos="2880"/>
        <p:guide orient="horz" pos="728"/>
        <p:guide orient="horz" pos="1216"/>
        <p:guide orient="horz" pos="1040"/>
        <p:guide orient="horz" pos="2968"/>
        <p:guide orient="horz" pos="376"/>
        <p:guide pos="4752"/>
        <p:guide pos="48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56097-0979-804D-8214-ADBD179BDEE8}" type="datetimeFigureOut">
              <a:rPr lang="en-US" smtClean="0"/>
              <a:t>6/26/19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1EB35-F438-D547-9F05-E227C3603ECD}" type="slidenum">
              <a:rPr lang="en-US" smtClean="0"/>
              <a:t>‹#›</a:t>
            </a:fld>
            <a:endParaRPr lang="en-US" dirty="0"/>
          </a:p>
        </p:txBody>
      </p:sp>
    </p:spTree>
    <p:extLst>
      <p:ext uri="{BB962C8B-B14F-4D97-AF65-F5344CB8AC3E}">
        <p14:creationId xmlns:p14="http://schemas.microsoft.com/office/powerpoint/2010/main" val="3379240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Migration</a:t>
            </a:r>
            <a:r>
              <a:rPr lang="en-US" baseline="0" dirty="0"/>
              <a:t> Museum Project scheme of work</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a:t>
            </a:fld>
            <a:endParaRPr lang="en-US" dirty="0"/>
          </a:p>
        </p:txBody>
      </p:sp>
    </p:spTree>
    <p:extLst>
      <p:ext uri="{BB962C8B-B14F-4D97-AF65-F5344CB8AC3E}">
        <p14:creationId xmlns:p14="http://schemas.microsoft.com/office/powerpoint/2010/main" val="89626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a:t>
            </a:r>
            <a:r>
              <a:rPr lang="en-US" baseline="0" dirty="0"/>
              <a:t> for the Ground Rules</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11</a:t>
            </a:fld>
            <a:endParaRPr lang="en-US" dirty="0"/>
          </a:p>
        </p:txBody>
      </p:sp>
    </p:spTree>
    <p:extLst>
      <p:ext uri="{BB962C8B-B14F-4D97-AF65-F5344CB8AC3E}">
        <p14:creationId xmlns:p14="http://schemas.microsoft.com/office/powerpoint/2010/main" val="414071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explore pupils’ personal</a:t>
            </a:r>
            <a:r>
              <a:rPr lang="en-US" baseline="0" dirty="0"/>
              <a:t> connections with migration you might choose this task or you might choose the Line Out activity that has been a success in MMP workshops. See the worksheet for short instructions for this Line Out activity. </a:t>
            </a:r>
            <a:endParaRPr lang="en-US" dirty="0"/>
          </a:p>
          <a:p>
            <a:endParaRPr lang="en-US" sz="1200" u="none" kern="1200" baseline="30000" dirty="0">
              <a:solidFill>
                <a:schemeClr val="tx1"/>
              </a:solidFill>
              <a:latin typeface="+mn-lt"/>
              <a:ea typeface="+mn-ea"/>
              <a:cs typeface="Apple Chancery"/>
            </a:endParaRPr>
          </a:p>
          <a:p>
            <a:endParaRPr lang="en-US" sz="1200" u="none" kern="1200" baseline="-25000" dirty="0">
              <a:solidFill>
                <a:schemeClr val="tx1"/>
              </a:solidFill>
              <a:latin typeface="+mn-lt"/>
              <a:ea typeface="+mn-ea"/>
              <a:cs typeface="+mn-cs"/>
            </a:endParaRPr>
          </a:p>
          <a:p>
            <a:endParaRPr lang="en-US" sz="1200" u="none" kern="1200" baseline="-25000" dirty="0">
              <a:solidFill>
                <a:schemeClr val="tx1"/>
              </a:solidFill>
              <a:latin typeface="+mn-lt"/>
              <a:ea typeface="+mn-ea"/>
              <a:cs typeface="Apple Chancery"/>
            </a:endParaRP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12</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Gradually</a:t>
            </a:r>
            <a:r>
              <a:rPr lang="en-US" baseline="0" dirty="0"/>
              <a:t> the keywords for this unit will increase in number. You might choose to put all keywords and definitions on the wall during the unit.</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13</a:t>
            </a:fld>
            <a:endParaRPr lang="en-US" dirty="0"/>
          </a:p>
        </p:txBody>
      </p:sp>
    </p:spTree>
    <p:extLst>
      <p:ext uri="{BB962C8B-B14F-4D97-AF65-F5344CB8AC3E}">
        <p14:creationId xmlns:p14="http://schemas.microsoft.com/office/powerpoint/2010/main" val="147102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or a different evaluation style plenary of your choice.</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14</a:t>
            </a:fld>
            <a:endParaRPr lang="en-US" dirty="0"/>
          </a:p>
        </p:txBody>
      </p:sp>
    </p:spTree>
    <p:extLst>
      <p:ext uri="{BB962C8B-B14F-4D97-AF65-F5344CB8AC3E}">
        <p14:creationId xmlns:p14="http://schemas.microsoft.com/office/powerpoint/2010/main" val="257532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intro</a:t>
            </a:r>
            <a:r>
              <a:rPr lang="en-US" baseline="0" dirty="0"/>
              <a:t>duction for you and your pupils</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2</a:t>
            </a:fld>
            <a:endParaRPr lang="en-US" dirty="0"/>
          </a:p>
        </p:txBody>
      </p:sp>
    </p:spTree>
    <p:extLst>
      <p:ext uri="{BB962C8B-B14F-4D97-AF65-F5344CB8AC3E}">
        <p14:creationId xmlns:p14="http://schemas.microsoft.com/office/powerpoint/2010/main" val="304409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8 minute video on YouTube sets out the basics</a:t>
            </a:r>
            <a:r>
              <a:rPr lang="en-US" baseline="0" dirty="0"/>
              <a:t> about international migration. It helps set the context for the unit. You may want to have a brief discussion about it, or ask your pupils some questions about what they have seen.</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3</a:t>
            </a:fld>
            <a:endParaRPr lang="en-US" dirty="0"/>
          </a:p>
        </p:txBody>
      </p:sp>
    </p:spTree>
    <p:extLst>
      <p:ext uri="{BB962C8B-B14F-4D97-AF65-F5344CB8AC3E}">
        <p14:creationId xmlns:p14="http://schemas.microsoft.com/office/powerpoint/2010/main" val="15292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chosen</a:t>
            </a:r>
            <a:r>
              <a:rPr lang="en-US" baseline="0" dirty="0"/>
              <a:t> to lay out the Lesson Objective in this differentiated way each lesson. Feel free to edit to fit with your school system.</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4</a:t>
            </a:fld>
            <a:endParaRPr lang="en-US" dirty="0"/>
          </a:p>
        </p:txBody>
      </p:sp>
    </p:spTree>
    <p:extLst>
      <p:ext uri="{BB962C8B-B14F-4D97-AF65-F5344CB8AC3E}">
        <p14:creationId xmlns:p14="http://schemas.microsoft.com/office/powerpoint/2010/main" val="1854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short video</a:t>
            </a:r>
            <a:r>
              <a:rPr lang="en-US" baseline="0" dirty="0"/>
              <a:t> to spark discussion. Use the questions we have provided, or your own.</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5</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lays out the lessons for the unit.</a:t>
            </a:r>
            <a:r>
              <a:rPr lang="en-US" baseline="0" dirty="0"/>
              <a:t> Each circle contains an image to illustrate the theme for that lesson. </a:t>
            </a:r>
          </a:p>
          <a:p>
            <a:r>
              <a:rPr lang="en-US" baseline="0" dirty="0"/>
              <a:t>Lesson/circle 1 = Introduction</a:t>
            </a:r>
          </a:p>
          <a:p>
            <a:r>
              <a:rPr lang="en-US" baseline="0" dirty="0"/>
              <a:t>Lesson 2 = Roman Britain</a:t>
            </a:r>
          </a:p>
          <a:p>
            <a:r>
              <a:rPr lang="en-US" baseline="0" dirty="0"/>
              <a:t>Lesson 3 = The Huguenots</a:t>
            </a:r>
          </a:p>
          <a:p>
            <a:r>
              <a:rPr lang="en-US" baseline="0" dirty="0"/>
              <a:t>Lesson 4 = Jewish immigration</a:t>
            </a:r>
          </a:p>
          <a:p>
            <a:r>
              <a:rPr lang="en-US" baseline="0" dirty="0"/>
              <a:t>Lesson 5 = The Irish diaspora</a:t>
            </a:r>
          </a:p>
          <a:p>
            <a:r>
              <a:rPr lang="en-US" baseline="0" dirty="0"/>
              <a:t>Lesson 6 = Commonwealth immigration</a:t>
            </a:r>
          </a:p>
          <a:p>
            <a:r>
              <a:rPr lang="en-US" baseline="0" dirty="0"/>
              <a:t>Lesson 7 = Current migration debates</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6</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through this interactive timeline of the origins</a:t>
            </a:r>
            <a:r>
              <a:rPr lang="en-US" baseline="0" dirty="0"/>
              <a:t> of humanity and early migrations. The timeline is broken into sections, you might like to look at some in detail, depending on time.</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8</a:t>
            </a:fld>
            <a:endParaRPr lang="en-US" dirty="0"/>
          </a:p>
        </p:txBody>
      </p:sp>
    </p:spTree>
    <p:extLst>
      <p:ext uri="{BB962C8B-B14F-4D97-AF65-F5344CB8AC3E}">
        <p14:creationId xmlns:p14="http://schemas.microsoft.com/office/powerpoint/2010/main" val="111970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a:t>
            </a:r>
            <a:r>
              <a:rPr lang="en-US" baseline="0" dirty="0"/>
              <a:t> can be seen to link back to the beginning of the international migration video on slide 3 where the origins of human migration are laid out, and also to the interactive timeline just explored at slide 8.</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9</a:t>
            </a:fld>
            <a:endParaRPr lang="en-US" dirty="0"/>
          </a:p>
        </p:txBody>
      </p:sp>
    </p:spTree>
    <p:extLst>
      <p:ext uri="{BB962C8B-B14F-4D97-AF65-F5344CB8AC3E}">
        <p14:creationId xmlns:p14="http://schemas.microsoft.com/office/powerpoint/2010/main" val="87923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teachers choose to corporately</a:t>
            </a:r>
            <a:r>
              <a:rPr lang="en-US" baseline="0" dirty="0"/>
              <a:t> design a set of ground rules for a unit like this that some pupils might find controversial or sensitive. You should also feed into the process any ground rules that you think are vital. Be sure to have this up in your classroom throughout the unit and be ready to remind pupils if needed. For more information on dealing with controversial issues see the advice on the MMP website: http://migrationmuseum.org/advice-for-teachers/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10</a:t>
            </a:fld>
            <a:endParaRPr lang="en-US" dirty="0"/>
          </a:p>
        </p:txBody>
      </p:sp>
    </p:spTree>
    <p:extLst>
      <p:ext uri="{BB962C8B-B14F-4D97-AF65-F5344CB8AC3E}">
        <p14:creationId xmlns:p14="http://schemas.microsoft.com/office/powerpoint/2010/main" val="41210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9733FCD-9328-664F-B535-B30A5B52EE06}" type="datetimeFigureOut">
              <a:rPr lang="en-US" smtClean="0"/>
              <a:t>6/26/19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163779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9733FCD-9328-664F-B535-B30A5B52EE06}" type="datetimeFigureOut">
              <a:rPr lang="en-US" smtClean="0"/>
              <a:t>6/26/19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258696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9733FCD-9328-664F-B535-B30A5B52EE06}" type="datetimeFigureOut">
              <a:rPr lang="en-US" smtClean="0"/>
              <a:t>6/26/19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316706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9733FCD-9328-664F-B535-B30A5B52EE06}" type="datetimeFigureOut">
              <a:rPr lang="en-US" smtClean="0"/>
              <a:t>6/26/19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16242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733FCD-9328-664F-B535-B30A5B52EE06}" type="datetimeFigureOut">
              <a:rPr lang="en-US" smtClean="0"/>
              <a:t>6/26/19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162958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9733FCD-9328-664F-B535-B30A5B52EE06}" type="datetimeFigureOut">
              <a:rPr lang="en-US" smtClean="0"/>
              <a:t>6/26/19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336787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9733FCD-9328-664F-B535-B30A5B52EE06}" type="datetimeFigureOut">
              <a:rPr lang="en-US" smtClean="0"/>
              <a:t>6/26/19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393773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9733FCD-9328-664F-B535-B30A5B52EE06}" type="datetimeFigureOut">
              <a:rPr lang="en-US" smtClean="0"/>
              <a:t>6/26/19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450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33FCD-9328-664F-B535-B30A5B52EE06}" type="datetimeFigureOut">
              <a:rPr lang="en-US" smtClean="0"/>
              <a:t>6/26/19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23023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9733FCD-9328-664F-B535-B30A5B52EE06}" type="datetimeFigureOut">
              <a:rPr lang="en-US" smtClean="0"/>
              <a:t>6/26/19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371001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9733FCD-9328-664F-B535-B30A5B52EE06}" type="datetimeFigureOut">
              <a:rPr lang="en-US" smtClean="0"/>
              <a:t>6/26/19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2889C-BE38-2B46-B001-54D9CCB4085A}" type="slidenum">
              <a:rPr lang="en-US" smtClean="0"/>
              <a:t>‹#›</a:t>
            </a:fld>
            <a:endParaRPr lang="en-US" dirty="0"/>
          </a:p>
        </p:txBody>
      </p:sp>
    </p:spTree>
    <p:extLst>
      <p:ext uri="{BB962C8B-B14F-4D97-AF65-F5344CB8AC3E}">
        <p14:creationId xmlns:p14="http://schemas.microsoft.com/office/powerpoint/2010/main" val="278006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33FCD-9328-664F-B535-B30A5B52EE06}" type="datetimeFigureOut">
              <a:rPr lang="en-US" smtClean="0"/>
              <a:t>6/26/19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2889C-BE38-2B46-B001-54D9CCB4085A}" type="slidenum">
              <a:rPr lang="en-US" smtClean="0"/>
              <a:t>‹#›</a:t>
            </a:fld>
            <a:endParaRPr lang="en-US" dirty="0"/>
          </a:p>
        </p:txBody>
      </p:sp>
    </p:spTree>
    <p:extLst>
      <p:ext uri="{BB962C8B-B14F-4D97-AF65-F5344CB8AC3E}">
        <p14:creationId xmlns:p14="http://schemas.microsoft.com/office/powerpoint/2010/main" val="56947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OZmqIwqur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bradshawfoundation.com/journe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618" y="1604286"/>
            <a:ext cx="2574727" cy="3629014"/>
          </a:xfrm>
          <a:prstGeom prst="rect">
            <a:avLst/>
          </a:prstGeom>
        </p:spPr>
      </p:pic>
    </p:spTree>
    <p:extLst>
      <p:ext uri="{BB962C8B-B14F-4D97-AF65-F5344CB8AC3E}">
        <p14:creationId xmlns:p14="http://schemas.microsoft.com/office/powerpoint/2010/main" val="389739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8" name="Rectangle 7"/>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88205" y="635000"/>
            <a:ext cx="4772167" cy="430887"/>
          </a:xfrm>
          <a:prstGeom prst="rect">
            <a:avLst/>
          </a:prstGeom>
          <a:noFill/>
        </p:spPr>
        <p:txBody>
          <a:bodyPr wrap="square" lIns="0" tIns="0" rIns="0" bIns="0" rtlCol="0">
            <a:spAutoFit/>
          </a:bodyPr>
          <a:lstStyle/>
          <a:p>
            <a:r>
              <a:rPr lang="en-US" sz="2800" dirty="0">
                <a:solidFill>
                  <a:srgbClr val="FFFFFF"/>
                </a:solidFill>
                <a:latin typeface="P22 Underground Demi"/>
                <a:cs typeface="P22 Underground Demi"/>
              </a:rPr>
              <a:t>Task</a:t>
            </a:r>
            <a:r>
              <a:rPr lang="en-US" sz="2800" dirty="0">
                <a:solidFill>
                  <a:srgbClr val="FFFFFF"/>
                </a:solidFill>
                <a:latin typeface="P22 Underground GR"/>
                <a:cs typeface="P22 Underground GR"/>
              </a:rPr>
              <a:t>: Ground rules</a:t>
            </a:r>
          </a:p>
        </p:txBody>
      </p:sp>
      <p:sp>
        <p:nvSpPr>
          <p:cNvPr id="13" name="Subtitle 2"/>
          <p:cNvSpPr txBox="1">
            <a:spLocks/>
          </p:cNvSpPr>
          <p:nvPr/>
        </p:nvSpPr>
        <p:spPr>
          <a:xfrm>
            <a:off x="774700" y="1576791"/>
            <a:ext cx="6413500" cy="1866900"/>
          </a:xfrm>
          <a:prstGeom prst="rect">
            <a:avLst/>
          </a:prstGeom>
          <a:ln>
            <a:noFill/>
          </a:ln>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2000" dirty="0">
                <a:solidFill>
                  <a:srgbClr val="000000"/>
                </a:solidFill>
                <a:latin typeface="P22 Underground GR"/>
                <a:cs typeface="P22 Underground GR"/>
              </a:rPr>
              <a:t>In your opinion, what are ground rules?</a:t>
            </a:r>
          </a:p>
          <a:p>
            <a:pPr>
              <a:spcBef>
                <a:spcPts val="0"/>
              </a:spcBef>
              <a:spcAft>
                <a:spcPts val="600"/>
              </a:spcAft>
            </a:pPr>
            <a:r>
              <a:rPr lang="en-US" sz="2000" dirty="0">
                <a:solidFill>
                  <a:srgbClr val="000000"/>
                </a:solidFill>
                <a:latin typeface="P22 Underground GR"/>
                <a:cs typeface="P22 Underground GR"/>
              </a:rPr>
              <a:t>Why do we need ground rules for this unit?</a:t>
            </a:r>
          </a:p>
          <a:p>
            <a:pPr>
              <a:spcBef>
                <a:spcPts val="0"/>
              </a:spcBef>
              <a:spcAft>
                <a:spcPts val="600"/>
              </a:spcAft>
            </a:pPr>
            <a:r>
              <a:rPr lang="en-US" sz="2000" dirty="0">
                <a:solidFill>
                  <a:srgbClr val="000000"/>
                </a:solidFill>
                <a:latin typeface="P22 Underground GR"/>
                <a:cs typeface="P22 Underground GR"/>
              </a:rPr>
              <a:t>What is important to you when discussing a potentially sensitive subject?</a:t>
            </a:r>
          </a:p>
          <a:p>
            <a:pPr>
              <a:spcAft>
                <a:spcPts val="600"/>
              </a:spcAft>
            </a:pPr>
            <a:endParaRPr lang="en-US" sz="3600" b="1" dirty="0">
              <a:solidFill>
                <a:srgbClr val="000000"/>
              </a:solidFill>
            </a:endParaRPr>
          </a:p>
        </p:txBody>
      </p:sp>
      <p:sp>
        <p:nvSpPr>
          <p:cNvPr id="15" name="Rectangle 14"/>
          <p:cNvSpPr/>
          <p:nvPr/>
        </p:nvSpPr>
        <p:spPr>
          <a:xfrm>
            <a:off x="774700" y="33293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88205" y="3340100"/>
            <a:ext cx="4772167" cy="430887"/>
          </a:xfrm>
          <a:prstGeom prst="rect">
            <a:avLst/>
          </a:prstGeom>
          <a:noFill/>
        </p:spPr>
        <p:txBody>
          <a:bodyPr wrap="square" lIns="0" tIns="0" rIns="0" bIns="0" rtlCol="0">
            <a:spAutoFit/>
          </a:bodyPr>
          <a:lstStyle/>
          <a:p>
            <a:r>
              <a:rPr lang="en-US" sz="2800" dirty="0">
                <a:solidFill>
                  <a:srgbClr val="FFFFFF"/>
                </a:solidFill>
                <a:latin typeface="P22 Underground Demi"/>
                <a:cs typeface="P22 Underground Demi"/>
              </a:rPr>
              <a:t>Task</a:t>
            </a:r>
            <a:endParaRPr lang="en-US" sz="2800" dirty="0">
              <a:solidFill>
                <a:srgbClr val="FFFFFF"/>
              </a:solidFill>
              <a:latin typeface="P22 Underground GR"/>
              <a:cs typeface="P22 Underground GR"/>
            </a:endParaRPr>
          </a:p>
        </p:txBody>
      </p:sp>
      <p:sp>
        <p:nvSpPr>
          <p:cNvPr id="17" name="Subtitle 2"/>
          <p:cNvSpPr txBox="1">
            <a:spLocks/>
          </p:cNvSpPr>
          <p:nvPr/>
        </p:nvSpPr>
        <p:spPr>
          <a:xfrm>
            <a:off x="774700" y="4204647"/>
            <a:ext cx="6413500" cy="1866900"/>
          </a:xfrm>
          <a:prstGeom prst="rect">
            <a:avLst/>
          </a:prstGeom>
          <a:ln>
            <a:noFill/>
          </a:ln>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2000" dirty="0">
                <a:solidFill>
                  <a:srgbClr val="000000"/>
                </a:solidFill>
                <a:latin typeface="P22 Underground GR"/>
                <a:cs typeface="P22 Underground GR"/>
              </a:rPr>
              <a:t>In small groups discuss your top three rules</a:t>
            </a:r>
          </a:p>
          <a:p>
            <a:pPr>
              <a:spcBef>
                <a:spcPts val="0"/>
              </a:spcBef>
              <a:spcAft>
                <a:spcPts val="600"/>
              </a:spcAft>
            </a:pPr>
            <a:r>
              <a:rPr lang="en-US" sz="2000" dirty="0">
                <a:solidFill>
                  <a:srgbClr val="000000"/>
                </a:solidFill>
                <a:latin typeface="P22 Underground GR"/>
                <a:cs typeface="P22 Underground GR"/>
              </a:rPr>
              <a:t>We will take each group’s rules and compile a set for the class</a:t>
            </a:r>
          </a:p>
          <a:p>
            <a:pPr>
              <a:spcBef>
                <a:spcPts val="0"/>
              </a:spcBef>
              <a:spcAft>
                <a:spcPts val="600"/>
              </a:spcAft>
            </a:pPr>
            <a:r>
              <a:rPr lang="en-US" sz="2000" dirty="0">
                <a:solidFill>
                  <a:srgbClr val="000000"/>
                </a:solidFill>
                <a:latin typeface="P22 Underground GR"/>
                <a:cs typeface="P22 Underground GR"/>
              </a:rPr>
              <a:t>We will stick to these during the unit</a:t>
            </a:r>
          </a:p>
          <a:p>
            <a:pPr>
              <a:spcAft>
                <a:spcPts val="600"/>
              </a:spcAft>
            </a:pPr>
            <a:endParaRPr lang="en-US" sz="3600" b="1" dirty="0">
              <a:solidFill>
                <a:srgbClr val="000000"/>
              </a:solidFill>
            </a:endParaRPr>
          </a:p>
        </p:txBody>
      </p:sp>
    </p:spTree>
    <p:extLst>
      <p:ext uri="{BB962C8B-B14F-4D97-AF65-F5344CB8AC3E}">
        <p14:creationId xmlns:p14="http://schemas.microsoft.com/office/powerpoint/2010/main" val="75947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88205" y="635000"/>
            <a:ext cx="6199995" cy="861774"/>
          </a:xfrm>
          <a:prstGeom prst="rect">
            <a:avLst/>
          </a:prstGeom>
          <a:noFill/>
        </p:spPr>
        <p:txBody>
          <a:bodyPr wrap="square" lIns="0" tIns="0" rIns="0" bIns="0" rtlCol="0">
            <a:spAutoFit/>
          </a:bodyPr>
          <a:lstStyle/>
          <a:p>
            <a:r>
              <a:rPr lang="en-US" sz="2800" dirty="0">
                <a:solidFill>
                  <a:srgbClr val="FFFFFF"/>
                </a:solidFill>
                <a:latin typeface="P22 Underground Demi"/>
                <a:cs typeface="P22 Underground Demi"/>
              </a:rPr>
              <a:t>Migration Unit</a:t>
            </a:r>
            <a:r>
              <a:rPr lang="en-US" sz="2800" dirty="0">
                <a:solidFill>
                  <a:srgbClr val="FFFFFF"/>
                </a:solidFill>
                <a:latin typeface="P22 Underground GR"/>
                <a:cs typeface="P22 Underground GR"/>
              </a:rPr>
              <a:t>: Our ground rules rules</a:t>
            </a:r>
          </a:p>
        </p:txBody>
      </p:sp>
      <p:sp>
        <p:nvSpPr>
          <p:cNvPr id="9" name="Subtitle 2"/>
          <p:cNvSpPr txBox="1">
            <a:spLocks/>
          </p:cNvSpPr>
          <p:nvPr/>
        </p:nvSpPr>
        <p:spPr>
          <a:xfrm>
            <a:off x="889000" y="1780960"/>
            <a:ext cx="6413500" cy="582209"/>
          </a:xfrm>
          <a:prstGeom prst="rect">
            <a:avLst/>
          </a:prstGeom>
          <a:ln>
            <a:noFill/>
          </a:ln>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400" dirty="0">
                <a:solidFill>
                  <a:srgbClr val="000000"/>
                </a:solidFill>
                <a:latin typeface="P22 Underground GR"/>
                <a:cs typeface="P22 Underground GR"/>
              </a:rPr>
              <a:t>Note here your group’s ground rules for the enquiry.</a:t>
            </a:r>
            <a:endParaRPr lang="en-US" sz="1400" b="1" dirty="0">
              <a:solidFill>
                <a:srgbClr val="000000"/>
              </a:solidFill>
            </a:endParaRPr>
          </a:p>
        </p:txBody>
      </p:sp>
      <p:sp>
        <p:nvSpPr>
          <p:cNvPr id="10" name="Subtitle 2"/>
          <p:cNvSpPr txBox="1">
            <a:spLocks/>
          </p:cNvSpPr>
          <p:nvPr/>
        </p:nvSpPr>
        <p:spPr>
          <a:xfrm>
            <a:off x="889000" y="5490355"/>
            <a:ext cx="6413500" cy="582209"/>
          </a:xfrm>
          <a:prstGeom prst="rect">
            <a:avLst/>
          </a:prstGeom>
          <a:ln>
            <a:noFill/>
          </a:ln>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400" dirty="0">
                <a:solidFill>
                  <a:srgbClr val="000000"/>
                </a:solidFill>
                <a:latin typeface="P22 Underground GR"/>
                <a:cs typeface="P22 Underground GR"/>
              </a:rPr>
              <a:t>Signed by:</a:t>
            </a:r>
            <a:endParaRPr lang="en-US" sz="1400" b="1" dirty="0">
              <a:solidFill>
                <a:srgbClr val="000000"/>
              </a:solidFill>
            </a:endParaRPr>
          </a:p>
        </p:txBody>
      </p:sp>
      <p:sp>
        <p:nvSpPr>
          <p:cNvPr id="11" name="Rectangle 10"/>
          <p:cNvSpPr/>
          <p:nvPr/>
        </p:nvSpPr>
        <p:spPr>
          <a:xfrm>
            <a:off x="762000" y="1666661"/>
            <a:ext cx="6807200" cy="36038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9300" y="5372099"/>
            <a:ext cx="6807200" cy="109220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27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798947" y="5687390"/>
            <a:ext cx="6770254" cy="954933"/>
          </a:xfrm>
          <a:noFill/>
          <a:ln>
            <a:noFill/>
          </a:ln>
          <a:effectLst/>
        </p:spPr>
        <p:style>
          <a:lnRef idx="1">
            <a:schemeClr val="accent3"/>
          </a:lnRef>
          <a:fillRef idx="2">
            <a:schemeClr val="accent3"/>
          </a:fillRef>
          <a:effectRef idx="1">
            <a:schemeClr val="accent3"/>
          </a:effectRef>
          <a:fontRef idx="minor">
            <a:schemeClr val="dk1"/>
          </a:fontRef>
        </p:style>
        <p:txBody>
          <a:bodyPr lIns="0" tIns="0" rIns="0" bIns="0">
            <a:normAutofit/>
          </a:bodyPr>
          <a:lstStyle/>
          <a:p>
            <a:pPr marL="0" indent="0">
              <a:spcBef>
                <a:spcPts val="0"/>
              </a:spcBef>
              <a:buNone/>
              <a:defRPr/>
            </a:pPr>
            <a:r>
              <a:rPr lang="en-US" sz="2000" dirty="0">
                <a:solidFill>
                  <a:srgbClr val="159EE5"/>
                </a:solidFill>
                <a:latin typeface="P22 Underground Demi"/>
                <a:cs typeface="P22 Underground Demi"/>
              </a:rPr>
              <a:t>Extra: </a:t>
            </a:r>
            <a:r>
              <a:rPr lang="en-US" sz="2000" dirty="0">
                <a:solidFill>
                  <a:srgbClr val="159EE5"/>
                </a:solidFill>
                <a:latin typeface="P22 Underground GR Light"/>
                <a:cs typeface="P22 Underground GR Light"/>
              </a:rPr>
              <a:t>what do you think are the most important aspects of migration in YOUR life? </a:t>
            </a:r>
          </a:p>
        </p:txBody>
      </p:sp>
      <p:sp>
        <p:nvSpPr>
          <p:cNvPr id="3" name="Rectangle 2"/>
          <p:cNvSpPr/>
          <p:nvPr/>
        </p:nvSpPr>
        <p:spPr>
          <a:xfrm>
            <a:off x="762000" y="1964130"/>
            <a:ext cx="5156291" cy="3585770"/>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ct val="90000"/>
              </a:lnSpc>
              <a:spcAft>
                <a:spcPts val="600"/>
              </a:spcAft>
            </a:pPr>
            <a:r>
              <a:rPr lang="en-US" dirty="0">
                <a:solidFill>
                  <a:schemeClr val="tx1"/>
                </a:solidFill>
                <a:latin typeface="P22 Underground GR Light"/>
                <a:cs typeface="P22 Underground GR Light"/>
              </a:rPr>
              <a:t>Create a spider diagram with ‘Migration and Me’ in the </a:t>
            </a:r>
            <a:r>
              <a:rPr lang="en-GB" dirty="0">
                <a:solidFill>
                  <a:schemeClr val="tx1"/>
                </a:solidFill>
                <a:latin typeface="P22 Underground GR Light"/>
                <a:cs typeface="P22 Underground GR Light"/>
              </a:rPr>
              <a:t>centre</a:t>
            </a:r>
            <a:r>
              <a:rPr lang="en-US" dirty="0">
                <a:solidFill>
                  <a:schemeClr val="tx1"/>
                </a:solidFill>
                <a:latin typeface="P22 Underground GR Light"/>
                <a:cs typeface="P22 Underground GR Light"/>
              </a:rPr>
              <a:t>. What connections do you have with migration? Think about:</a:t>
            </a:r>
            <a:endParaRPr lang="en-US" sz="2000" dirty="0">
              <a:solidFill>
                <a:schemeClr val="tx1"/>
              </a:solidFill>
              <a:latin typeface="P22 Underground GR Light"/>
              <a:cs typeface="P22 Underground GR Light"/>
            </a:endParaRP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Yourself</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Family (parents, grandparents)</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Aunts, uncles, cousins</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Friends</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Community and school</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Religion</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Food and drink</a:t>
            </a: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Entertainment (games, TV, sport, movies) </a:t>
            </a:r>
          </a:p>
        </p:txBody>
      </p:sp>
      <p:grpSp>
        <p:nvGrpSpPr>
          <p:cNvPr id="7" name="Group 6"/>
          <p:cNvGrpSpPr/>
          <p:nvPr/>
        </p:nvGrpSpPr>
        <p:grpSpPr>
          <a:xfrm>
            <a:off x="5511107" y="2513835"/>
            <a:ext cx="2957605" cy="2625164"/>
            <a:chOff x="5600007" y="1765792"/>
            <a:chExt cx="3346901" cy="2970702"/>
          </a:xfrm>
        </p:grpSpPr>
        <p:sp>
          <p:nvSpPr>
            <p:cNvPr id="4" name="Oval 3"/>
            <p:cNvSpPr/>
            <p:nvPr/>
          </p:nvSpPr>
          <p:spPr>
            <a:xfrm>
              <a:off x="5600007" y="2738610"/>
              <a:ext cx="3346901" cy="1055666"/>
            </a:xfrm>
            <a:prstGeom prst="ellipse">
              <a:avLst/>
            </a:prstGeom>
            <a:ln>
              <a:solidFill>
                <a:srgbClr val="1E8CDE"/>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80000"/>
                </a:lnSpc>
              </a:pPr>
              <a:r>
                <a:rPr lang="en-US" sz="2400" dirty="0">
                  <a:solidFill>
                    <a:srgbClr val="1E8CDE"/>
                  </a:solidFill>
                  <a:latin typeface="P22 Underground GR Light"/>
                  <a:cs typeface="P22 Underground GR Light"/>
                </a:rPr>
                <a:t>Migration </a:t>
              </a:r>
              <a:br>
                <a:rPr lang="en-US" sz="2400" dirty="0">
                  <a:solidFill>
                    <a:srgbClr val="1E8CDE"/>
                  </a:solidFill>
                  <a:latin typeface="P22 Underground GR Light"/>
                  <a:cs typeface="P22 Underground GR Light"/>
                </a:rPr>
              </a:br>
              <a:r>
                <a:rPr lang="en-US" sz="2400" dirty="0">
                  <a:solidFill>
                    <a:srgbClr val="1E8CDE"/>
                  </a:solidFill>
                  <a:latin typeface="P22 Underground GR Light"/>
                  <a:cs typeface="P22 Underground GR Light"/>
                </a:rPr>
                <a:t>and Me</a:t>
              </a:r>
            </a:p>
          </p:txBody>
        </p:sp>
        <p:cxnSp>
          <p:nvCxnSpPr>
            <p:cNvPr id="6" name="Straight Connector 5"/>
            <p:cNvCxnSpPr/>
            <p:nvPr/>
          </p:nvCxnSpPr>
          <p:spPr>
            <a:xfrm>
              <a:off x="5936619" y="2141930"/>
              <a:ext cx="336613" cy="703777"/>
            </a:xfrm>
            <a:prstGeom prst="line">
              <a:avLst/>
            </a:prstGeom>
            <a:ln>
              <a:solidFill>
                <a:srgbClr val="1E8CDE"/>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8353503" y="2261727"/>
              <a:ext cx="429021" cy="596680"/>
            </a:xfrm>
            <a:prstGeom prst="line">
              <a:avLst/>
            </a:prstGeom>
            <a:ln>
              <a:solidFill>
                <a:srgbClr val="1E8CD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297461" y="1765792"/>
              <a:ext cx="0" cy="963869"/>
            </a:xfrm>
            <a:prstGeom prst="line">
              <a:avLst/>
            </a:prstGeom>
            <a:ln>
              <a:solidFill>
                <a:srgbClr val="1E8CDE"/>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043118" y="3701884"/>
              <a:ext cx="336613" cy="689072"/>
            </a:xfrm>
            <a:prstGeom prst="line">
              <a:avLst/>
            </a:prstGeom>
            <a:ln>
              <a:solidFill>
                <a:srgbClr val="1E8CDE"/>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185196" y="3699879"/>
              <a:ext cx="336613" cy="703777"/>
            </a:xfrm>
            <a:prstGeom prst="line">
              <a:avLst/>
            </a:prstGeom>
            <a:ln>
              <a:solidFill>
                <a:srgbClr val="1E8CDE"/>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297461" y="3787926"/>
              <a:ext cx="0" cy="948568"/>
            </a:xfrm>
            <a:prstGeom prst="line">
              <a:avLst/>
            </a:prstGeom>
            <a:ln>
              <a:solidFill>
                <a:srgbClr val="1E8CDE"/>
              </a:solidFill>
            </a:ln>
            <a:effectLst/>
          </p:spPr>
          <p:style>
            <a:lnRef idx="2">
              <a:schemeClr val="accent1"/>
            </a:lnRef>
            <a:fillRef idx="0">
              <a:schemeClr val="accent1"/>
            </a:fillRef>
            <a:effectRef idx="1">
              <a:schemeClr val="accent1"/>
            </a:effectRef>
            <a:fontRef idx="minor">
              <a:schemeClr val="tx1"/>
            </a:fontRef>
          </p:style>
        </p:cxnSp>
      </p:gr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6" name="Rectangle 1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988205" y="711200"/>
            <a:ext cx="4772167" cy="703782"/>
          </a:xfrm>
          <a:prstGeom prst="rect">
            <a:avLst/>
          </a:prstGeom>
          <a:noFill/>
        </p:spPr>
        <p:txBody>
          <a:bodyPr wrap="square" lIns="0" tIns="0" rIns="0" bIns="0" rtlCol="0">
            <a:spAutoFit/>
          </a:bodyPr>
          <a:lstStyle/>
          <a:p>
            <a:pPr>
              <a:lnSpc>
                <a:spcPct val="80000"/>
              </a:lnSpc>
            </a:pPr>
            <a:r>
              <a:rPr lang="en-US" sz="2800" dirty="0">
                <a:solidFill>
                  <a:srgbClr val="FFFFFF"/>
                </a:solidFill>
                <a:latin typeface="P22 Underground Demi"/>
                <a:cs typeface="P22 Underground Demi"/>
              </a:rPr>
              <a:t>Task</a:t>
            </a:r>
            <a:r>
              <a:rPr lang="en-US" sz="2800" dirty="0">
                <a:solidFill>
                  <a:srgbClr val="FFFFFF"/>
                </a:solidFill>
                <a:latin typeface="P22 Underground GR"/>
                <a:cs typeface="P22 Underground GR"/>
              </a:rPr>
              <a:t>: Personal connections with migration</a:t>
            </a:r>
          </a:p>
        </p:txBody>
      </p:sp>
    </p:spTree>
    <p:extLst>
      <p:ext uri="{BB962C8B-B14F-4D97-AF65-F5344CB8AC3E}">
        <p14:creationId xmlns:p14="http://schemas.microsoft.com/office/powerpoint/2010/main" val="302389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74700" y="1940860"/>
            <a:ext cx="7073900" cy="2591206"/>
          </a:xfrm>
          <a:noFill/>
          <a:ln w="76200" cmpd="sng">
            <a:noFill/>
          </a:ln>
        </p:spPr>
        <p:txBody>
          <a:bodyPr lIns="0" tIns="0" rIns="0" bIns="0">
            <a:normAutofit/>
          </a:bodyPr>
          <a:lstStyle/>
          <a:p>
            <a:pPr marL="0" lvl="0" indent="0">
              <a:spcBef>
                <a:spcPts val="0"/>
              </a:spcBef>
              <a:buNone/>
            </a:pPr>
            <a:r>
              <a:rPr lang="en-US" sz="2800" dirty="0">
                <a:solidFill>
                  <a:srgbClr val="159EE5"/>
                </a:solidFill>
                <a:latin typeface="P22 Underground Demi"/>
                <a:cs typeface="P22 Underground Demi"/>
              </a:rPr>
              <a:t>Migration: </a:t>
            </a:r>
            <a:r>
              <a:rPr kumimoji="0" lang="en-US" sz="2800" u="none" strike="noStrike" cap="none" normalizeH="0" baseline="0" dirty="0">
                <a:ln>
                  <a:noFill/>
                </a:ln>
                <a:effectLst/>
                <a:latin typeface="P22 Underground GR Light"/>
                <a:ea typeface="ヒラギノ角ゴ ProN W3" charset="0"/>
                <a:cs typeface="P22 Underground GR Light"/>
                <a:sym typeface="Helvetica" charset="0"/>
              </a:rPr>
              <a:t>people moving from one place to another</a:t>
            </a:r>
          </a:p>
          <a:p>
            <a:pPr marL="0" lvl="0" indent="0">
              <a:spcBef>
                <a:spcPts val="0"/>
              </a:spcBef>
              <a:buNone/>
            </a:pPr>
            <a:endParaRPr lang="en-US" sz="2800" dirty="0">
              <a:solidFill>
                <a:srgbClr val="159EE5"/>
              </a:solidFill>
              <a:latin typeface="P22 Underground Demi"/>
              <a:ea typeface="ヒラギノ角ゴ ProN W3" charset="0"/>
              <a:cs typeface="P22 Underground Demi"/>
              <a:sym typeface="Helvetica" charset="0"/>
            </a:endParaRPr>
          </a:p>
          <a:p>
            <a:pPr marL="0" indent="0" fontAlgn="base">
              <a:spcBef>
                <a:spcPts val="0"/>
              </a:spcBef>
              <a:buNone/>
            </a:pPr>
            <a:r>
              <a:rPr lang="en-US" sz="2800" dirty="0">
                <a:solidFill>
                  <a:srgbClr val="159EE5"/>
                </a:solidFill>
                <a:latin typeface="P22 Underground Demi"/>
                <a:cs typeface="P22 Underground Demi"/>
              </a:rPr>
              <a:t>Multicultural: </a:t>
            </a:r>
            <a:r>
              <a:rPr lang="en-US" sz="2800" dirty="0">
                <a:solidFill>
                  <a:srgbClr val="000000"/>
                </a:solidFill>
                <a:latin typeface="P22 Underground GR Light"/>
                <a:cs typeface="P22 Underground GR Light"/>
              </a:rPr>
              <a:t>A society containing several different cultural or ethnic groups</a:t>
            </a:r>
            <a:endParaRPr kumimoji="0" lang="en-US" sz="2800" u="none" strike="noStrike" cap="none" normalizeH="0" baseline="0" dirty="0">
              <a:ln>
                <a:noFill/>
              </a:ln>
              <a:solidFill>
                <a:srgbClr val="000000"/>
              </a:solidFill>
              <a:effectLst/>
              <a:latin typeface="P22 Underground GR Light"/>
              <a:ea typeface="ヒラギノ角ゴ ProN W3" charset="0"/>
              <a:cs typeface="P22 Underground GR Light"/>
              <a:sym typeface="Helvetica" charset="0"/>
            </a:endParaRPr>
          </a:p>
          <a:p>
            <a:pPr marL="0" indent="0">
              <a:spcBef>
                <a:spcPts val="0"/>
              </a:spcBef>
              <a:buNone/>
            </a:pPr>
            <a:endParaRPr lang="en-US" sz="2800" dirty="0">
              <a:solidFill>
                <a:srgbClr val="000000"/>
              </a:solidFill>
              <a:latin typeface="P22 Underground GR Light"/>
              <a:cs typeface="P22 Underground GR Light"/>
            </a:endParaRPr>
          </a:p>
        </p:txBody>
      </p:sp>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B2F1"/>
              </a:solidFill>
            </a:endParaRPr>
          </a:p>
        </p:txBody>
      </p:sp>
      <p:sp>
        <p:nvSpPr>
          <p:cNvPr id="8" name="TextBox 7"/>
          <p:cNvSpPr txBox="1"/>
          <p:nvPr/>
        </p:nvSpPr>
        <p:spPr>
          <a:xfrm>
            <a:off x="988205" y="635000"/>
            <a:ext cx="4772167" cy="430887"/>
          </a:xfrm>
          <a:prstGeom prst="rect">
            <a:avLst/>
          </a:prstGeom>
          <a:noFill/>
        </p:spPr>
        <p:txBody>
          <a:bodyPr wrap="square" lIns="0" tIns="0" rIns="0" bIns="0" rtlCol="0">
            <a:spAutoFit/>
          </a:bodyPr>
          <a:lstStyle/>
          <a:p>
            <a:r>
              <a:rPr lang="en-US" sz="2800" dirty="0">
                <a:solidFill>
                  <a:srgbClr val="FFFFFF"/>
                </a:solidFill>
                <a:latin typeface="P22 Underground GR"/>
                <a:cs typeface="P22 Underground GR"/>
              </a:rPr>
              <a:t>Key words</a:t>
            </a:r>
          </a:p>
        </p:txBody>
      </p:sp>
    </p:spTree>
    <p:extLst>
      <p:ext uri="{BB962C8B-B14F-4D97-AF65-F5344CB8AC3E}">
        <p14:creationId xmlns:p14="http://schemas.microsoft.com/office/powerpoint/2010/main" val="89374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74700" y="2338292"/>
            <a:ext cx="4759947" cy="3105800"/>
          </a:xfrm>
          <a:noFill/>
        </p:spPr>
        <p:txBody>
          <a:bodyPr lIns="0" tIns="0" rIns="0" bIns="0">
            <a:normAutofit/>
          </a:bodyPr>
          <a:lstStyle/>
          <a:p>
            <a:pPr marL="0" indent="0">
              <a:spcBef>
                <a:spcPts val="0"/>
              </a:spcBef>
              <a:buNone/>
              <a:defRPr/>
            </a:pPr>
            <a:r>
              <a:rPr lang="en-US" sz="2400" dirty="0">
                <a:solidFill>
                  <a:srgbClr val="000000"/>
                </a:solidFill>
                <a:latin typeface="P22 Underground GR Light"/>
                <a:cs typeface="P22 Underground GR Light"/>
              </a:rPr>
              <a:t>On a Post-it, write down one interesting thing you learnt today about migration. </a:t>
            </a:r>
            <a:br>
              <a:rPr lang="en-US" sz="2400" dirty="0">
                <a:solidFill>
                  <a:srgbClr val="000000"/>
                </a:solidFill>
                <a:latin typeface="P22 Underground GR Light"/>
                <a:cs typeface="P22 Underground GR Light"/>
              </a:rPr>
            </a:br>
            <a:endParaRPr lang="en-US" sz="2400" dirty="0">
              <a:solidFill>
                <a:srgbClr val="000000"/>
              </a:solidFill>
              <a:latin typeface="P22 Underground GR Light"/>
              <a:cs typeface="P22 Underground GR Light"/>
            </a:endParaRPr>
          </a:p>
          <a:p>
            <a:pPr marL="0" indent="0">
              <a:spcBef>
                <a:spcPts val="0"/>
              </a:spcBef>
              <a:buNone/>
              <a:defRPr/>
            </a:pPr>
            <a:r>
              <a:rPr lang="en-US" sz="2400" dirty="0">
                <a:solidFill>
                  <a:srgbClr val="159EE5"/>
                </a:solidFill>
                <a:latin typeface="P22 Underground GR Light"/>
                <a:cs typeface="P22 Underground GR Light"/>
              </a:rPr>
              <a:t>Stick them up and discuss them. </a:t>
            </a:r>
          </a:p>
        </p:txBody>
      </p:sp>
      <p:pic>
        <p:nvPicPr>
          <p:cNvPr id="2" name="Picture 1"/>
          <p:cNvPicPr>
            <a:picLocks noChangeAspect="1"/>
          </p:cNvPicPr>
          <p:nvPr/>
        </p:nvPicPr>
        <p:blipFill rotWithShape="1">
          <a:blip r:embed="rId3"/>
          <a:srcRect l="18377" t="8049" r="17231" b="4199"/>
          <a:stretch/>
        </p:blipFill>
        <p:spPr>
          <a:xfrm>
            <a:off x="6212417" y="2338292"/>
            <a:ext cx="2298700" cy="2349500"/>
          </a:xfrm>
          <a:prstGeom prst="rect">
            <a:avLst/>
          </a:prstGeom>
        </p:spPr>
      </p:pic>
      <p:pic>
        <p:nvPicPr>
          <p:cNvPr id="7" name="Picture 6" descr="•MM Master Mark cy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8" name="Rectangle 7"/>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B2F1"/>
              </a:solidFill>
            </a:endParaRPr>
          </a:p>
        </p:txBody>
      </p:sp>
      <p:sp>
        <p:nvSpPr>
          <p:cNvPr id="9" name="TextBox 8"/>
          <p:cNvSpPr txBox="1"/>
          <p:nvPr/>
        </p:nvSpPr>
        <p:spPr>
          <a:xfrm>
            <a:off x="988205" y="635000"/>
            <a:ext cx="4772167" cy="430887"/>
          </a:xfrm>
          <a:prstGeom prst="rect">
            <a:avLst/>
          </a:prstGeom>
          <a:noFill/>
        </p:spPr>
        <p:txBody>
          <a:bodyPr wrap="square" lIns="0" tIns="0" rIns="0" bIns="0" rtlCol="0">
            <a:spAutoFit/>
          </a:bodyPr>
          <a:lstStyle/>
          <a:p>
            <a:r>
              <a:rPr lang="en-US" sz="2800" dirty="0">
                <a:solidFill>
                  <a:srgbClr val="FFFFFF"/>
                </a:solidFill>
                <a:latin typeface="P22 Underground Demi"/>
                <a:cs typeface="P22 Underground Demi"/>
              </a:rPr>
              <a:t>Plenary: </a:t>
            </a:r>
            <a:r>
              <a:rPr lang="en-US" sz="2800" dirty="0">
                <a:solidFill>
                  <a:srgbClr val="FFFFFF"/>
                </a:solidFill>
                <a:latin typeface="P22 Underground GR"/>
                <a:cs typeface="P22 Underground GR"/>
              </a:rPr>
              <a:t>Today I learned (TIL)</a:t>
            </a:r>
          </a:p>
        </p:txBody>
      </p:sp>
    </p:spTree>
    <p:extLst>
      <p:ext uri="{BB962C8B-B14F-4D97-AF65-F5344CB8AC3E}">
        <p14:creationId xmlns:p14="http://schemas.microsoft.com/office/powerpoint/2010/main" val="171270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5069" y="6335810"/>
            <a:ext cx="1885051" cy="225703"/>
          </a:xfrm>
          <a:prstGeom prst="rect">
            <a:avLst/>
          </a:prstGeom>
          <a:noFill/>
        </p:spPr>
        <p:txBody>
          <a:bodyPr wrap="square" lIns="0" tIns="0" rIns="0" bIns="0" rtlCol="0">
            <a:spAutoFit/>
          </a:bodyPr>
          <a:lstStyle/>
          <a:p>
            <a:pPr>
              <a:lnSpc>
                <a:spcPct val="90000"/>
              </a:lnSpc>
            </a:pPr>
            <a:r>
              <a:rPr lang="en-US" sz="1600" dirty="0">
                <a:solidFill>
                  <a:srgbClr val="159EE5"/>
                </a:solidFill>
                <a:latin typeface="P22 Underground GR Light"/>
                <a:cs typeface="P22 Underground GR Light"/>
              </a:rPr>
              <a:t>ALL OUR STORIES</a:t>
            </a:r>
          </a:p>
        </p:txBody>
      </p:sp>
      <p:sp>
        <p:nvSpPr>
          <p:cNvPr id="2" name="TextBox 1"/>
          <p:cNvSpPr txBox="1"/>
          <p:nvPr/>
        </p:nvSpPr>
        <p:spPr>
          <a:xfrm>
            <a:off x="152400" y="1942895"/>
            <a:ext cx="7492999" cy="4862871"/>
          </a:xfrm>
          <a:prstGeom prst="rect">
            <a:avLst/>
          </a:prstGeom>
          <a:noFill/>
        </p:spPr>
        <p:txBody>
          <a:bodyPr wrap="square" lIns="0" tIns="0" rIns="0" bIns="0" rtlCol="0">
            <a:spAutoFit/>
          </a:bodyPr>
          <a:lstStyle/>
          <a:p>
            <a:pPr marL="910806" indent="-285750">
              <a:spcAft>
                <a:spcPts val="1200"/>
              </a:spcAft>
              <a:buFont typeface="Arial"/>
              <a:buChar char="•"/>
              <a:defRPr/>
            </a:pPr>
            <a:r>
              <a:rPr lang="en-US" dirty="0">
                <a:latin typeface="P22 Underground GR Light"/>
                <a:cs typeface="P22 Underground GR Light"/>
              </a:rPr>
              <a:t>The Migration Museum Project and teachers have collaborated to create this unit about the history of migration.</a:t>
            </a:r>
          </a:p>
          <a:p>
            <a:pPr marL="910806" indent="-285750">
              <a:spcAft>
                <a:spcPts val="1200"/>
              </a:spcAft>
              <a:buFont typeface="Arial"/>
              <a:buChar char="•"/>
              <a:defRPr/>
            </a:pPr>
            <a:r>
              <a:rPr lang="en-US" dirty="0">
                <a:solidFill>
                  <a:srgbClr val="000000"/>
                </a:solidFill>
                <a:latin typeface="P22 Underground GR Light"/>
                <a:cs typeface="P22 Underground GR Light"/>
              </a:rPr>
              <a:t>The Migration Museum Project is establishing </a:t>
            </a:r>
            <a:r>
              <a:rPr lang="en-US" dirty="0">
                <a:latin typeface="P22 Underground GR Light"/>
                <a:cs typeface="P22 Underground GR Light"/>
              </a:rPr>
              <a:t>a major museum of migration for the UK. </a:t>
            </a:r>
          </a:p>
          <a:p>
            <a:pPr marL="910806" indent="-285750">
              <a:spcAft>
                <a:spcPts val="1200"/>
              </a:spcAft>
              <a:buFont typeface="Arial"/>
              <a:buChar char="•"/>
              <a:defRPr/>
            </a:pPr>
            <a:r>
              <a:rPr lang="en-US" dirty="0">
                <a:latin typeface="P22 Underground GR Light"/>
                <a:cs typeface="P22 Underground GR Light"/>
              </a:rPr>
              <a:t>We believe it is important that every pupil should have the opportunity to learn about migration. What do you think?</a:t>
            </a:r>
          </a:p>
          <a:p>
            <a:pPr marL="910806" indent="-285750">
              <a:spcAft>
                <a:spcPts val="1200"/>
              </a:spcAft>
              <a:buFont typeface="Arial"/>
              <a:buChar char="•"/>
              <a:defRPr/>
            </a:pPr>
            <a:r>
              <a:rPr lang="en-US" dirty="0">
                <a:solidFill>
                  <a:srgbClr val="000000"/>
                </a:solidFill>
                <a:latin typeface="P22 Underground GR Light"/>
                <a:cs typeface="P22 Underground GR Light"/>
              </a:rPr>
              <a:t>Migration is a HUGE topic. Some </a:t>
            </a:r>
            <a:r>
              <a:rPr lang="en-US" dirty="0">
                <a:latin typeface="P22 Underground GR Light"/>
                <a:cs typeface="P22 Underground GR Light"/>
              </a:rPr>
              <a:t>people study it for a whole degree at university! We are going to be examining a number of important themes so you can start to understand more about the long history </a:t>
            </a:r>
            <a:r>
              <a:rPr lang="en-US" dirty="0">
                <a:solidFill>
                  <a:srgbClr val="000000"/>
                </a:solidFill>
                <a:latin typeface="P22 Underground GR Light"/>
                <a:cs typeface="P22 Underground GR Light"/>
              </a:rPr>
              <a:t>of migration </a:t>
            </a:r>
            <a:r>
              <a:rPr lang="en-US" dirty="0">
                <a:latin typeface="P22 Underground GR Light"/>
                <a:cs typeface="P22 Underground GR Light"/>
              </a:rPr>
              <a:t>to the UK. </a:t>
            </a:r>
          </a:p>
          <a:p>
            <a:pPr marL="1082256" lvl="1">
              <a:spcAft>
                <a:spcPts val="1200"/>
              </a:spcAft>
              <a:defRPr/>
            </a:pPr>
            <a:endParaRPr lang="en-US" sz="1600" dirty="0">
              <a:solidFill>
                <a:srgbClr val="13B2F1"/>
              </a:solidFill>
              <a:latin typeface="P22 Underground GR Light"/>
              <a:cs typeface="P22 Underground GR Light"/>
            </a:endParaRPr>
          </a:p>
          <a:p>
            <a:pPr marL="739356" lvl="1">
              <a:spcAft>
                <a:spcPts val="1200"/>
              </a:spcAft>
              <a:defRPr/>
            </a:pPr>
            <a:r>
              <a:rPr lang="en-US" sz="1600" dirty="0">
                <a:solidFill>
                  <a:srgbClr val="159EE5"/>
                </a:solidFill>
                <a:latin typeface="P22 Underground GR Light"/>
                <a:cs typeface="P22 Underground GR Light"/>
              </a:rPr>
              <a:t>*See British Future report for further reading:  </a:t>
            </a:r>
            <a:br>
              <a:rPr lang="en-US" sz="1600" dirty="0">
                <a:solidFill>
                  <a:srgbClr val="159EE5"/>
                </a:solidFill>
                <a:latin typeface="P22 Underground GR Light"/>
                <a:cs typeface="P22 Underground GR Light"/>
              </a:rPr>
            </a:br>
            <a:r>
              <a:rPr lang="en-US" altLang="ja-JP" sz="1600" u="sng" dirty="0">
                <a:solidFill>
                  <a:srgbClr val="159EE5"/>
                </a:solidFill>
                <a:latin typeface="P22 Underground GR Light"/>
                <a:cs typeface="P22 Underground GR Light"/>
              </a:rPr>
              <a:t>http://www.britishfuture.org/publication/talk-immigration/</a:t>
            </a:r>
            <a:endParaRPr lang="en-US" sz="1600" u="sng" dirty="0">
              <a:solidFill>
                <a:srgbClr val="159EE5"/>
              </a:solidFill>
              <a:latin typeface="P22 Underground GR Light"/>
              <a:cs typeface="P22 Underground GR Light"/>
            </a:endParaRPr>
          </a:p>
          <a:p>
            <a:pPr lvl="1">
              <a:spcAft>
                <a:spcPts val="1200"/>
              </a:spcAft>
            </a:pPr>
            <a:endParaRPr lang="en-US" dirty="0">
              <a:latin typeface="P22 Underground GR Light"/>
              <a:cs typeface="P22 Underground GR Light"/>
            </a:endParaRPr>
          </a:p>
        </p:txBody>
      </p:sp>
      <p:pic>
        <p:nvPicPr>
          <p:cNvPr id="10" name="Picture 9"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6" name="Rectangle 5"/>
          <p:cNvSpPr/>
          <p:nvPr/>
        </p:nvSpPr>
        <p:spPr>
          <a:xfrm>
            <a:off x="732768" y="515345"/>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24"/>
          <p:cNvSpPr>
            <a:spLocks/>
          </p:cNvSpPr>
          <p:nvPr/>
        </p:nvSpPr>
        <p:spPr bwMode="auto">
          <a:xfrm>
            <a:off x="902102" y="528045"/>
            <a:ext cx="6481032" cy="711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nchorCtr="0"/>
          <a:lstStyle/>
          <a:p>
            <a:r>
              <a:rPr lang="en-US" sz="2800" dirty="0">
                <a:solidFill>
                  <a:srgbClr val="FFFFFF"/>
                </a:solidFill>
                <a:latin typeface="P22 Underground GR"/>
                <a:ea typeface="ＭＳ Ｐゴシック" charset="0"/>
                <a:cs typeface="P22 Underground GR"/>
              </a:rPr>
              <a:t>Background</a:t>
            </a:r>
          </a:p>
        </p:txBody>
      </p:sp>
    </p:spTree>
    <p:extLst>
      <p:ext uri="{BB962C8B-B14F-4D97-AF65-F5344CB8AC3E}">
        <p14:creationId xmlns:p14="http://schemas.microsoft.com/office/powerpoint/2010/main" val="270779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19301" y="6116810"/>
            <a:ext cx="6311899" cy="440978"/>
          </a:xfrm>
        </p:spPr>
        <p:txBody>
          <a:bodyPr lIns="0" tIns="0" bIns="0">
            <a:normAutofit/>
          </a:bodyPr>
          <a:lstStyle/>
          <a:p>
            <a:pPr algn="l"/>
            <a:r>
              <a:rPr lang="en-US" sz="1800" dirty="0">
                <a:latin typeface="P22 Underground GR Light"/>
                <a:cs typeface="P22 Underground GR Light"/>
                <a:hlinkClick r:id="rId3"/>
              </a:rPr>
              <a:t>https://www.youtube.com/watch?v=lOZmqIwqur4</a:t>
            </a:r>
            <a:endParaRPr lang="en-US" sz="1800" dirty="0">
              <a:latin typeface="P22 Underground GR Light"/>
              <a:cs typeface="P22 Underground GR Light"/>
            </a:endParaRPr>
          </a:p>
          <a:p>
            <a:pPr algn="l"/>
            <a:endParaRPr lang="en-US" sz="1600" dirty="0">
              <a:latin typeface="P22 Underground GR Light"/>
              <a:cs typeface="P22 Underground GR Light"/>
            </a:endParaRPr>
          </a:p>
        </p:txBody>
      </p:sp>
      <p:sp>
        <p:nvSpPr>
          <p:cNvPr id="9" name="TextBox 8"/>
          <p:cNvSpPr txBox="1"/>
          <p:nvPr/>
        </p:nvSpPr>
        <p:spPr>
          <a:xfrm>
            <a:off x="962805" y="620309"/>
            <a:ext cx="4772167" cy="430887"/>
          </a:xfrm>
          <a:prstGeom prst="rect">
            <a:avLst/>
          </a:prstGeom>
          <a:noFill/>
        </p:spPr>
        <p:txBody>
          <a:bodyPr wrap="square" lIns="0" tIns="0" rIns="0" bIns="0" rtlCol="0">
            <a:spAutoFit/>
          </a:bodyPr>
          <a:lstStyle/>
          <a:p>
            <a:r>
              <a:rPr lang="en-US" sz="2800" dirty="0">
                <a:solidFill>
                  <a:srgbClr val="FFFFFF"/>
                </a:solidFill>
                <a:latin typeface="P22 Underground GR"/>
                <a:cs typeface="P22 Underground GR"/>
              </a:rPr>
              <a:t>Introduction lesson</a:t>
            </a:r>
          </a:p>
        </p:txBody>
      </p:sp>
      <p:pic>
        <p:nvPicPr>
          <p:cNvPr id="4" name="Picture 3"/>
          <p:cNvPicPr>
            <a:picLocks noChangeAspect="1"/>
          </p:cNvPicPr>
          <p:nvPr/>
        </p:nvPicPr>
        <p:blipFill>
          <a:blip r:embed="rId4"/>
          <a:stretch>
            <a:fillRect/>
          </a:stretch>
        </p:blipFill>
        <p:spPr>
          <a:xfrm>
            <a:off x="762000" y="1725054"/>
            <a:ext cx="6807200" cy="4069667"/>
          </a:xfrm>
          <a:prstGeom prst="rect">
            <a:avLst/>
          </a:prstGeom>
        </p:spPr>
      </p:pic>
      <p:sp>
        <p:nvSpPr>
          <p:cNvPr id="13" name="TextBox 12"/>
          <p:cNvSpPr txBox="1"/>
          <p:nvPr/>
        </p:nvSpPr>
        <p:spPr>
          <a:xfrm>
            <a:off x="685801" y="5971068"/>
            <a:ext cx="1333500" cy="523220"/>
          </a:xfrm>
          <a:prstGeom prst="rect">
            <a:avLst/>
          </a:prstGeom>
          <a:noFill/>
        </p:spPr>
        <p:txBody>
          <a:bodyPr wrap="square" rtlCol="0">
            <a:spAutoFit/>
          </a:bodyPr>
          <a:lstStyle/>
          <a:p>
            <a:r>
              <a:rPr lang="en-US" sz="2800" dirty="0">
                <a:solidFill>
                  <a:srgbClr val="159EE5"/>
                </a:solidFill>
                <a:latin typeface="P22 Underground GR"/>
                <a:cs typeface="P22 Underground GR"/>
              </a:rPr>
              <a:t>Watch</a:t>
            </a:r>
          </a:p>
        </p:txBody>
      </p:sp>
      <p:pic>
        <p:nvPicPr>
          <p:cNvPr id="14" name="Picture 13" descr="•MM Master Mark cy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Tree>
    <p:extLst>
      <p:ext uri="{BB962C8B-B14F-4D97-AF65-F5344CB8AC3E}">
        <p14:creationId xmlns:p14="http://schemas.microsoft.com/office/powerpoint/2010/main" val="267485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p:cNvSpPr>
          <p:nvPr/>
        </p:nvSpPr>
        <p:spPr bwMode="auto">
          <a:xfrm>
            <a:off x="770668" y="2328792"/>
            <a:ext cx="892969" cy="892969"/>
          </a:xfrm>
          <a:prstGeom prst="ellipse">
            <a:avLst/>
          </a:prstGeom>
          <a:solidFill>
            <a:srgbClr val="008000"/>
          </a:solidFill>
          <a:ln w="25400">
            <a:noFill/>
            <a:miter lim="800000"/>
            <a:headEnd/>
            <a:tailEnd/>
          </a:ln>
        </p:spPr>
        <p:txBody>
          <a:bodyPr lIns="0" tIns="0" rIns="0" bIns="0"/>
          <a:lstStyle/>
          <a:p>
            <a:endParaRPr lang="en-US" dirty="0"/>
          </a:p>
        </p:txBody>
      </p:sp>
      <p:sp>
        <p:nvSpPr>
          <p:cNvPr id="16389" name="Oval 5"/>
          <p:cNvSpPr>
            <a:spLocks/>
          </p:cNvSpPr>
          <p:nvPr/>
        </p:nvSpPr>
        <p:spPr bwMode="auto">
          <a:xfrm>
            <a:off x="770668" y="3539439"/>
            <a:ext cx="892969" cy="892969"/>
          </a:xfrm>
          <a:prstGeom prst="ellipse">
            <a:avLst/>
          </a:prstGeom>
          <a:solidFill>
            <a:srgbClr val="FD9A00"/>
          </a:solidFill>
          <a:ln w="25400">
            <a:noFill/>
            <a:miter lim="800000"/>
            <a:headEnd/>
            <a:tailEnd/>
          </a:ln>
        </p:spPr>
        <p:txBody>
          <a:bodyPr lIns="0" tIns="0" rIns="0" bIns="0"/>
          <a:lstStyle/>
          <a:p>
            <a:endParaRPr lang="en-US" dirty="0"/>
          </a:p>
        </p:txBody>
      </p:sp>
      <p:sp>
        <p:nvSpPr>
          <p:cNvPr id="16390" name="Oval 6"/>
          <p:cNvSpPr>
            <a:spLocks/>
          </p:cNvSpPr>
          <p:nvPr/>
        </p:nvSpPr>
        <p:spPr bwMode="auto">
          <a:xfrm>
            <a:off x="770668" y="4720540"/>
            <a:ext cx="892969" cy="892969"/>
          </a:xfrm>
          <a:prstGeom prst="ellipse">
            <a:avLst/>
          </a:prstGeom>
          <a:solidFill>
            <a:srgbClr val="D90B00"/>
          </a:solidFill>
          <a:ln w="25400">
            <a:noFill/>
            <a:miter lim="800000"/>
            <a:headEnd/>
            <a:tailEnd/>
          </a:ln>
        </p:spPr>
        <p:txBody>
          <a:bodyPr lIns="0" tIns="0" rIns="0" bIns="0"/>
          <a:lstStyle/>
          <a:p>
            <a:endParaRPr lang="en-US" dirty="0"/>
          </a:p>
        </p:txBody>
      </p:sp>
      <p:sp>
        <p:nvSpPr>
          <p:cNvPr id="16391" name="Rectangle 7"/>
          <p:cNvSpPr>
            <a:spLocks/>
          </p:cNvSpPr>
          <p:nvPr/>
        </p:nvSpPr>
        <p:spPr bwMode="auto">
          <a:xfrm>
            <a:off x="2000250" y="2328792"/>
            <a:ext cx="5568950" cy="1210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grasp what this unit will cover and have begun to make connections between the concepts, myself and others</a:t>
            </a:r>
          </a:p>
        </p:txBody>
      </p:sp>
      <p:sp>
        <p:nvSpPr>
          <p:cNvPr id="16392" name="Rectangle 8"/>
          <p:cNvSpPr>
            <a:spLocks/>
          </p:cNvSpPr>
          <p:nvPr/>
        </p:nvSpPr>
        <p:spPr bwMode="auto">
          <a:xfrm>
            <a:off x="2000250" y="3679140"/>
            <a:ext cx="5568950" cy="774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begin to apply some of the key concepts to myself </a:t>
            </a:r>
          </a:p>
        </p:txBody>
      </p:sp>
      <p:sp>
        <p:nvSpPr>
          <p:cNvPr id="16393" name="Rectangle 9"/>
          <p:cNvSpPr>
            <a:spLocks/>
          </p:cNvSpPr>
          <p:nvPr/>
        </p:nvSpPr>
        <p:spPr bwMode="auto">
          <a:xfrm>
            <a:off x="2000250" y="4885640"/>
            <a:ext cx="5568950" cy="1167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understand that we are studying a unit </a:t>
            </a:r>
            <a:br>
              <a:rPr lang="en-US" sz="2000" dirty="0">
                <a:latin typeface="P22 Underground GR Light"/>
                <a:ea typeface="ＭＳ Ｐゴシック" charset="0"/>
                <a:cs typeface="P22 Underground GR Light"/>
              </a:rPr>
            </a:br>
            <a:r>
              <a:rPr lang="en-US" sz="2000" dirty="0">
                <a:latin typeface="P22 Underground GR Light"/>
                <a:ea typeface="ＭＳ Ｐゴシック" charset="0"/>
                <a:cs typeface="P22 Underground GR Light"/>
              </a:rPr>
              <a:t>on migration</a:t>
            </a:r>
          </a:p>
        </p:txBody>
      </p:sp>
      <p:pic>
        <p:nvPicPr>
          <p:cNvPr id="12" name="Picture 11"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3" name="Rectangle 12"/>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88205" y="711200"/>
            <a:ext cx="4772167" cy="703782"/>
          </a:xfrm>
          <a:prstGeom prst="rect">
            <a:avLst/>
          </a:prstGeom>
          <a:noFill/>
        </p:spPr>
        <p:txBody>
          <a:bodyPr wrap="square" lIns="0" tIns="0" rIns="0" bIns="0" rtlCol="0">
            <a:spAutoFit/>
          </a:bodyPr>
          <a:lstStyle/>
          <a:p>
            <a:pPr>
              <a:lnSpc>
                <a:spcPct val="80000"/>
              </a:lnSpc>
            </a:pPr>
            <a:r>
              <a:rPr lang="en-US" sz="2800" dirty="0">
                <a:solidFill>
                  <a:srgbClr val="FFFFFF"/>
                </a:solidFill>
                <a:latin typeface="P22 Underground Demi"/>
                <a:cs typeface="P22 Underground Demi"/>
              </a:rPr>
              <a:t>Aim:</a:t>
            </a:r>
            <a:r>
              <a:rPr lang="en-US" sz="2800" dirty="0">
                <a:solidFill>
                  <a:srgbClr val="FFFFFF"/>
                </a:solidFill>
                <a:latin typeface="P22 Underground GR"/>
                <a:cs typeface="P22 Underground GR"/>
              </a:rPr>
              <a:t> To consider why and how we study migration</a:t>
            </a:r>
          </a:p>
        </p:txBody>
      </p:sp>
    </p:spTree>
    <p:extLst>
      <p:ext uri="{BB962C8B-B14F-4D97-AF65-F5344CB8AC3E}">
        <p14:creationId xmlns:p14="http://schemas.microsoft.com/office/powerpoint/2010/main" val="426081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00" y="1981200"/>
            <a:ext cx="4813300" cy="4660900"/>
          </a:xfrm>
          <a:noFill/>
        </p:spPr>
        <p:txBody>
          <a:bodyPr lIns="0" tIns="0" rIns="0" bIns="0">
            <a:noAutofit/>
          </a:bodyPr>
          <a:lstStyle/>
          <a:p>
            <a:pPr marL="282156" indent="0">
              <a:spcBef>
                <a:spcPts val="0"/>
              </a:spcBef>
              <a:spcAft>
                <a:spcPts val="1200"/>
              </a:spcAft>
              <a:buNone/>
              <a:defRPr/>
            </a:pPr>
            <a:r>
              <a:rPr lang="en-US" sz="1800" dirty="0">
                <a:latin typeface="P22 Underground GR Light"/>
                <a:cs typeface="P22 Underground GR Light"/>
              </a:rPr>
              <a:t>This is a spoken word piece by </a:t>
            </a:r>
            <a:br>
              <a:rPr lang="en-US" sz="1800" dirty="0">
                <a:latin typeface="P22 Underground GR Light"/>
                <a:cs typeface="P22 Underground GR Light"/>
              </a:rPr>
            </a:br>
            <a:r>
              <a:rPr lang="en-US" sz="1800" dirty="0">
                <a:latin typeface="P22 Underground GR Light"/>
                <a:cs typeface="P22 Underground GR Light"/>
              </a:rPr>
              <a:t>Hollie McNish.</a:t>
            </a:r>
          </a:p>
          <a:p>
            <a:pPr marL="282156" indent="0">
              <a:spcBef>
                <a:spcPts val="0"/>
              </a:spcBef>
              <a:spcAft>
                <a:spcPts val="1200"/>
              </a:spcAft>
              <a:buNone/>
              <a:defRPr/>
            </a:pPr>
            <a:r>
              <a:rPr lang="en-US" sz="1800" dirty="0">
                <a:latin typeface="P22 Underground GR Light"/>
                <a:cs typeface="P22 Underground GR Light"/>
              </a:rPr>
              <a:t>As you listen, write notes on the following: </a:t>
            </a:r>
          </a:p>
          <a:p>
            <a:pPr marL="625056">
              <a:spcBef>
                <a:spcPts val="0"/>
              </a:spcBef>
              <a:spcAft>
                <a:spcPts val="1200"/>
              </a:spcAft>
              <a:defRPr/>
            </a:pPr>
            <a:r>
              <a:rPr lang="en-US" sz="1800" dirty="0">
                <a:solidFill>
                  <a:srgbClr val="000000"/>
                </a:solidFill>
                <a:latin typeface="P22 Underground GR Light"/>
                <a:cs typeface="P22 Underground GR Light"/>
              </a:rPr>
              <a:t>Name three things </a:t>
            </a:r>
            <a:r>
              <a:rPr lang="en-US" sz="1800" dirty="0">
                <a:latin typeface="P22 Underground GR Light"/>
                <a:cs typeface="P22 Underground GR Light"/>
              </a:rPr>
              <a:t>she mentions we might think of as British that come from abroad. </a:t>
            </a:r>
            <a:endParaRPr lang="en-US" sz="1800" dirty="0">
              <a:solidFill>
                <a:srgbClr val="FF0000"/>
              </a:solidFill>
              <a:latin typeface="P22 Underground GR Light"/>
              <a:cs typeface="P22 Underground GR Light"/>
            </a:endParaRPr>
          </a:p>
          <a:p>
            <a:pPr marL="625056">
              <a:spcBef>
                <a:spcPts val="0"/>
              </a:spcBef>
              <a:spcAft>
                <a:spcPts val="1200"/>
              </a:spcAft>
              <a:defRPr/>
            </a:pPr>
            <a:r>
              <a:rPr lang="en-US" sz="1800" dirty="0">
                <a:latin typeface="P22 Underground GR Light"/>
                <a:cs typeface="P22 Underground GR Light"/>
              </a:rPr>
              <a:t>What do you think of the attitudes of the couple featured in the poem?</a:t>
            </a:r>
          </a:p>
          <a:p>
            <a:pPr marL="625056">
              <a:spcBef>
                <a:spcPts val="0"/>
              </a:spcBef>
              <a:spcAft>
                <a:spcPts val="1200"/>
              </a:spcAft>
              <a:defRPr/>
            </a:pPr>
            <a:r>
              <a:rPr lang="en-US" sz="1800" dirty="0">
                <a:latin typeface="P22 Underground GR Light"/>
                <a:cs typeface="P22 Underground GR Light"/>
              </a:rPr>
              <a:t>Why do you think we watch this at the start of this unit?</a:t>
            </a:r>
          </a:p>
          <a:p>
            <a:pPr marL="625056">
              <a:spcBef>
                <a:spcPts val="0"/>
              </a:spcBef>
              <a:spcAft>
                <a:spcPts val="1200"/>
              </a:spcAft>
              <a:defRPr/>
            </a:pPr>
            <a:r>
              <a:rPr lang="en-US" sz="1800" dirty="0">
                <a:latin typeface="P22 Underground GR Light"/>
                <a:cs typeface="P22 Underground GR Light"/>
              </a:rPr>
              <a:t>What is your own opinion?</a:t>
            </a:r>
          </a:p>
        </p:txBody>
      </p:sp>
      <p:pic>
        <p:nvPicPr>
          <p:cNvPr id="2" name="Picture 1"/>
          <p:cNvPicPr>
            <a:picLocks noChangeAspect="1"/>
          </p:cNvPicPr>
          <p:nvPr/>
        </p:nvPicPr>
        <p:blipFill>
          <a:blip r:embed="rId3"/>
          <a:stretch>
            <a:fillRect/>
          </a:stretch>
        </p:blipFill>
        <p:spPr>
          <a:xfrm>
            <a:off x="5584707" y="2789246"/>
            <a:ext cx="3290830" cy="2189316"/>
          </a:xfrm>
          <a:prstGeom prst="rect">
            <a:avLst/>
          </a:prstGeom>
        </p:spPr>
      </p:pic>
      <p:sp>
        <p:nvSpPr>
          <p:cNvPr id="4" name="TextBox 3"/>
          <p:cNvSpPr txBox="1"/>
          <p:nvPr/>
        </p:nvSpPr>
        <p:spPr>
          <a:xfrm>
            <a:off x="7896688" y="5187770"/>
            <a:ext cx="978849" cy="215444"/>
          </a:xfrm>
          <a:prstGeom prst="rect">
            <a:avLst/>
          </a:prstGeom>
          <a:noFill/>
        </p:spPr>
        <p:txBody>
          <a:bodyPr wrap="square" rtlCol="0">
            <a:spAutoFit/>
          </a:bodyPr>
          <a:lstStyle/>
          <a:p>
            <a:r>
              <a:rPr lang="en-GB" sz="800" dirty="0" err="1">
                <a:solidFill>
                  <a:schemeClr val="bg1">
                    <a:lumMod val="50000"/>
                  </a:schemeClr>
                </a:solidFill>
              </a:rPr>
              <a:t>Freeimages.co.uk</a:t>
            </a:r>
            <a:endParaRPr lang="en-GB" sz="800" dirty="0">
              <a:solidFill>
                <a:schemeClr val="bg1">
                  <a:lumMod val="50000"/>
                </a:schemeClr>
              </a:solidFill>
            </a:endParaRPr>
          </a:p>
        </p:txBody>
      </p:sp>
      <p:pic>
        <p:nvPicPr>
          <p:cNvPr id="8" name="Picture 7" descr="•MM Master Mark cy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1" name="Rectangle 10"/>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62805" y="620309"/>
            <a:ext cx="6580995" cy="430887"/>
          </a:xfrm>
          <a:prstGeom prst="rect">
            <a:avLst/>
          </a:prstGeom>
          <a:noFill/>
        </p:spPr>
        <p:txBody>
          <a:bodyPr wrap="square" lIns="0" tIns="0" rIns="0" bIns="0" rtlCol="0">
            <a:spAutoFit/>
          </a:bodyPr>
          <a:lstStyle/>
          <a:p>
            <a:r>
              <a:rPr lang="en-US" sz="2800" dirty="0">
                <a:solidFill>
                  <a:srgbClr val="FFFFFF"/>
                </a:solidFill>
                <a:latin typeface="P22 Underground Demi"/>
                <a:cs typeface="P22 Underground Demi"/>
              </a:rPr>
              <a:t>Watch: </a:t>
            </a:r>
            <a:r>
              <a:rPr lang="en-US" sz="2800" dirty="0">
                <a:solidFill>
                  <a:srgbClr val="FFFFFF"/>
                </a:solidFill>
                <a:latin typeface="P22 Underground GR"/>
                <a:cs typeface="P22 Underground GR"/>
              </a:rPr>
              <a:t>A British national breakfast</a:t>
            </a:r>
          </a:p>
        </p:txBody>
      </p:sp>
    </p:spTree>
    <p:extLst>
      <p:ext uri="{BB962C8B-B14F-4D97-AF65-F5344CB8AC3E}">
        <p14:creationId xmlns:p14="http://schemas.microsoft.com/office/powerpoint/2010/main" val="143417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0868" y="1981200"/>
            <a:ext cx="1734654" cy="1734654"/>
          </a:xfrm>
          <a:prstGeom prst="ellipse">
            <a:avLst/>
          </a:prstGeom>
          <a:noFill/>
          <a:ln w="76200" cmpd="sng">
            <a:solidFill>
              <a:schemeClr val="tx1"/>
            </a:solidFill>
          </a:ln>
        </p:spPr>
      </p:pic>
      <p:pic>
        <p:nvPicPr>
          <p:cNvPr id="3" name="Picture 2"/>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425560" y="2012321"/>
            <a:ext cx="1722156" cy="1734654"/>
          </a:xfrm>
          <a:prstGeom prst="ellipse">
            <a:avLst/>
          </a:prstGeom>
          <a:ln w="76200" cmpd="sng">
            <a:solidFill>
              <a:schemeClr val="accent1">
                <a:lumMod val="75000"/>
              </a:schemeClr>
            </a:solidFill>
          </a:ln>
        </p:spPr>
      </p:pic>
      <p:pic>
        <p:nvPicPr>
          <p:cNvPr id="13" name="Picture 12"/>
          <p:cNvPicPr>
            <a:picLocks/>
          </p:cNvPicPr>
          <p:nvPr/>
        </p:nvPicPr>
        <p:blipFill>
          <a:blip r:embed="rId5" cstate="print">
            <a:extLst>
              <a:ext uri="{28A0092B-C50C-407E-A947-70E740481C1C}">
                <a14:useLocalDpi xmlns:a14="http://schemas.microsoft.com/office/drawing/2010/main"/>
              </a:ext>
            </a:extLst>
          </a:blip>
          <a:stretch>
            <a:fillRect/>
          </a:stretch>
        </p:blipFill>
        <p:spPr>
          <a:xfrm>
            <a:off x="5755469" y="1981200"/>
            <a:ext cx="1722156" cy="1734654"/>
          </a:xfrm>
          <a:prstGeom prst="ellipse">
            <a:avLst/>
          </a:prstGeom>
          <a:ln w="76200" cmpd="sng">
            <a:solidFill>
              <a:schemeClr val="accent2">
                <a:lumMod val="75000"/>
              </a:schemeClr>
            </a:solidFill>
          </a:ln>
        </p:spPr>
      </p:pic>
      <p:pic>
        <p:nvPicPr>
          <p:cNvPr id="14" name="Picture 13"/>
          <p:cNvPicPr>
            <a:picLocks/>
          </p:cNvPicPr>
          <p:nvPr/>
        </p:nvPicPr>
        <p:blipFill rotWithShape="1">
          <a:blip r:embed="rId6" cstate="print">
            <a:extLst>
              <a:ext uri="{28A0092B-C50C-407E-A947-70E740481C1C}">
                <a14:useLocalDpi xmlns:a14="http://schemas.microsoft.com/office/drawing/2010/main"/>
              </a:ext>
            </a:extLst>
          </a:blip>
          <a:srcRect r="8218"/>
          <a:stretch/>
        </p:blipFill>
        <p:spPr>
          <a:xfrm>
            <a:off x="3425559" y="3956421"/>
            <a:ext cx="1722157" cy="1734654"/>
          </a:xfrm>
          <a:prstGeom prst="ellipse">
            <a:avLst/>
          </a:prstGeom>
          <a:ln w="76200" cmpd="sng">
            <a:solidFill>
              <a:schemeClr val="accent5">
                <a:lumMod val="75000"/>
              </a:schemeClr>
            </a:solidFill>
          </a:ln>
        </p:spPr>
      </p:pic>
      <p:pic>
        <p:nvPicPr>
          <p:cNvPr id="15" name="Picture 14"/>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1092200" y="3956421"/>
            <a:ext cx="1734654" cy="1734654"/>
          </a:xfrm>
          <a:prstGeom prst="ellipse">
            <a:avLst/>
          </a:prstGeom>
          <a:ln w="76200" cmpd="sng">
            <a:solidFill>
              <a:schemeClr val="accent4">
                <a:lumMod val="75000"/>
              </a:schemeClr>
            </a:solidFill>
          </a:ln>
        </p:spPr>
      </p:pic>
      <p:pic>
        <p:nvPicPr>
          <p:cNvPr id="17" name="Picture 16"/>
          <p:cNvPicPr>
            <a:picLocks/>
          </p:cNvPicPr>
          <p:nvPr/>
        </p:nvPicPr>
        <p:blipFill>
          <a:blip r:embed="rId8"/>
          <a:stretch>
            <a:fillRect/>
          </a:stretch>
        </p:blipFill>
        <p:spPr>
          <a:xfrm>
            <a:off x="5687424" y="3892921"/>
            <a:ext cx="1932607" cy="1866477"/>
          </a:xfrm>
          <a:prstGeom prst="ellipse">
            <a:avLst/>
          </a:prstGeom>
          <a:ln>
            <a:noFill/>
          </a:ln>
          <a:effectLst>
            <a:softEdge rad="112500"/>
          </a:effectLst>
        </p:spPr>
      </p:pic>
      <p:sp>
        <p:nvSpPr>
          <p:cNvPr id="19" name="Oval 18"/>
          <p:cNvSpPr/>
          <p:nvPr/>
        </p:nvSpPr>
        <p:spPr>
          <a:xfrm>
            <a:off x="5755469" y="3962719"/>
            <a:ext cx="1791262" cy="1733842"/>
          </a:xfrm>
          <a:prstGeom prst="ellipse">
            <a:avLst/>
          </a:prstGeom>
          <a:noFill/>
          <a:ln w="762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Picture 15" descr="•MM Master Mark cya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5918200"/>
            <a:ext cx="6481032"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nchorCtr="0"/>
          <a:lstStyle/>
          <a:p>
            <a:r>
              <a:rPr lang="en-US" sz="2800" dirty="0">
                <a:solidFill>
                  <a:srgbClr val="000000"/>
                </a:solidFill>
                <a:latin typeface="P22 Underground GR"/>
                <a:ea typeface="ＭＳ Ｐゴシック" charset="0"/>
                <a:cs typeface="P22 Underground GR"/>
              </a:rPr>
              <a:t>Six immigration stories</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a:solidFill>
                  <a:srgbClr val="FFFFFF"/>
                </a:solidFill>
                <a:latin typeface="P22 Underground Demi"/>
                <a:cs typeface="P22 Underground Demi"/>
              </a:rPr>
              <a:t>Unpacked to stay</a:t>
            </a:r>
            <a:endParaRPr lang="en-US" sz="2800" dirty="0">
              <a:solidFill>
                <a:srgbClr val="FFFFFF"/>
              </a:solidFill>
              <a:latin typeface="P22 Underground GR"/>
              <a:cs typeface="P22 Underground GR"/>
            </a:endParaRPr>
          </a:p>
          <a:p>
            <a:pPr>
              <a:lnSpc>
                <a:spcPct val="80000"/>
              </a:lnSpc>
            </a:pPr>
            <a:r>
              <a:rPr lang="en-US" sz="2800" dirty="0">
                <a:solidFill>
                  <a:srgbClr val="FFFFFF"/>
                </a:solidFill>
                <a:latin typeface="P22 Underground GR"/>
                <a:cs typeface="P22 Underground GR"/>
              </a:rPr>
              <a:t>When did Britain become a home?</a:t>
            </a:r>
          </a:p>
        </p:txBody>
      </p:sp>
    </p:spTree>
    <p:extLst>
      <p:ext uri="{BB962C8B-B14F-4D97-AF65-F5344CB8AC3E}">
        <p14:creationId xmlns:p14="http://schemas.microsoft.com/office/powerpoint/2010/main" val="33649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981200"/>
            <a:ext cx="6807200" cy="4420783"/>
          </a:xfrm>
          <a:noFill/>
          <a:ln w="57150" cmpd="sng">
            <a:noFill/>
          </a:ln>
        </p:spPr>
        <p:txBody>
          <a:bodyPr>
            <a:normAutofit/>
          </a:bodyPr>
          <a:lstStyle/>
          <a:p>
            <a:r>
              <a:rPr lang="en-US" sz="1800" dirty="0">
                <a:latin typeface="P22 Underground GR Light"/>
                <a:cs typeface="P22 Underground GR Light"/>
              </a:rPr>
              <a:t>Each lesson of the unit aims to tell the stories of different groups of immigrants to the UK from as early as 1070 right up to today.</a:t>
            </a:r>
            <a:br>
              <a:rPr lang="en-US" sz="1800" dirty="0">
                <a:latin typeface="P22 Underground GR Light"/>
                <a:cs typeface="P22 Underground GR Light"/>
              </a:rPr>
            </a:br>
            <a:r>
              <a:rPr lang="en-US" sz="1800" dirty="0">
                <a:latin typeface="P22 Underground GR Light"/>
                <a:cs typeface="P22 Underground GR Light"/>
              </a:rPr>
              <a:t> </a:t>
            </a:r>
          </a:p>
          <a:p>
            <a:r>
              <a:rPr lang="en-US" sz="1800" dirty="0">
                <a:latin typeface="P22 Underground GR Light"/>
                <a:cs typeface="P22 Underground GR Light"/>
              </a:rPr>
              <a:t>The enquiry aims to examine Britain’s relationship with different people </a:t>
            </a:r>
            <a:r>
              <a:rPr lang="en-US" sz="1800" dirty="0">
                <a:solidFill>
                  <a:srgbClr val="000000"/>
                </a:solidFill>
                <a:latin typeface="P22 Underground GR Light"/>
                <a:cs typeface="P22 Underground GR Light"/>
              </a:rPr>
              <a:t>who have for different reasons made Britain their home.</a:t>
            </a:r>
            <a:br>
              <a:rPr lang="en-US" sz="1800" dirty="0">
                <a:solidFill>
                  <a:srgbClr val="000000"/>
                </a:solidFill>
                <a:latin typeface="P22 Underground GR Light"/>
                <a:cs typeface="P22 Underground GR Light"/>
              </a:rPr>
            </a:br>
            <a:r>
              <a:rPr lang="en-US" sz="1800" dirty="0">
                <a:solidFill>
                  <a:srgbClr val="000000"/>
                </a:solidFill>
                <a:latin typeface="P22 Underground GR Light"/>
                <a:cs typeface="P22 Underground GR Light"/>
              </a:rPr>
              <a:t> </a:t>
            </a:r>
          </a:p>
          <a:p>
            <a:r>
              <a:rPr lang="en-US" sz="1800" dirty="0">
                <a:latin typeface="P22 Underground GR Light"/>
                <a:cs typeface="P22 Underground GR Light"/>
              </a:rPr>
              <a:t>It also aims to help us be more informed about immigration as we look at the world around us, and help </a:t>
            </a:r>
            <a:br>
              <a:rPr lang="en-US" sz="1800" dirty="0">
                <a:latin typeface="P22 Underground GR Light"/>
                <a:cs typeface="P22 Underground GR Light"/>
              </a:rPr>
            </a:br>
            <a:r>
              <a:rPr lang="en-US" sz="1800" dirty="0">
                <a:latin typeface="P22 Underground GR Light"/>
                <a:cs typeface="P22 Underground GR Light"/>
              </a:rPr>
              <a:t>us have a safe space to talk about our opinions and ideas. </a:t>
            </a:r>
          </a:p>
        </p:txBody>
      </p:sp>
      <p:sp>
        <p:nvSpPr>
          <p:cNvPr id="4" name="Rectangle 3"/>
          <p:cNvSpPr/>
          <p:nvPr/>
        </p:nvSpPr>
        <p:spPr>
          <a:xfrm>
            <a:off x="774700" y="60959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88205" y="620309"/>
            <a:ext cx="4772167" cy="430887"/>
          </a:xfrm>
          <a:prstGeom prst="rect">
            <a:avLst/>
          </a:prstGeom>
          <a:noFill/>
        </p:spPr>
        <p:txBody>
          <a:bodyPr wrap="square" lIns="0" tIns="0" rIns="0" bIns="0" rtlCol="0">
            <a:spAutoFit/>
          </a:bodyPr>
          <a:lstStyle/>
          <a:p>
            <a:r>
              <a:rPr lang="en-US" sz="2800" dirty="0">
                <a:solidFill>
                  <a:srgbClr val="FFFFFF"/>
                </a:solidFill>
                <a:latin typeface="P22 Underground GR"/>
                <a:cs typeface="P22 Underground GR"/>
              </a:rPr>
              <a:t>What’s this unit about?</a:t>
            </a:r>
          </a:p>
        </p:txBody>
      </p:sp>
      <p:pic>
        <p:nvPicPr>
          <p:cNvPr id="9" name="Picture 8" descr="•MM Master Mark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Tree>
    <p:extLst>
      <p:ext uri="{BB962C8B-B14F-4D97-AF65-F5344CB8AC3E}">
        <p14:creationId xmlns:p14="http://schemas.microsoft.com/office/powerpoint/2010/main" val="198556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12 at 16.16.4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700" y="1955800"/>
            <a:ext cx="6794500" cy="3822700"/>
          </a:xfrm>
          <a:prstGeom prst="rect">
            <a:avLst/>
          </a:prstGeom>
        </p:spPr>
      </p:pic>
      <p:sp>
        <p:nvSpPr>
          <p:cNvPr id="6" name="Rectangle 5"/>
          <p:cNvSpPr/>
          <p:nvPr/>
        </p:nvSpPr>
        <p:spPr>
          <a:xfrm>
            <a:off x="774700" y="60959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88205" y="620309"/>
            <a:ext cx="4772167" cy="430887"/>
          </a:xfrm>
          <a:prstGeom prst="rect">
            <a:avLst/>
          </a:prstGeom>
          <a:noFill/>
        </p:spPr>
        <p:txBody>
          <a:bodyPr wrap="square" lIns="0" tIns="0" rIns="0" bIns="0" rtlCol="0">
            <a:spAutoFit/>
          </a:bodyPr>
          <a:lstStyle/>
          <a:p>
            <a:r>
              <a:rPr lang="en-US" sz="2800" dirty="0">
                <a:solidFill>
                  <a:srgbClr val="FFFFFF"/>
                </a:solidFill>
                <a:latin typeface="P22 Underground GR"/>
                <a:cs typeface="P22 Underground GR"/>
              </a:rPr>
              <a:t>Migration isn’t new</a:t>
            </a:r>
          </a:p>
        </p:txBody>
      </p:sp>
      <p:sp>
        <p:nvSpPr>
          <p:cNvPr id="8" name="Subtitle 2"/>
          <p:cNvSpPr txBox="1">
            <a:spLocks/>
          </p:cNvSpPr>
          <p:nvPr/>
        </p:nvSpPr>
        <p:spPr>
          <a:xfrm>
            <a:off x="2019301" y="6116810"/>
            <a:ext cx="6388099" cy="440978"/>
          </a:xfrm>
          <a:prstGeom prst="rect">
            <a:avLst/>
          </a:prstGeom>
        </p:spPr>
        <p:txBody>
          <a:bodyPr vert="horz" lIns="0" tIns="0" rIns="9144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a:latin typeface="P22 Underground GR Light"/>
                <a:cs typeface="P22 Underground GR Light"/>
                <a:hlinkClick r:id="rId4"/>
              </a:rPr>
              <a:t>http://www.bradshawfoundation.com/journey/</a:t>
            </a:r>
            <a:endParaRPr lang="en-US" sz="1800" dirty="0">
              <a:latin typeface="P22 Underground GR Light"/>
              <a:cs typeface="P22 Underground GR Light"/>
            </a:endParaRPr>
          </a:p>
        </p:txBody>
      </p:sp>
      <p:sp>
        <p:nvSpPr>
          <p:cNvPr id="9" name="TextBox 8"/>
          <p:cNvSpPr txBox="1"/>
          <p:nvPr/>
        </p:nvSpPr>
        <p:spPr>
          <a:xfrm>
            <a:off x="685801" y="5971068"/>
            <a:ext cx="1333500" cy="523220"/>
          </a:xfrm>
          <a:prstGeom prst="rect">
            <a:avLst/>
          </a:prstGeom>
          <a:noFill/>
        </p:spPr>
        <p:txBody>
          <a:bodyPr wrap="square" rtlCol="0">
            <a:spAutoFit/>
          </a:bodyPr>
          <a:lstStyle/>
          <a:p>
            <a:r>
              <a:rPr lang="en-US" sz="2800" dirty="0">
                <a:solidFill>
                  <a:srgbClr val="159EE5"/>
                </a:solidFill>
                <a:latin typeface="P22 Underground GR"/>
                <a:cs typeface="P22 Underground GR"/>
              </a:rPr>
              <a:t>Watch</a:t>
            </a:r>
          </a:p>
        </p:txBody>
      </p:sp>
      <p:pic>
        <p:nvPicPr>
          <p:cNvPr id="11" name="Picture 10" descr="•MM Master Mark cy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Tree>
    <p:extLst>
      <p:ext uri="{BB962C8B-B14F-4D97-AF65-F5344CB8AC3E}">
        <p14:creationId xmlns:p14="http://schemas.microsoft.com/office/powerpoint/2010/main" val="144094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03500"/>
            <a:ext cx="6807200" cy="3644900"/>
          </a:xfrm>
          <a:noFill/>
        </p:spPr>
        <p:txBody>
          <a:bodyPr lIns="0" bIns="0" anchor="t" anchorCtr="0">
            <a:noAutofit/>
          </a:bodyPr>
          <a:lstStyle/>
          <a:p>
            <a:pPr algn="l">
              <a:spcAft>
                <a:spcPts val="600"/>
              </a:spcAft>
            </a:pPr>
            <a:r>
              <a:rPr lang="en-US" sz="2400" dirty="0">
                <a:solidFill>
                  <a:srgbClr val="159EE5"/>
                </a:solidFill>
                <a:latin typeface="P22 Underground GR Light"/>
                <a:cs typeface="P22 Underground GR Light"/>
              </a:rPr>
              <a:t>In 1996, the </a:t>
            </a:r>
            <a:r>
              <a:rPr lang="en-US" sz="2400" dirty="0">
                <a:solidFill>
                  <a:srgbClr val="159EE5"/>
                </a:solidFill>
                <a:latin typeface="P22 Underground Demi"/>
                <a:cs typeface="P22 Underground Demi"/>
              </a:rPr>
              <a:t>Commission for Racial Equality</a:t>
            </a:r>
            <a:r>
              <a:rPr lang="en-US" sz="2400" dirty="0">
                <a:solidFill>
                  <a:srgbClr val="159EE5"/>
                </a:solidFill>
                <a:latin typeface="P22 Underground GR Light"/>
                <a:cs typeface="P22 Underground GR Light"/>
              </a:rPr>
              <a:t> stated that </a:t>
            </a:r>
            <a:r>
              <a:rPr lang="en-US" sz="2400" i="1" dirty="0">
                <a:solidFill>
                  <a:srgbClr val="159EE5"/>
                </a:solidFill>
                <a:latin typeface="P22 Underground GR Light"/>
                <a:cs typeface="P22 Underground GR Light"/>
              </a:rPr>
              <a:t>“everyone who lives in Britain today is either an immigrant or a descendant of an immigrant”</a:t>
            </a:r>
            <a:r>
              <a:rPr lang="en-US" sz="2400" dirty="0">
                <a:solidFill>
                  <a:srgbClr val="159EE5"/>
                </a:solidFill>
                <a:latin typeface="P22 Underground GR Light"/>
                <a:cs typeface="P22 Underground GR Light"/>
              </a:rPr>
              <a:t>.</a:t>
            </a:r>
            <a:br>
              <a:rPr lang="en-US" sz="2400" dirty="0">
                <a:solidFill>
                  <a:srgbClr val="159EE5"/>
                </a:solidFill>
                <a:latin typeface="P22 Underground GR Light"/>
                <a:cs typeface="P22 Underground GR Light"/>
              </a:rPr>
            </a:br>
            <a:br>
              <a:rPr lang="en-US" sz="2400" dirty="0">
                <a:solidFill>
                  <a:srgbClr val="159EE5"/>
                </a:solidFill>
                <a:latin typeface="P22 Underground GR Light"/>
                <a:cs typeface="P22 Underground GR Light"/>
              </a:rPr>
            </a:br>
            <a:r>
              <a:rPr lang="en-US" sz="2400" dirty="0">
                <a:solidFill>
                  <a:srgbClr val="159EE5"/>
                </a:solidFill>
                <a:latin typeface="P22 Underground GR Light"/>
                <a:cs typeface="P22 Underground GR Light"/>
              </a:rPr>
              <a:t>Not everyone is happy to agree with that statement. However, you don’t have to go back too far in human history to reach the time when the population of Britain was zero! </a:t>
            </a:r>
          </a:p>
        </p:txBody>
      </p:sp>
      <p:sp>
        <p:nvSpPr>
          <p:cNvPr id="3" name="Subtitle 2"/>
          <p:cNvSpPr>
            <a:spLocks noGrp="1"/>
          </p:cNvSpPr>
          <p:nvPr>
            <p:ph type="subTitle" idx="1"/>
          </p:nvPr>
        </p:nvSpPr>
        <p:spPr>
          <a:xfrm>
            <a:off x="774700" y="1981201"/>
            <a:ext cx="6794500" cy="774700"/>
          </a:xfrm>
          <a:ln>
            <a:noFill/>
          </a:ln>
        </p:spPr>
        <p:txBody>
          <a:bodyPr lIns="0" tIns="0" rIns="0" bIns="0">
            <a:noAutofit/>
          </a:bodyPr>
          <a:lstStyle/>
          <a:p>
            <a:pPr algn="l">
              <a:spcBef>
                <a:spcPts val="0"/>
              </a:spcBef>
            </a:pPr>
            <a:r>
              <a:rPr lang="en-US" sz="2400" dirty="0">
                <a:solidFill>
                  <a:srgbClr val="000000"/>
                </a:solidFill>
                <a:latin typeface="P22 Underground GR"/>
                <a:cs typeface="P22 Underground GR"/>
              </a:rPr>
              <a:t>What do you think of this quote? </a:t>
            </a:r>
          </a:p>
          <a:p>
            <a:endParaRPr lang="en-US" sz="3600" b="1" dirty="0">
              <a:solidFill>
                <a:srgbClr val="000000"/>
              </a:solidFill>
            </a:endParaRPr>
          </a:p>
        </p:txBody>
      </p:sp>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3499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88205" y="671109"/>
            <a:ext cx="4772167" cy="430887"/>
          </a:xfrm>
          <a:prstGeom prst="rect">
            <a:avLst/>
          </a:prstGeom>
          <a:noFill/>
        </p:spPr>
        <p:txBody>
          <a:bodyPr wrap="square" lIns="0" tIns="0" rIns="0" bIns="0" rtlCol="0">
            <a:spAutoFit/>
          </a:bodyPr>
          <a:lstStyle/>
          <a:p>
            <a:r>
              <a:rPr lang="en-US" sz="2800" dirty="0">
                <a:solidFill>
                  <a:srgbClr val="FFFFFF"/>
                </a:solidFill>
                <a:latin typeface="P22 Underground GR"/>
                <a:cs typeface="P22 Underground GR"/>
              </a:rPr>
              <a:t>Think – Pair – Share</a:t>
            </a:r>
          </a:p>
        </p:txBody>
      </p:sp>
    </p:spTree>
    <p:extLst>
      <p:ext uri="{BB962C8B-B14F-4D97-AF65-F5344CB8AC3E}">
        <p14:creationId xmlns:p14="http://schemas.microsoft.com/office/powerpoint/2010/main" val="2558648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2152</TotalTime>
  <Words>912</Words>
  <Application>Microsoft Macintosh PowerPoint</Application>
  <PresentationFormat>On-screen Show (4:3)</PresentationFormat>
  <Paragraphs>101</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ヒラギノ角ゴ ProN W3</vt:lpstr>
      <vt:lpstr>Apple Chancery</vt:lpstr>
      <vt:lpstr>Arial</vt:lpstr>
      <vt:lpstr>Calibri</vt:lpstr>
      <vt:lpstr>Helvetica</vt:lpstr>
      <vt:lpstr>P22 Underground Demi</vt:lpstr>
      <vt:lpstr>P22 Underground GR</vt:lpstr>
      <vt:lpstr>P22 Underground GR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1996, the Commission for Racial Equality stated that “everyone who lives in Britain today is either an immigrant or a descendant of an immigrant”.  Not everyone is happy to agree with that statement. However, you don’t have to go back too far in human history to reach the time when the population of Britain was zero! </vt:lpstr>
      <vt:lpstr>PowerPoint Presentation</vt:lpstr>
      <vt:lpstr>PowerPoint Presentation</vt:lpstr>
      <vt:lpstr>PowerPoint Presentation</vt:lpstr>
      <vt:lpstr>PowerPoint Presentation</vt:lpstr>
      <vt:lpstr>PowerPoint Presentation</vt:lpstr>
    </vt:vector>
  </TitlesOfParts>
  <Company>Uxbridge High School</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Lesson </dc:title>
  <dc:creator>Laura Wilkins</dc:creator>
  <cp:lastModifiedBy>Matthew Plowright</cp:lastModifiedBy>
  <cp:revision>65</cp:revision>
  <dcterms:created xsi:type="dcterms:W3CDTF">2015-08-07T11:33:55Z</dcterms:created>
  <dcterms:modified xsi:type="dcterms:W3CDTF">2019-06-26T12:41:46Z</dcterms:modified>
</cp:coreProperties>
</file>