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7" r:id="rId2"/>
    <p:sldId id="258" r:id="rId3"/>
    <p:sldId id="259" r:id="rId4"/>
    <p:sldId id="260" r:id="rId5"/>
    <p:sldId id="261" r:id="rId6"/>
    <p:sldId id="262" r:id="rId7"/>
    <p:sldId id="264" r:id="rId8"/>
    <p:sldId id="265" r:id="rId9"/>
    <p:sldId id="266" r:id="rId10"/>
    <p:sldId id="267" r:id="rId11"/>
    <p:sldId id="268" r:id="rId12"/>
    <p:sldId id="269" r:id="rId13"/>
    <p:sldId id="270" r:id="rId14"/>
    <p:sldId id="271" r:id="rId15"/>
    <p:sldId id="277" r:id="rId16"/>
    <p:sldId id="278" r:id="rId17"/>
    <p:sldId id="279" r:id="rId18"/>
    <p:sldId id="280" r:id="rId19"/>
    <p:sldId id="281" r:id="rId20"/>
    <p:sldId id="282" r:id="rId21"/>
    <p:sldId id="283" r:id="rId22"/>
    <p:sldId id="284" r:id="rId23"/>
    <p:sldId id="28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w Steeds" initials="A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5" d="100"/>
          <a:sy n="75" d="100"/>
        </p:scale>
        <p:origin x="-1224" y="-2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6AA34A-961F-9543-BABD-E88E92614F25}" type="datetimeFigureOut">
              <a:rPr lang="en-US" smtClean="0"/>
              <a:t>29/11/2016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57F4EA-3966-B74B-AAA6-367DAE4E2249}" type="slidenum">
              <a:rPr lang="en-US" smtClean="0"/>
              <a:t>‹#›</a:t>
            </a:fld>
            <a:endParaRPr lang="en-US"/>
          </a:p>
        </p:txBody>
      </p:sp>
    </p:spTree>
    <p:extLst>
      <p:ext uri="{BB962C8B-B14F-4D97-AF65-F5344CB8AC3E}">
        <p14:creationId xmlns:p14="http://schemas.microsoft.com/office/powerpoint/2010/main" val="19287923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Migration</a:t>
            </a:r>
            <a:r>
              <a:rPr lang="en-US" baseline="0" dirty="0" smtClean="0"/>
              <a:t> Museum Project scheme of work</a:t>
            </a:r>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1</a:t>
            </a:fld>
            <a:endParaRPr lang="en-US" dirty="0"/>
          </a:p>
        </p:txBody>
      </p:sp>
    </p:spTree>
    <p:extLst>
      <p:ext uri="{BB962C8B-B14F-4D97-AF65-F5344CB8AC3E}">
        <p14:creationId xmlns:p14="http://schemas.microsoft.com/office/powerpoint/2010/main" val="896269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10</a:t>
            </a:fld>
            <a:endParaRPr lang="en-US" dirty="0"/>
          </a:p>
        </p:txBody>
      </p:sp>
    </p:spTree>
    <p:extLst>
      <p:ext uri="{BB962C8B-B14F-4D97-AF65-F5344CB8AC3E}">
        <p14:creationId xmlns:p14="http://schemas.microsoft.com/office/powerpoint/2010/main" val="3222013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See slides 17-23 for the copy for</a:t>
            </a:r>
            <a:r>
              <a:rPr lang="en-US" baseline="0" dirty="0" smtClean="0"/>
              <a:t> the 7 individuals – if you do not have access to IT, you can print one of these out per group.</a:t>
            </a:r>
            <a:endParaRPr lang="en-US" dirty="0" smtClean="0"/>
          </a:p>
          <a:p>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11</a:t>
            </a:fld>
            <a:endParaRPr lang="en-US" dirty="0"/>
          </a:p>
        </p:txBody>
      </p:sp>
    </p:spTree>
    <p:extLst>
      <p:ext uri="{BB962C8B-B14F-4D97-AF65-F5344CB8AC3E}">
        <p14:creationId xmlns:p14="http://schemas.microsoft.com/office/powerpoint/2010/main" val="2363563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slides 17-23 for the copy for</a:t>
            </a:r>
            <a:r>
              <a:rPr lang="en-US" baseline="0" dirty="0" smtClean="0"/>
              <a:t> the 7 individuals – if you do not have access to IT, you can print one of these out per group.</a:t>
            </a:r>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12</a:t>
            </a:fld>
            <a:endParaRPr lang="en-US" dirty="0"/>
          </a:p>
        </p:txBody>
      </p:sp>
    </p:spTree>
    <p:extLst>
      <p:ext uri="{BB962C8B-B14F-4D97-AF65-F5344CB8AC3E}">
        <p14:creationId xmlns:p14="http://schemas.microsoft.com/office/powerpoint/2010/main" val="3222013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13</a:t>
            </a:fld>
            <a:endParaRPr lang="en-US" dirty="0"/>
          </a:p>
        </p:txBody>
      </p:sp>
    </p:spTree>
    <p:extLst>
      <p:ext uri="{BB962C8B-B14F-4D97-AF65-F5344CB8AC3E}">
        <p14:creationId xmlns:p14="http://schemas.microsoft.com/office/powerpoint/2010/main" val="3222013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Apple Chancery"/>
              </a:rPr>
              <a:t>Read the name on the hotel on the right hand picture: remind them what we know about rights of Commonwealth Citizens due to the British Nationality Act on slide 9. How does this contrast.  </a:t>
            </a:r>
            <a:endParaRPr lang="en-US" sz="1200" u="none" kern="1200" baseline="0" dirty="0" smtClean="0">
              <a:solidFill>
                <a:schemeClr val="tx1"/>
              </a:solidFill>
              <a:latin typeface="+mn-lt"/>
              <a:ea typeface="+mn-ea"/>
              <a:cs typeface="Apple Chancery"/>
            </a:endParaRPr>
          </a:p>
          <a:p>
            <a:endParaRPr lang="en-US" sz="1200" u="none" dirty="0">
              <a:latin typeface="+mn-lt"/>
              <a:cs typeface="Apple Chancery"/>
            </a:endParaRPr>
          </a:p>
        </p:txBody>
      </p:sp>
      <p:sp>
        <p:nvSpPr>
          <p:cNvPr id="4" name="Slide Number Placeholder 3"/>
          <p:cNvSpPr>
            <a:spLocks noGrp="1"/>
          </p:cNvSpPr>
          <p:nvPr>
            <p:ph type="sldNum" sz="quarter" idx="10"/>
          </p:nvPr>
        </p:nvSpPr>
        <p:spPr/>
        <p:txBody>
          <a:bodyPr/>
          <a:lstStyle/>
          <a:p>
            <a:fld id="{1CF1EB35-F438-D547-9F05-E227C3603ECD}" type="slidenum">
              <a:rPr lang="en-US" smtClean="0"/>
              <a:t>14</a:t>
            </a:fld>
            <a:endParaRPr lang="en-US" dirty="0"/>
          </a:p>
        </p:txBody>
      </p:sp>
    </p:spTree>
    <p:extLst>
      <p:ext uri="{BB962C8B-B14F-4D97-AF65-F5344CB8AC3E}">
        <p14:creationId xmlns:p14="http://schemas.microsoft.com/office/powerpoint/2010/main" val="3811516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dirty="0" smtClean="0"/>
              <a:t>The </a:t>
            </a:r>
            <a:r>
              <a:rPr lang="pt-BR" dirty="0" err="1" smtClean="0"/>
              <a:t>video</a:t>
            </a:r>
            <a:r>
              <a:rPr lang="pt-BR" dirty="0" smtClean="0"/>
              <a:t> link: </a:t>
            </a:r>
            <a:r>
              <a:rPr lang="pt-BR" dirty="0" err="1" smtClean="0"/>
              <a:t>https</a:t>
            </a:r>
            <a:r>
              <a:rPr lang="pt-BR" dirty="0" smtClean="0"/>
              <a:t>://</a:t>
            </a:r>
            <a:r>
              <a:rPr lang="pt-BR" dirty="0" err="1" smtClean="0"/>
              <a:t>vimeo.com</a:t>
            </a:r>
            <a:r>
              <a:rPr lang="pt-BR" dirty="0" smtClean="0"/>
              <a:t>/34658318</a:t>
            </a:r>
          </a:p>
          <a:p>
            <a:pPr marL="0" marR="0" indent="0" algn="l" defTabSz="457200" rtl="0" eaLnBrk="1" fontAlgn="auto" latinLnBrk="0" hangingPunct="1">
              <a:lnSpc>
                <a:spcPct val="100000"/>
              </a:lnSpc>
              <a:spcBef>
                <a:spcPts val="0"/>
              </a:spcBef>
              <a:spcAft>
                <a:spcPts val="0"/>
              </a:spcAft>
              <a:buClrTx/>
              <a:buSzTx/>
              <a:buFontTx/>
              <a:buNone/>
              <a:tabLst/>
              <a:defRPr/>
            </a:pPr>
            <a:r>
              <a:rPr lang="pt-BR" dirty="0" err="1" smtClean="0"/>
              <a:t>Here</a:t>
            </a:r>
            <a:r>
              <a:rPr lang="pt-BR" dirty="0" smtClean="0"/>
              <a:t> for</a:t>
            </a:r>
            <a:r>
              <a:rPr lang="pt-BR" baseline="0" dirty="0" smtClean="0"/>
              <a:t> </a:t>
            </a:r>
            <a:r>
              <a:rPr lang="pt-BR" baseline="0" dirty="0" err="1" smtClean="0"/>
              <a:t>the</a:t>
            </a:r>
            <a:r>
              <a:rPr lang="pt-BR" baseline="0" dirty="0" smtClean="0"/>
              <a:t> </a:t>
            </a:r>
            <a:r>
              <a:rPr lang="pt-BR" baseline="0" dirty="0" err="1" smtClean="0"/>
              <a:t>full</a:t>
            </a:r>
            <a:r>
              <a:rPr lang="pt-BR" baseline="0" dirty="0" smtClean="0"/>
              <a:t> layout: </a:t>
            </a:r>
            <a:r>
              <a:rPr lang="pt-BR" baseline="0" dirty="0" err="1" smtClean="0"/>
              <a:t>https</a:t>
            </a:r>
            <a:r>
              <a:rPr lang="pt-BR" baseline="0" dirty="0" smtClean="0"/>
              <a:t>://</a:t>
            </a:r>
            <a:r>
              <a:rPr lang="pt-BR" baseline="0" dirty="0" err="1" smtClean="0"/>
              <a:t>www.clpe.org.uk</a:t>
            </a:r>
            <a:r>
              <a:rPr lang="pt-BR" baseline="0" dirty="0" smtClean="0"/>
              <a:t>/</a:t>
            </a:r>
            <a:r>
              <a:rPr lang="pt-BR" baseline="0" dirty="0" err="1" smtClean="0"/>
              <a:t>poetryline</a:t>
            </a:r>
            <a:r>
              <a:rPr lang="pt-BR" baseline="0" dirty="0" smtClean="0"/>
              <a:t>/</a:t>
            </a:r>
            <a:r>
              <a:rPr lang="pt-BR" baseline="0" dirty="0" err="1" smtClean="0"/>
              <a:t>poems</a:t>
            </a:r>
            <a:r>
              <a:rPr lang="pt-BR" baseline="0" dirty="0" smtClean="0"/>
              <a:t>/</a:t>
            </a:r>
            <a:r>
              <a:rPr lang="pt-BR" baseline="0" smtClean="0"/>
              <a:t>windrush-child</a:t>
            </a:r>
            <a:endParaRPr lang="pt-B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pt-BR" dirty="0" smtClean="0"/>
              <a:t>The </a:t>
            </a:r>
            <a:r>
              <a:rPr lang="pt-BR" dirty="0" err="1" smtClean="0"/>
              <a:t>answers</a:t>
            </a:r>
            <a:r>
              <a:rPr lang="pt-BR" dirty="0" smtClean="0"/>
              <a:t>:</a:t>
            </a:r>
          </a:p>
          <a:p>
            <a:pPr marL="342900" indent="-342900">
              <a:buFont typeface="Arial"/>
              <a:buChar char="•"/>
            </a:pPr>
            <a:r>
              <a:rPr lang="en-US" sz="1200" dirty="0" smtClean="0">
                <a:solidFill>
                  <a:srgbClr val="000000"/>
                </a:solidFill>
                <a:latin typeface="P22 Underground GR Light"/>
                <a:cs typeface="P22 Underground GR Light"/>
              </a:rPr>
              <a:t>What point does John make about the history of diversity in Britain? [that there were</a:t>
            </a:r>
            <a:r>
              <a:rPr lang="en-US" sz="1200" baseline="0" dirty="0" smtClean="0">
                <a:solidFill>
                  <a:srgbClr val="000000"/>
                </a:solidFill>
                <a:latin typeface="P22 Underground GR Light"/>
                <a:cs typeface="P22 Underground GR Light"/>
              </a:rPr>
              <a:t> black people in Britain ever since Roman times]</a:t>
            </a:r>
            <a:endParaRPr lang="en-US" sz="1200" dirty="0" smtClean="0">
              <a:solidFill>
                <a:srgbClr val="000000"/>
              </a:solidFill>
              <a:latin typeface="P22 Underground GR Light"/>
              <a:cs typeface="P22 Underground GR Light"/>
            </a:endParaRPr>
          </a:p>
          <a:p>
            <a:pPr marL="342900" indent="-342900">
              <a:buFont typeface="Arial"/>
              <a:buChar char="•"/>
            </a:pPr>
            <a:endParaRPr lang="en-US" sz="1200" dirty="0" smtClean="0">
              <a:solidFill>
                <a:srgbClr val="000000"/>
              </a:solidFill>
              <a:latin typeface="P22 Underground GR Light"/>
              <a:cs typeface="P22 Underground GR Light"/>
            </a:endParaRPr>
          </a:p>
          <a:p>
            <a:pPr marL="342900" indent="-342900">
              <a:buFont typeface="Arial"/>
              <a:buChar char="•"/>
            </a:pPr>
            <a:r>
              <a:rPr lang="en-US" sz="1200" dirty="0" smtClean="0">
                <a:solidFill>
                  <a:srgbClr val="000000"/>
                </a:solidFill>
                <a:latin typeface="P22 Underground GR Light"/>
                <a:cs typeface="P22 Underground GR Light"/>
              </a:rPr>
              <a:t>What was the name of the youngest </a:t>
            </a:r>
            <a:r>
              <a:rPr lang="en-US" sz="1200" dirty="0" err="1" smtClean="0">
                <a:solidFill>
                  <a:srgbClr val="000000"/>
                </a:solidFill>
                <a:latin typeface="P22 Underground GR Light"/>
                <a:cs typeface="P22 Underground GR Light"/>
              </a:rPr>
              <a:t>Windrush</a:t>
            </a:r>
            <a:r>
              <a:rPr lang="en-US" sz="1200" dirty="0" smtClean="0">
                <a:solidFill>
                  <a:srgbClr val="000000"/>
                </a:solidFill>
                <a:latin typeface="P22 Underground GR Light"/>
                <a:cs typeface="P22 Underground GR Light"/>
              </a:rPr>
              <a:t> passenger? [Vince Reeve]</a:t>
            </a:r>
          </a:p>
          <a:p>
            <a:pPr marL="342900" indent="-342900">
              <a:buFont typeface="Arial"/>
              <a:buChar char="•"/>
            </a:pPr>
            <a:endParaRPr lang="en-US" sz="1200" dirty="0" smtClean="0">
              <a:solidFill>
                <a:srgbClr val="000000"/>
              </a:solidFill>
              <a:latin typeface="P22 Underground GR Light"/>
              <a:cs typeface="P22 Underground GR Light"/>
            </a:endParaRPr>
          </a:p>
          <a:p>
            <a:pPr marL="342900" indent="-342900">
              <a:buFont typeface="Arial"/>
              <a:buChar char="•"/>
            </a:pPr>
            <a:r>
              <a:rPr lang="en-US" sz="1200" dirty="0" smtClean="0">
                <a:solidFill>
                  <a:srgbClr val="000000"/>
                </a:solidFill>
                <a:latin typeface="P22 Underground GR Light"/>
                <a:cs typeface="P22 Underground GR Light"/>
              </a:rPr>
              <a:t>Where did the ship arrive in Britain? [</a:t>
            </a:r>
            <a:r>
              <a:rPr lang="en-US" sz="1200" dirty="0" err="1" smtClean="0">
                <a:solidFill>
                  <a:srgbClr val="000000"/>
                </a:solidFill>
                <a:latin typeface="P22 Underground GR Light"/>
                <a:cs typeface="P22 Underground GR Light"/>
              </a:rPr>
              <a:t>Tilbury</a:t>
            </a:r>
            <a:r>
              <a:rPr lang="en-US" sz="1200" dirty="0" smtClean="0">
                <a:solidFill>
                  <a:srgbClr val="000000"/>
                </a:solidFill>
                <a:latin typeface="P22 Underground GR Light"/>
                <a:cs typeface="P22 Underground GR Light"/>
              </a:rPr>
              <a:t> Docks – in Essex, along the Thames]</a:t>
            </a:r>
          </a:p>
          <a:p>
            <a:pPr marL="342900" indent="-342900">
              <a:buFont typeface="Arial"/>
              <a:buChar char="•"/>
            </a:pPr>
            <a:endParaRPr lang="en-US" sz="1200" dirty="0" smtClean="0">
              <a:solidFill>
                <a:srgbClr val="000000"/>
              </a:solidFill>
              <a:latin typeface="P22 Underground GR Light"/>
              <a:cs typeface="P22 Underground GR Light"/>
            </a:endParaRPr>
          </a:p>
          <a:p>
            <a:pPr marL="342900" indent="-342900">
              <a:buFont typeface="Arial"/>
              <a:buChar char="•"/>
            </a:pPr>
            <a:r>
              <a:rPr lang="en-US" sz="1200" dirty="0" smtClean="0">
                <a:solidFill>
                  <a:srgbClr val="000000"/>
                </a:solidFill>
                <a:latin typeface="P22 Underground GR Light"/>
                <a:cs typeface="P22 Underground GR Light"/>
              </a:rPr>
              <a:t>What is Vince’s first question? [Will</a:t>
            </a:r>
            <a:r>
              <a:rPr lang="en-US" sz="1200" baseline="0" dirty="0" smtClean="0">
                <a:solidFill>
                  <a:srgbClr val="000000"/>
                </a:solidFill>
                <a:latin typeface="P22 Underground GR Light"/>
                <a:cs typeface="P22 Underground GR Light"/>
              </a:rPr>
              <a:t> things turn out alright?]</a:t>
            </a:r>
            <a:endParaRPr lang="en-US" sz="1200" dirty="0" smtClean="0">
              <a:solidFill>
                <a:srgbClr val="000000"/>
              </a:solidFill>
              <a:latin typeface="P22 Underground GR Light"/>
              <a:cs typeface="P22 Underground GR Light"/>
            </a:endParaRPr>
          </a:p>
          <a:p>
            <a:pPr marL="342900" indent="-342900">
              <a:buFont typeface="Arial"/>
              <a:buChar char="•"/>
            </a:pPr>
            <a:endParaRPr lang="en-US" sz="1200" dirty="0" smtClean="0">
              <a:solidFill>
                <a:srgbClr val="000000"/>
              </a:solidFill>
              <a:latin typeface="P22 Underground GR Light"/>
              <a:cs typeface="P22 Underground GR Light"/>
            </a:endParaRPr>
          </a:p>
          <a:p>
            <a:pPr marL="342900" indent="-342900">
              <a:buFont typeface="Arial"/>
              <a:buChar char="•"/>
            </a:pPr>
            <a:r>
              <a:rPr lang="en-US" sz="1200" dirty="0" smtClean="0">
                <a:solidFill>
                  <a:srgbClr val="000000"/>
                </a:solidFill>
                <a:latin typeface="P22 Underground GR Light"/>
                <a:cs typeface="P22 Underground GR Light"/>
              </a:rPr>
              <a:t>Who reminds Vince to write? [His Grandma]</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sz="1200" u="none" dirty="0">
              <a:latin typeface="+mn-lt"/>
              <a:cs typeface="Apple Chancery"/>
            </a:endParaRPr>
          </a:p>
        </p:txBody>
      </p:sp>
      <p:sp>
        <p:nvSpPr>
          <p:cNvPr id="4" name="Slide Number Placeholder 3"/>
          <p:cNvSpPr>
            <a:spLocks noGrp="1"/>
          </p:cNvSpPr>
          <p:nvPr>
            <p:ph type="sldNum" sz="quarter" idx="10"/>
          </p:nvPr>
        </p:nvSpPr>
        <p:spPr/>
        <p:txBody>
          <a:bodyPr/>
          <a:lstStyle/>
          <a:p>
            <a:fld id="{1CF1EB35-F438-D547-9F05-E227C3603ECD}" type="slidenum">
              <a:rPr lang="en-US" smtClean="0"/>
              <a:t>15</a:t>
            </a:fld>
            <a:endParaRPr lang="en-US" dirty="0"/>
          </a:p>
        </p:txBody>
      </p:sp>
    </p:spTree>
    <p:extLst>
      <p:ext uri="{BB962C8B-B14F-4D97-AF65-F5344CB8AC3E}">
        <p14:creationId xmlns:p14="http://schemas.microsoft.com/office/powerpoint/2010/main" val="3811516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word</a:t>
            </a:r>
            <a:r>
              <a:rPr lang="en-US" baseline="0" dirty="0" smtClean="0"/>
              <a:t> fill exercise with the bingo words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157F4EA-3966-B74B-AAA6-367DAE4E2249}" type="slidenum">
              <a:rPr lang="en-US" smtClean="0"/>
              <a:t>16</a:t>
            </a:fld>
            <a:endParaRPr lang="en-US"/>
          </a:p>
        </p:txBody>
      </p:sp>
    </p:spTree>
    <p:extLst>
      <p:ext uri="{BB962C8B-B14F-4D97-AF65-F5344CB8AC3E}">
        <p14:creationId xmlns:p14="http://schemas.microsoft.com/office/powerpoint/2010/main" val="951674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a:t>
            </a:r>
            <a:r>
              <a:rPr lang="en-US" baseline="0" dirty="0" smtClean="0"/>
              <a:t> 17 to the end are the profiles with the information taken from the BBC site, in case your groups do not have access to the internet. You can print one of these out per group. </a:t>
            </a:r>
            <a:endParaRPr lang="en-US" dirty="0"/>
          </a:p>
        </p:txBody>
      </p:sp>
      <p:sp>
        <p:nvSpPr>
          <p:cNvPr id="4" name="Slide Number Placeholder 3"/>
          <p:cNvSpPr>
            <a:spLocks noGrp="1"/>
          </p:cNvSpPr>
          <p:nvPr>
            <p:ph type="sldNum" sz="quarter" idx="10"/>
          </p:nvPr>
        </p:nvSpPr>
        <p:spPr/>
        <p:txBody>
          <a:bodyPr/>
          <a:lstStyle/>
          <a:p>
            <a:fld id="{E157F4EA-3966-B74B-AAA6-367DAE4E2249}" type="slidenum">
              <a:rPr lang="en-US" smtClean="0"/>
              <a:t>17</a:t>
            </a:fld>
            <a:endParaRPr lang="en-US"/>
          </a:p>
        </p:txBody>
      </p:sp>
    </p:spTree>
    <p:extLst>
      <p:ext uri="{BB962C8B-B14F-4D97-AF65-F5344CB8AC3E}">
        <p14:creationId xmlns:p14="http://schemas.microsoft.com/office/powerpoint/2010/main" val="3897987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lays out the lessons for the unit.</a:t>
            </a:r>
            <a:r>
              <a:rPr lang="en-US" baseline="0" dirty="0" smtClean="0"/>
              <a:t> Each circle contains an image to illustrate the theme for that lesson. </a:t>
            </a:r>
          </a:p>
          <a:p>
            <a:r>
              <a:rPr lang="en-US" baseline="0" dirty="0" smtClean="0"/>
              <a:t>Lesson 1= </a:t>
            </a:r>
            <a:r>
              <a:rPr lang="en-US" baseline="0" dirty="0" smtClean="0"/>
              <a:t>introduction</a:t>
            </a:r>
          </a:p>
          <a:p>
            <a:r>
              <a:rPr lang="en-US" b="0" baseline="0" dirty="0" smtClean="0"/>
              <a:t>Lesson </a:t>
            </a:r>
            <a:r>
              <a:rPr lang="en-US" b="0" baseline="0" dirty="0" smtClean="0"/>
              <a:t>2 (circle 1) </a:t>
            </a:r>
            <a:r>
              <a:rPr lang="en-US" b="0" baseline="0" dirty="0" smtClean="0"/>
              <a:t>= Roman Britain</a:t>
            </a:r>
          </a:p>
          <a:p>
            <a:r>
              <a:rPr lang="en-US" baseline="0" dirty="0" smtClean="0"/>
              <a:t>Lesson 3 = The Huguenots</a:t>
            </a:r>
          </a:p>
          <a:p>
            <a:r>
              <a:rPr lang="en-US" baseline="0" dirty="0" smtClean="0"/>
              <a:t>Lesson 4 = Jewish immigration</a:t>
            </a:r>
          </a:p>
          <a:p>
            <a:r>
              <a:rPr lang="en-US" baseline="0" dirty="0" smtClean="0"/>
              <a:t>Lesson 5 = The Irish diaspora</a:t>
            </a:r>
          </a:p>
          <a:p>
            <a:r>
              <a:rPr lang="en-US" b="1" baseline="0" dirty="0" smtClean="0"/>
              <a:t>Lesson 6 = Commonwealth </a:t>
            </a:r>
            <a:r>
              <a:rPr lang="en-US" b="1" baseline="0" dirty="0" smtClean="0"/>
              <a:t>immigration - </a:t>
            </a:r>
            <a:r>
              <a:rPr lang="en-US" b="1" baseline="0" dirty="0" err="1" smtClean="0"/>
              <a:t>Windrush</a:t>
            </a:r>
            <a:endParaRPr lang="en-US" b="1" baseline="0" dirty="0" smtClean="0"/>
          </a:p>
          <a:p>
            <a:r>
              <a:rPr lang="en-US" baseline="0" dirty="0" smtClean="0"/>
              <a:t>Lesson 7 = Current migration debates</a:t>
            </a:r>
            <a:endParaRPr lang="en-US" dirty="0"/>
          </a:p>
        </p:txBody>
      </p:sp>
      <p:sp>
        <p:nvSpPr>
          <p:cNvPr id="4" name="Slide Number Placeholder 3"/>
          <p:cNvSpPr>
            <a:spLocks noGrp="1"/>
          </p:cNvSpPr>
          <p:nvPr>
            <p:ph type="sldNum" sz="quarter" idx="10"/>
          </p:nvPr>
        </p:nvSpPr>
        <p:spPr/>
        <p:txBody>
          <a:bodyPr/>
          <a:lstStyle/>
          <a:p>
            <a:fld id="{E489CC2C-B641-4C42-B0F4-7CF9A3BCC45A}" type="slidenum">
              <a:rPr lang="en-US" smtClean="0"/>
              <a:t>2</a:t>
            </a:fld>
            <a:endParaRPr lang="en-US" dirty="0"/>
          </a:p>
        </p:txBody>
      </p:sp>
    </p:spTree>
    <p:extLst>
      <p:ext uri="{BB962C8B-B14F-4D97-AF65-F5344CB8AC3E}">
        <p14:creationId xmlns:p14="http://schemas.microsoft.com/office/powerpoint/2010/main" val="3860288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enquiry question for the lesson. Differentiated aims</a:t>
            </a:r>
            <a:r>
              <a:rPr lang="en-US" baseline="0" dirty="0" smtClean="0"/>
              <a:t> on next slide. </a:t>
            </a:r>
            <a:endParaRPr lang="en-US" dirty="0"/>
          </a:p>
        </p:txBody>
      </p:sp>
      <p:sp>
        <p:nvSpPr>
          <p:cNvPr id="4" name="Slide Number Placeholder 3"/>
          <p:cNvSpPr>
            <a:spLocks noGrp="1"/>
          </p:cNvSpPr>
          <p:nvPr>
            <p:ph type="sldNum" sz="quarter" idx="10"/>
          </p:nvPr>
        </p:nvSpPr>
        <p:spPr/>
        <p:txBody>
          <a:bodyPr/>
          <a:lstStyle/>
          <a:p>
            <a:fld id="{E489CC2C-B641-4C42-B0F4-7CF9A3BCC45A}" type="slidenum">
              <a:rPr lang="en-US" smtClean="0"/>
              <a:t>3</a:t>
            </a:fld>
            <a:endParaRPr lang="en-US" dirty="0"/>
          </a:p>
        </p:txBody>
      </p:sp>
    </p:spTree>
    <p:extLst>
      <p:ext uri="{BB962C8B-B14F-4D97-AF65-F5344CB8AC3E}">
        <p14:creationId xmlns:p14="http://schemas.microsoft.com/office/powerpoint/2010/main" val="3860288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chosen</a:t>
            </a:r>
            <a:r>
              <a:rPr lang="en-US" baseline="0" dirty="0" smtClean="0"/>
              <a:t> to lay out the Lesson Objective in this differentiated way each lesson. Feel free to edit to fit with your school system.</a:t>
            </a:r>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4</a:t>
            </a:fld>
            <a:endParaRPr lang="en-US" dirty="0"/>
          </a:p>
        </p:txBody>
      </p:sp>
    </p:spTree>
    <p:extLst>
      <p:ext uri="{BB962C8B-B14F-4D97-AF65-F5344CB8AC3E}">
        <p14:creationId xmlns:p14="http://schemas.microsoft.com/office/powerpoint/2010/main" val="185489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Gradually</a:t>
            </a:r>
            <a:r>
              <a:rPr lang="en-US" baseline="0" dirty="0" smtClean="0"/>
              <a:t> the keywords for this unit will increase in number. You might choose to put all keywords and definitions on the wall during the unit.</a:t>
            </a:r>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5</a:t>
            </a:fld>
            <a:endParaRPr lang="en-US" dirty="0"/>
          </a:p>
        </p:txBody>
      </p:sp>
    </p:spTree>
    <p:extLst>
      <p:ext uri="{BB962C8B-B14F-4D97-AF65-F5344CB8AC3E}">
        <p14:creationId xmlns:p14="http://schemas.microsoft.com/office/powerpoint/2010/main" val="1471026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u="none" kern="1200" baseline="-25000" dirty="0" smtClean="0">
              <a:solidFill>
                <a:schemeClr val="tx1"/>
              </a:solidFill>
              <a:latin typeface="+mn-lt"/>
              <a:ea typeface="+mn-ea"/>
              <a:cs typeface="+mn-cs"/>
            </a:endParaRPr>
          </a:p>
          <a:p>
            <a:endParaRPr lang="en-US" sz="1200" u="none" kern="1200" baseline="-25000" dirty="0" smtClean="0">
              <a:solidFill>
                <a:schemeClr val="tx1"/>
              </a:solidFill>
              <a:latin typeface="+mn-lt"/>
              <a:ea typeface="+mn-ea"/>
              <a:cs typeface="Apple Chancery"/>
            </a:endParaRPr>
          </a:p>
          <a:p>
            <a:endParaRPr lang="en-US" sz="1200" u="none" dirty="0">
              <a:latin typeface="+mn-lt"/>
              <a:cs typeface="Apple Chancery"/>
            </a:endParaRPr>
          </a:p>
        </p:txBody>
      </p:sp>
      <p:sp>
        <p:nvSpPr>
          <p:cNvPr id="4" name="Slide Number Placeholder 3"/>
          <p:cNvSpPr>
            <a:spLocks noGrp="1"/>
          </p:cNvSpPr>
          <p:nvPr>
            <p:ph type="sldNum" sz="quarter" idx="10"/>
          </p:nvPr>
        </p:nvSpPr>
        <p:spPr/>
        <p:txBody>
          <a:bodyPr/>
          <a:lstStyle/>
          <a:p>
            <a:fld id="{1CF1EB35-F438-D547-9F05-E227C3603ECD}" type="slidenum">
              <a:rPr lang="en-US" smtClean="0"/>
              <a:t>6</a:t>
            </a:fld>
            <a:endParaRPr lang="en-US" dirty="0"/>
          </a:p>
        </p:txBody>
      </p:sp>
    </p:spTree>
    <p:extLst>
      <p:ext uri="{BB962C8B-B14F-4D97-AF65-F5344CB8AC3E}">
        <p14:creationId xmlns:p14="http://schemas.microsoft.com/office/powerpoint/2010/main" val="3811516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worksheet for this can be found at end of this</a:t>
            </a:r>
            <a:r>
              <a:rPr lang="en-US" baseline="0" dirty="0" smtClean="0"/>
              <a:t> </a:t>
            </a:r>
            <a:r>
              <a:rPr lang="en-US" baseline="0" dirty="0" err="1" smtClean="0"/>
              <a:t>powerpoint</a:t>
            </a:r>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7</a:t>
            </a:fld>
            <a:endParaRPr lang="en-US" dirty="0"/>
          </a:p>
        </p:txBody>
      </p:sp>
    </p:spTree>
    <p:extLst>
      <p:ext uri="{BB962C8B-B14F-4D97-AF65-F5344CB8AC3E}">
        <p14:creationId xmlns:p14="http://schemas.microsoft.com/office/powerpoint/2010/main" val="3222013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Thanks to TES user CourtneyOakes9</a:t>
            </a:r>
            <a:r>
              <a:rPr lang="en-US" baseline="0" dirty="0" smtClean="0"/>
              <a:t> for inspiration for some of the following pages</a:t>
            </a:r>
            <a:endParaRPr lang="en-US" dirty="0" smtClean="0"/>
          </a:p>
        </p:txBody>
      </p:sp>
      <p:sp>
        <p:nvSpPr>
          <p:cNvPr id="4" name="Slide Number Placeholder 3"/>
          <p:cNvSpPr>
            <a:spLocks noGrp="1"/>
          </p:cNvSpPr>
          <p:nvPr>
            <p:ph type="sldNum" sz="quarter" idx="10"/>
          </p:nvPr>
        </p:nvSpPr>
        <p:spPr/>
        <p:txBody>
          <a:bodyPr/>
          <a:lstStyle/>
          <a:p>
            <a:fld id="{1CF1EB35-F438-D547-9F05-E227C3603ECD}" type="slidenum">
              <a:rPr lang="en-US" smtClean="0"/>
              <a:t>8</a:t>
            </a:fld>
            <a:endParaRPr lang="en-US" dirty="0"/>
          </a:p>
        </p:txBody>
      </p:sp>
    </p:spTree>
    <p:extLst>
      <p:ext uri="{BB962C8B-B14F-4D97-AF65-F5344CB8AC3E}">
        <p14:creationId xmlns:p14="http://schemas.microsoft.com/office/powerpoint/2010/main" val="3222013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1EB35-F438-D547-9F05-E227C3603ECD}" type="slidenum">
              <a:rPr lang="en-US" smtClean="0"/>
              <a:t>9</a:t>
            </a:fld>
            <a:endParaRPr lang="en-US" dirty="0"/>
          </a:p>
        </p:txBody>
      </p:sp>
    </p:spTree>
    <p:extLst>
      <p:ext uri="{BB962C8B-B14F-4D97-AF65-F5344CB8AC3E}">
        <p14:creationId xmlns:p14="http://schemas.microsoft.com/office/powerpoint/2010/main" val="3222013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86DE31-69C0-D445-BAB7-CB0021D87F29}" type="datetimeFigureOut">
              <a:rPr lang="en-US" smtClean="0"/>
              <a:t>29/11/2016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D89D1-3F2C-644D-91B5-CE704A4EA034}" type="slidenum">
              <a:rPr lang="en-US" smtClean="0"/>
              <a:t>‹#›</a:t>
            </a:fld>
            <a:endParaRPr lang="en-US"/>
          </a:p>
        </p:txBody>
      </p:sp>
    </p:spTree>
    <p:extLst>
      <p:ext uri="{BB962C8B-B14F-4D97-AF65-F5344CB8AC3E}">
        <p14:creationId xmlns:p14="http://schemas.microsoft.com/office/powerpoint/2010/main" val="2888053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86DE31-69C0-D445-BAB7-CB0021D87F29}" type="datetimeFigureOut">
              <a:rPr lang="en-US" smtClean="0"/>
              <a:t>29/11/2016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D89D1-3F2C-644D-91B5-CE704A4EA034}" type="slidenum">
              <a:rPr lang="en-US" smtClean="0"/>
              <a:t>‹#›</a:t>
            </a:fld>
            <a:endParaRPr lang="en-US"/>
          </a:p>
        </p:txBody>
      </p:sp>
    </p:spTree>
    <p:extLst>
      <p:ext uri="{BB962C8B-B14F-4D97-AF65-F5344CB8AC3E}">
        <p14:creationId xmlns:p14="http://schemas.microsoft.com/office/powerpoint/2010/main" val="578291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86DE31-69C0-D445-BAB7-CB0021D87F29}" type="datetimeFigureOut">
              <a:rPr lang="en-US" smtClean="0"/>
              <a:t>29/11/2016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D89D1-3F2C-644D-91B5-CE704A4EA034}" type="slidenum">
              <a:rPr lang="en-US" smtClean="0"/>
              <a:t>‹#›</a:t>
            </a:fld>
            <a:endParaRPr lang="en-US"/>
          </a:p>
        </p:txBody>
      </p:sp>
    </p:spTree>
    <p:extLst>
      <p:ext uri="{BB962C8B-B14F-4D97-AF65-F5344CB8AC3E}">
        <p14:creationId xmlns:p14="http://schemas.microsoft.com/office/powerpoint/2010/main" val="3326825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86DE31-69C0-D445-BAB7-CB0021D87F29}" type="datetimeFigureOut">
              <a:rPr lang="en-US" smtClean="0"/>
              <a:t>29/11/2016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D89D1-3F2C-644D-91B5-CE704A4EA034}" type="slidenum">
              <a:rPr lang="en-US" smtClean="0"/>
              <a:t>‹#›</a:t>
            </a:fld>
            <a:endParaRPr lang="en-US"/>
          </a:p>
        </p:txBody>
      </p:sp>
    </p:spTree>
    <p:extLst>
      <p:ext uri="{BB962C8B-B14F-4D97-AF65-F5344CB8AC3E}">
        <p14:creationId xmlns:p14="http://schemas.microsoft.com/office/powerpoint/2010/main" val="3690576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86DE31-69C0-D445-BAB7-CB0021D87F29}" type="datetimeFigureOut">
              <a:rPr lang="en-US" smtClean="0"/>
              <a:t>29/11/2016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D89D1-3F2C-644D-91B5-CE704A4EA034}" type="slidenum">
              <a:rPr lang="en-US" smtClean="0"/>
              <a:t>‹#›</a:t>
            </a:fld>
            <a:endParaRPr lang="en-US"/>
          </a:p>
        </p:txBody>
      </p:sp>
    </p:spTree>
    <p:extLst>
      <p:ext uri="{BB962C8B-B14F-4D97-AF65-F5344CB8AC3E}">
        <p14:creationId xmlns:p14="http://schemas.microsoft.com/office/powerpoint/2010/main" val="1385980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6DE31-69C0-D445-BAB7-CB0021D87F29}" type="datetimeFigureOut">
              <a:rPr lang="en-US" smtClean="0"/>
              <a:t>29/11/2016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D89D1-3F2C-644D-91B5-CE704A4EA034}" type="slidenum">
              <a:rPr lang="en-US" smtClean="0"/>
              <a:t>‹#›</a:t>
            </a:fld>
            <a:endParaRPr lang="en-US"/>
          </a:p>
        </p:txBody>
      </p:sp>
    </p:spTree>
    <p:extLst>
      <p:ext uri="{BB962C8B-B14F-4D97-AF65-F5344CB8AC3E}">
        <p14:creationId xmlns:p14="http://schemas.microsoft.com/office/powerpoint/2010/main" val="170660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86DE31-69C0-D445-BAB7-CB0021D87F29}" type="datetimeFigureOut">
              <a:rPr lang="en-US" smtClean="0"/>
              <a:t>29/11/2016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BD89D1-3F2C-644D-91B5-CE704A4EA034}" type="slidenum">
              <a:rPr lang="en-US" smtClean="0"/>
              <a:t>‹#›</a:t>
            </a:fld>
            <a:endParaRPr lang="en-US"/>
          </a:p>
        </p:txBody>
      </p:sp>
    </p:spTree>
    <p:extLst>
      <p:ext uri="{BB962C8B-B14F-4D97-AF65-F5344CB8AC3E}">
        <p14:creationId xmlns:p14="http://schemas.microsoft.com/office/powerpoint/2010/main" val="3793589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86DE31-69C0-D445-BAB7-CB0021D87F29}" type="datetimeFigureOut">
              <a:rPr lang="en-US" smtClean="0"/>
              <a:t>29/11/2016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BD89D1-3F2C-644D-91B5-CE704A4EA034}" type="slidenum">
              <a:rPr lang="en-US" smtClean="0"/>
              <a:t>‹#›</a:t>
            </a:fld>
            <a:endParaRPr lang="en-US"/>
          </a:p>
        </p:txBody>
      </p:sp>
    </p:spTree>
    <p:extLst>
      <p:ext uri="{BB962C8B-B14F-4D97-AF65-F5344CB8AC3E}">
        <p14:creationId xmlns:p14="http://schemas.microsoft.com/office/powerpoint/2010/main" val="385407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6DE31-69C0-D445-BAB7-CB0021D87F29}" type="datetimeFigureOut">
              <a:rPr lang="en-US" smtClean="0"/>
              <a:t>29/11/2016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BD89D1-3F2C-644D-91B5-CE704A4EA034}" type="slidenum">
              <a:rPr lang="en-US" smtClean="0"/>
              <a:t>‹#›</a:t>
            </a:fld>
            <a:endParaRPr lang="en-US"/>
          </a:p>
        </p:txBody>
      </p:sp>
    </p:spTree>
    <p:extLst>
      <p:ext uri="{BB962C8B-B14F-4D97-AF65-F5344CB8AC3E}">
        <p14:creationId xmlns:p14="http://schemas.microsoft.com/office/powerpoint/2010/main" val="215203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86DE31-69C0-D445-BAB7-CB0021D87F29}" type="datetimeFigureOut">
              <a:rPr lang="en-US" smtClean="0"/>
              <a:t>29/11/2016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D89D1-3F2C-644D-91B5-CE704A4EA034}" type="slidenum">
              <a:rPr lang="en-US" smtClean="0"/>
              <a:t>‹#›</a:t>
            </a:fld>
            <a:endParaRPr lang="en-US"/>
          </a:p>
        </p:txBody>
      </p:sp>
    </p:spTree>
    <p:extLst>
      <p:ext uri="{BB962C8B-B14F-4D97-AF65-F5344CB8AC3E}">
        <p14:creationId xmlns:p14="http://schemas.microsoft.com/office/powerpoint/2010/main" val="2317988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86DE31-69C0-D445-BAB7-CB0021D87F29}" type="datetimeFigureOut">
              <a:rPr lang="en-US" smtClean="0"/>
              <a:t>29/11/2016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D89D1-3F2C-644D-91B5-CE704A4EA034}" type="slidenum">
              <a:rPr lang="en-US" smtClean="0"/>
              <a:t>‹#›</a:t>
            </a:fld>
            <a:endParaRPr lang="en-US"/>
          </a:p>
        </p:txBody>
      </p:sp>
    </p:spTree>
    <p:extLst>
      <p:ext uri="{BB962C8B-B14F-4D97-AF65-F5344CB8AC3E}">
        <p14:creationId xmlns:p14="http://schemas.microsoft.com/office/powerpoint/2010/main" val="27734525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6DE31-69C0-D445-BAB7-CB0021D87F29}" type="datetimeFigureOut">
              <a:rPr lang="en-US" smtClean="0"/>
              <a:t>29/11/2016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D89D1-3F2C-644D-91B5-CE704A4EA034}" type="slidenum">
              <a:rPr lang="en-US" smtClean="0"/>
              <a:t>‹#›</a:t>
            </a:fld>
            <a:endParaRPr lang="en-US"/>
          </a:p>
        </p:txBody>
      </p:sp>
    </p:spTree>
    <p:extLst>
      <p:ext uri="{BB962C8B-B14F-4D97-AF65-F5344CB8AC3E}">
        <p14:creationId xmlns:p14="http://schemas.microsoft.com/office/powerpoint/2010/main" val="1308993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www.bbc.co.uk/history/british/modern/arrival_01.shtml"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s://vimeo.com/34658318" TargetMode="External"/><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618" y="1604286"/>
            <a:ext cx="2574727" cy="3629014"/>
          </a:xfrm>
          <a:prstGeom prst="rect">
            <a:avLst/>
          </a:prstGeom>
        </p:spPr>
      </p:pic>
    </p:spTree>
    <p:extLst>
      <p:ext uri="{BB962C8B-B14F-4D97-AF65-F5344CB8AC3E}">
        <p14:creationId xmlns:p14="http://schemas.microsoft.com/office/powerpoint/2010/main" val="3483431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14" name="Rectangle 13"/>
          <p:cNvSpPr/>
          <p:nvPr/>
        </p:nvSpPr>
        <p:spPr>
          <a:xfrm>
            <a:off x="774700" y="615949"/>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962805" y="620309"/>
            <a:ext cx="6606395" cy="430887"/>
          </a:xfrm>
          <a:prstGeom prst="rect">
            <a:avLst/>
          </a:prstGeom>
          <a:noFill/>
        </p:spPr>
        <p:txBody>
          <a:bodyPr wrap="square" lIns="0" tIns="0" rIns="0" bIns="0" rtlCol="0">
            <a:spAutoFit/>
          </a:bodyPr>
          <a:lstStyle/>
          <a:p>
            <a:r>
              <a:rPr lang="en-US" sz="2800" dirty="0" smtClean="0">
                <a:solidFill>
                  <a:srgbClr val="FFFFFF"/>
                </a:solidFill>
                <a:latin typeface="P22 Underground GR"/>
                <a:cs typeface="P22 Underground GR"/>
              </a:rPr>
              <a:t>The </a:t>
            </a:r>
            <a:r>
              <a:rPr lang="en-US" sz="2800" dirty="0" err="1" smtClean="0">
                <a:solidFill>
                  <a:srgbClr val="FFFFFF"/>
                </a:solidFill>
                <a:latin typeface="P22 Underground GR"/>
                <a:cs typeface="P22 Underground GR"/>
              </a:rPr>
              <a:t>Windrush</a:t>
            </a:r>
            <a:r>
              <a:rPr lang="en-US" sz="2800" dirty="0" smtClean="0">
                <a:solidFill>
                  <a:srgbClr val="FFFFFF"/>
                </a:solidFill>
                <a:latin typeface="P22 Underground GR"/>
                <a:cs typeface="P22 Underground GR"/>
              </a:rPr>
              <a:t> - information</a:t>
            </a:r>
            <a:endParaRPr lang="en-US" sz="2800" dirty="0">
              <a:solidFill>
                <a:srgbClr val="FFFFFF"/>
              </a:solidFill>
              <a:latin typeface="P22 Underground GR"/>
              <a:cs typeface="P22 Underground GR"/>
            </a:endParaRPr>
          </a:p>
        </p:txBody>
      </p:sp>
      <p:sp>
        <p:nvSpPr>
          <p:cNvPr id="11" name="Rectangle 2"/>
          <p:cNvSpPr txBox="1">
            <a:spLocks noChangeArrowheads="1"/>
          </p:cNvSpPr>
          <p:nvPr/>
        </p:nvSpPr>
        <p:spPr>
          <a:xfrm>
            <a:off x="774700" y="1677369"/>
            <a:ext cx="4186767" cy="4249298"/>
          </a:xfrm>
          <a:prstGeom prst="rect">
            <a:avLst/>
          </a:prstGeom>
          <a:noFill/>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GB" sz="1800" dirty="0" smtClean="0">
                <a:solidFill>
                  <a:srgbClr val="000000"/>
                </a:solidFill>
                <a:latin typeface="P22 Underground GR Light"/>
                <a:cs typeface="P22 Underground GR Light"/>
              </a:rPr>
              <a:t>The </a:t>
            </a:r>
            <a:r>
              <a:rPr lang="en-GB" sz="1800" dirty="0" err="1" smtClean="0">
                <a:solidFill>
                  <a:srgbClr val="000000"/>
                </a:solidFill>
                <a:latin typeface="P22 Underground GR Light"/>
                <a:cs typeface="P22 Underground GR Light"/>
              </a:rPr>
              <a:t>Windrush</a:t>
            </a:r>
            <a:r>
              <a:rPr lang="en-GB" sz="1800" dirty="0" smtClean="0">
                <a:solidFill>
                  <a:srgbClr val="000000"/>
                </a:solidFill>
                <a:latin typeface="P22 Underground GR Light"/>
                <a:cs typeface="P22 Underground GR Light"/>
              </a:rPr>
              <a:t> was an old German boat that was captured during the Second World War by the British</a:t>
            </a:r>
          </a:p>
          <a:p>
            <a:pPr>
              <a:spcBef>
                <a:spcPts val="0"/>
              </a:spcBef>
            </a:pPr>
            <a:endParaRPr lang="en-GB" sz="1800" dirty="0" smtClean="0">
              <a:solidFill>
                <a:srgbClr val="000000"/>
              </a:solidFill>
              <a:latin typeface="P22 Underground GR Light"/>
              <a:cs typeface="P22 Underground GR Light"/>
            </a:endParaRPr>
          </a:p>
          <a:p>
            <a:pPr>
              <a:spcBef>
                <a:spcPts val="0"/>
              </a:spcBef>
            </a:pPr>
            <a:r>
              <a:rPr lang="en-GB" sz="1800" dirty="0" smtClean="0">
                <a:solidFill>
                  <a:srgbClr val="000000"/>
                </a:solidFill>
                <a:latin typeface="P22 Underground GR Light"/>
                <a:cs typeface="P22 Underground GR Light"/>
              </a:rPr>
              <a:t>In 1948 the </a:t>
            </a:r>
            <a:r>
              <a:rPr lang="en-GB" sz="1800" dirty="0" err="1" smtClean="0">
                <a:solidFill>
                  <a:srgbClr val="000000"/>
                </a:solidFill>
                <a:latin typeface="P22 Underground GR Light"/>
                <a:cs typeface="P22 Underground GR Light"/>
              </a:rPr>
              <a:t>Windrush</a:t>
            </a:r>
            <a:r>
              <a:rPr lang="en-GB" sz="1800" dirty="0" smtClean="0">
                <a:solidFill>
                  <a:srgbClr val="000000"/>
                </a:solidFill>
                <a:latin typeface="P22 Underground GR Light"/>
                <a:cs typeface="P22 Underground GR Light"/>
              </a:rPr>
              <a:t> went to Australia to pick up immigrants and then went on to Jamaica and collected almost 500 passengers bound for England</a:t>
            </a:r>
          </a:p>
          <a:p>
            <a:pPr>
              <a:spcBef>
                <a:spcPts val="0"/>
              </a:spcBef>
            </a:pPr>
            <a:endParaRPr lang="en-GB" sz="1800" dirty="0" smtClean="0">
              <a:solidFill>
                <a:srgbClr val="000000"/>
              </a:solidFill>
              <a:latin typeface="P22 Underground GR Light"/>
              <a:cs typeface="P22 Underground GR Light"/>
            </a:endParaRPr>
          </a:p>
          <a:p>
            <a:pPr>
              <a:spcBef>
                <a:spcPts val="0"/>
              </a:spcBef>
            </a:pPr>
            <a:r>
              <a:rPr lang="en-GB" sz="1800" dirty="0" smtClean="0">
                <a:solidFill>
                  <a:srgbClr val="000000"/>
                </a:solidFill>
                <a:latin typeface="P22 Underground GR Light"/>
                <a:cs typeface="P22 Underground GR Light"/>
              </a:rPr>
              <a:t>On board were experienced cleaners, labourers, nurses, etc. – and one stowaway, who was discovered a week into the journey! </a:t>
            </a:r>
          </a:p>
          <a:p>
            <a:pPr>
              <a:spcBef>
                <a:spcPts val="0"/>
              </a:spcBef>
            </a:pPr>
            <a:endParaRPr lang="en-GB" sz="1800" dirty="0" smtClean="0">
              <a:solidFill>
                <a:srgbClr val="000000"/>
              </a:solidFill>
              <a:latin typeface="P22 Underground GR Light"/>
              <a:cs typeface="P22 Underground GR Light"/>
            </a:endParaRPr>
          </a:p>
          <a:p>
            <a:pPr>
              <a:spcBef>
                <a:spcPts val="0"/>
              </a:spcBef>
            </a:pPr>
            <a:endParaRPr lang="en-GB" sz="1800" dirty="0">
              <a:latin typeface="P22 Underground GR Light"/>
              <a:cs typeface="P22 Underground GR Light"/>
            </a:endParaRPr>
          </a:p>
        </p:txBody>
      </p:sp>
      <p:pic>
        <p:nvPicPr>
          <p:cNvPr id="12" name="Picture 4" descr="http://www.voice-online.co.uk/sites/default/files/imagecache/285x185/VO-1508-p28-Windrush_0.jpg"/>
          <p:cNvPicPr>
            <a:picLocks noChangeAspect="1" noChangeArrowheads="1"/>
          </p:cNvPicPr>
          <p:nvPr/>
        </p:nvPicPr>
        <p:blipFill>
          <a:blip r:embed="rId4"/>
          <a:srcRect/>
          <a:stretch>
            <a:fillRect/>
          </a:stretch>
        </p:blipFill>
        <p:spPr bwMode="auto">
          <a:xfrm>
            <a:off x="5503333" y="2515944"/>
            <a:ext cx="3460092" cy="2269679"/>
          </a:xfrm>
          <a:prstGeom prst="rect">
            <a:avLst/>
          </a:prstGeom>
          <a:noFill/>
        </p:spPr>
      </p:pic>
    </p:spTree>
    <p:extLst>
      <p:ext uri="{BB962C8B-B14F-4D97-AF65-F5344CB8AC3E}">
        <p14:creationId xmlns:p14="http://schemas.microsoft.com/office/powerpoint/2010/main" val="970093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4700" y="609599"/>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931869" y="620309"/>
            <a:ext cx="4772167" cy="430887"/>
          </a:xfrm>
          <a:prstGeom prst="rect">
            <a:avLst/>
          </a:prstGeom>
          <a:noFill/>
        </p:spPr>
        <p:txBody>
          <a:bodyPr wrap="square" lIns="0" tIns="0" rIns="0" bIns="0" rtlCol="0">
            <a:spAutoFit/>
          </a:bodyPr>
          <a:lstStyle/>
          <a:p>
            <a:r>
              <a:rPr lang="en-US" sz="2800" dirty="0" smtClean="0">
                <a:solidFill>
                  <a:srgbClr val="FFFFFF"/>
                </a:solidFill>
                <a:latin typeface="P22 Underground GR"/>
                <a:cs typeface="P22 Underground GR"/>
              </a:rPr>
              <a:t>Task 2: </a:t>
            </a:r>
            <a:r>
              <a:rPr lang="en-US" sz="2800" dirty="0" err="1" smtClean="0">
                <a:solidFill>
                  <a:srgbClr val="FFFFFF"/>
                </a:solidFill>
                <a:latin typeface="P22 Underground GR"/>
                <a:cs typeface="P22 Underground GR"/>
              </a:rPr>
              <a:t>Factfile</a:t>
            </a:r>
            <a:endParaRPr lang="en-US" sz="2800" dirty="0">
              <a:solidFill>
                <a:srgbClr val="FFFFFF"/>
              </a:solidFill>
              <a:latin typeface="P22 Underground GR"/>
              <a:cs typeface="P22 Underground GR"/>
            </a:endParaRPr>
          </a:p>
        </p:txBody>
      </p:sp>
      <p:pic>
        <p:nvPicPr>
          <p:cNvPr id="9" name="Picture 8"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8" name="Rectangle 2"/>
          <p:cNvSpPr txBox="1">
            <a:spLocks noChangeArrowheads="1"/>
          </p:cNvSpPr>
          <p:nvPr/>
        </p:nvSpPr>
        <p:spPr>
          <a:xfrm>
            <a:off x="774700" y="1677369"/>
            <a:ext cx="4186767" cy="4249298"/>
          </a:xfrm>
          <a:prstGeom prst="rect">
            <a:avLst/>
          </a:prstGeom>
          <a:noFill/>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GB" sz="1800" dirty="0" smtClean="0">
                <a:solidFill>
                  <a:srgbClr val="000000"/>
                </a:solidFill>
                <a:latin typeface="P22 Underground GR Light"/>
                <a:cs typeface="P22 Underground GR Light"/>
                <a:hlinkClick r:id="rId4"/>
              </a:rPr>
              <a:t>Look at this link</a:t>
            </a:r>
            <a:endParaRPr lang="en-GB" sz="1800" dirty="0" smtClean="0">
              <a:solidFill>
                <a:srgbClr val="000000"/>
              </a:solidFill>
              <a:latin typeface="P22 Underground GR Light"/>
              <a:cs typeface="P22 Underground GR Light"/>
            </a:endParaRPr>
          </a:p>
          <a:p>
            <a:pPr>
              <a:spcBef>
                <a:spcPts val="0"/>
              </a:spcBef>
            </a:pPr>
            <a:endParaRPr lang="en-GB" sz="1800" dirty="0">
              <a:solidFill>
                <a:srgbClr val="000000"/>
              </a:solidFill>
              <a:latin typeface="P22 Underground GR Light"/>
              <a:cs typeface="P22 Underground GR Light"/>
            </a:endParaRPr>
          </a:p>
          <a:p>
            <a:pPr>
              <a:spcBef>
                <a:spcPts val="0"/>
              </a:spcBef>
            </a:pPr>
            <a:r>
              <a:rPr lang="en-GB" sz="1800" dirty="0" smtClean="0">
                <a:solidFill>
                  <a:srgbClr val="000000"/>
                </a:solidFill>
                <a:latin typeface="P22 Underground GR Light"/>
                <a:cs typeface="P22 Underground GR Light"/>
              </a:rPr>
              <a:t>There are profiles with information about 7 different individuals</a:t>
            </a:r>
          </a:p>
          <a:p>
            <a:pPr>
              <a:spcBef>
                <a:spcPts val="0"/>
              </a:spcBef>
            </a:pPr>
            <a:endParaRPr lang="en-GB" sz="1800" dirty="0">
              <a:solidFill>
                <a:srgbClr val="000000"/>
              </a:solidFill>
              <a:latin typeface="P22 Underground GR Light"/>
              <a:cs typeface="P22 Underground GR Light"/>
            </a:endParaRPr>
          </a:p>
          <a:p>
            <a:pPr>
              <a:spcBef>
                <a:spcPts val="0"/>
              </a:spcBef>
            </a:pPr>
            <a:r>
              <a:rPr lang="en-GB" sz="1800" dirty="0" smtClean="0">
                <a:solidFill>
                  <a:srgbClr val="000000"/>
                </a:solidFill>
                <a:latin typeface="P22 Underground GR Light"/>
                <a:cs typeface="P22 Underground GR Light"/>
              </a:rPr>
              <a:t>Get into a group</a:t>
            </a:r>
          </a:p>
          <a:p>
            <a:pPr>
              <a:spcBef>
                <a:spcPts val="0"/>
              </a:spcBef>
            </a:pPr>
            <a:endParaRPr lang="en-GB" sz="1800" dirty="0">
              <a:solidFill>
                <a:srgbClr val="000000"/>
              </a:solidFill>
              <a:latin typeface="P22 Underground GR Light"/>
              <a:cs typeface="P22 Underground GR Light"/>
            </a:endParaRPr>
          </a:p>
          <a:p>
            <a:pPr>
              <a:spcBef>
                <a:spcPts val="0"/>
              </a:spcBef>
            </a:pPr>
            <a:r>
              <a:rPr lang="en-GB" sz="1800" dirty="0" smtClean="0">
                <a:solidFill>
                  <a:srgbClr val="000000"/>
                </a:solidFill>
                <a:latin typeface="P22 Underground GR Light"/>
                <a:cs typeface="P22 Underground GR Light"/>
              </a:rPr>
              <a:t>Choose one of the individuals and make a </a:t>
            </a:r>
            <a:r>
              <a:rPr lang="en-GB" sz="1800" dirty="0" err="1" smtClean="0">
                <a:solidFill>
                  <a:srgbClr val="000000"/>
                </a:solidFill>
                <a:latin typeface="P22 Underground GR Light"/>
                <a:cs typeface="P22 Underground GR Light"/>
              </a:rPr>
              <a:t>factfile</a:t>
            </a:r>
            <a:r>
              <a:rPr lang="en-GB" sz="1800" dirty="0" smtClean="0">
                <a:solidFill>
                  <a:srgbClr val="000000"/>
                </a:solidFill>
                <a:latin typeface="P22 Underground GR Light"/>
                <a:cs typeface="P22 Underground GR Light"/>
              </a:rPr>
              <a:t> about them – you can use the format on the next slide</a:t>
            </a:r>
          </a:p>
          <a:p>
            <a:pPr>
              <a:spcBef>
                <a:spcPts val="0"/>
              </a:spcBef>
            </a:pPr>
            <a:endParaRPr lang="en-GB" sz="1800" dirty="0">
              <a:solidFill>
                <a:srgbClr val="000000"/>
              </a:solidFill>
              <a:latin typeface="P22 Underground GR Light"/>
              <a:cs typeface="P22 Underground GR Light"/>
            </a:endParaRPr>
          </a:p>
          <a:p>
            <a:pPr>
              <a:spcBef>
                <a:spcPts val="0"/>
              </a:spcBef>
            </a:pPr>
            <a:r>
              <a:rPr lang="en-GB" sz="1800" dirty="0" smtClean="0">
                <a:solidFill>
                  <a:srgbClr val="000000"/>
                </a:solidFill>
                <a:latin typeface="P22 Underground GR Light"/>
                <a:cs typeface="P22 Underground GR Light"/>
              </a:rPr>
              <a:t>What would you ask them if you met them? </a:t>
            </a:r>
            <a:endParaRPr lang="en-GB" sz="1800" dirty="0">
              <a:solidFill>
                <a:srgbClr val="000000"/>
              </a:solidFill>
              <a:latin typeface="P22 Underground GR Light"/>
              <a:cs typeface="P22 Underground GR Light"/>
            </a:endParaRPr>
          </a:p>
          <a:p>
            <a:pPr>
              <a:spcBef>
                <a:spcPts val="0"/>
              </a:spcBef>
            </a:pPr>
            <a:endParaRPr lang="en-GB" sz="1800" dirty="0" smtClean="0">
              <a:solidFill>
                <a:srgbClr val="000000"/>
              </a:solidFill>
              <a:latin typeface="P22 Underground GR Light"/>
              <a:cs typeface="P22 Underground GR Light"/>
            </a:endParaRPr>
          </a:p>
          <a:p>
            <a:pPr>
              <a:spcBef>
                <a:spcPts val="0"/>
              </a:spcBef>
            </a:pPr>
            <a:endParaRPr lang="en-GB" sz="1800" dirty="0" smtClean="0">
              <a:solidFill>
                <a:srgbClr val="000000"/>
              </a:solidFill>
              <a:latin typeface="P22 Underground GR Light"/>
              <a:cs typeface="P22 Underground GR Light"/>
            </a:endParaRPr>
          </a:p>
          <a:p>
            <a:pPr>
              <a:spcBef>
                <a:spcPts val="0"/>
              </a:spcBef>
            </a:pPr>
            <a:endParaRPr lang="en-GB" sz="1800" dirty="0">
              <a:latin typeface="P22 Underground GR Light"/>
              <a:cs typeface="P22 Underground GR Light"/>
            </a:endParaRPr>
          </a:p>
        </p:txBody>
      </p:sp>
      <p:sp>
        <p:nvSpPr>
          <p:cNvPr id="11" name="Rectangle 2"/>
          <p:cNvSpPr txBox="1">
            <a:spLocks noChangeArrowheads="1"/>
          </p:cNvSpPr>
          <p:nvPr/>
        </p:nvSpPr>
        <p:spPr>
          <a:xfrm>
            <a:off x="774700" y="5403347"/>
            <a:ext cx="6770254" cy="1454653"/>
          </a:xfrm>
          <a:prstGeom prst="rect">
            <a:avLst/>
          </a:prstGeom>
          <a:noFill/>
          <a:ln w="9525" cap="flat" cmpd="sng" algn="ctr">
            <a:noFill/>
            <a:prstDash val="solid"/>
          </a:ln>
          <a:effectLst/>
        </p:spPr>
        <p:style>
          <a:lnRef idx="1">
            <a:schemeClr val="accent3"/>
          </a:lnRef>
          <a:fillRef idx="2">
            <a:schemeClr val="accent3"/>
          </a:fillRef>
          <a:effectRef idx="1">
            <a:schemeClr val="accent3"/>
          </a:effectRef>
          <a:fontRef idx="minor">
            <a:schemeClr val="dk1"/>
          </a:fontRef>
        </p:style>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n-US" sz="2000" dirty="0" smtClean="0">
                <a:solidFill>
                  <a:srgbClr val="1E8CDE"/>
                </a:solidFill>
                <a:latin typeface="P22 Underground Demi"/>
                <a:cs typeface="P22 Underground Demi"/>
              </a:rPr>
              <a:t>Star student: </a:t>
            </a:r>
            <a:r>
              <a:rPr lang="en-US" sz="2000" dirty="0" smtClean="0">
                <a:solidFill>
                  <a:srgbClr val="1E8CDE"/>
                </a:solidFill>
                <a:latin typeface="P22 Underground GR Light"/>
                <a:cs typeface="P22 Underground GR Light"/>
              </a:rPr>
              <a:t>Write a diary entry from the perspective of your chosen individual – about the day they arrived in Britain. How do you think they were feeling? What do you think they wanted?</a:t>
            </a:r>
            <a:endParaRPr lang="en-US" sz="2000" dirty="0">
              <a:solidFill>
                <a:srgbClr val="1E8CDE"/>
              </a:solidFill>
              <a:latin typeface="P22 Underground GR Light"/>
              <a:cs typeface="P22 Underground GR Light"/>
            </a:endParaRPr>
          </a:p>
        </p:txBody>
      </p:sp>
    </p:spTree>
    <p:extLst>
      <p:ext uri="{BB962C8B-B14F-4D97-AF65-F5344CB8AC3E}">
        <p14:creationId xmlns:p14="http://schemas.microsoft.com/office/powerpoint/2010/main" val="2843868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14" name="Rectangle 13"/>
          <p:cNvSpPr/>
          <p:nvPr/>
        </p:nvSpPr>
        <p:spPr>
          <a:xfrm>
            <a:off x="774700" y="615949"/>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962805" y="620309"/>
            <a:ext cx="6606395" cy="430887"/>
          </a:xfrm>
          <a:prstGeom prst="rect">
            <a:avLst/>
          </a:prstGeom>
          <a:noFill/>
        </p:spPr>
        <p:txBody>
          <a:bodyPr wrap="square" lIns="0" tIns="0" rIns="0" bIns="0" rtlCol="0">
            <a:spAutoFit/>
          </a:bodyPr>
          <a:lstStyle/>
          <a:p>
            <a:r>
              <a:rPr lang="en-US" sz="2800" dirty="0" err="1" smtClean="0">
                <a:solidFill>
                  <a:srgbClr val="FFFFFF"/>
                </a:solidFill>
                <a:latin typeface="P22 Underground GR"/>
                <a:cs typeface="P22 Underground GR"/>
              </a:rPr>
              <a:t>Factfile</a:t>
            </a:r>
            <a:r>
              <a:rPr lang="en-US" sz="2800" dirty="0" smtClean="0">
                <a:solidFill>
                  <a:srgbClr val="FFFFFF"/>
                </a:solidFill>
                <a:latin typeface="P22 Underground GR"/>
                <a:cs typeface="P22 Underground GR"/>
              </a:rPr>
              <a:t> template</a:t>
            </a:r>
            <a:endParaRPr lang="en-US" sz="2800" dirty="0">
              <a:solidFill>
                <a:srgbClr val="FFFFFF"/>
              </a:solidFill>
              <a:latin typeface="P22 Underground GR"/>
              <a:cs typeface="P22 Underground GR"/>
            </a:endParaRPr>
          </a:p>
        </p:txBody>
      </p:sp>
      <p:graphicFrame>
        <p:nvGraphicFramePr>
          <p:cNvPr id="11" name="Group 2"/>
          <p:cNvGraphicFramePr>
            <a:graphicFrameLocks noGrp="1"/>
          </p:cNvGraphicFramePr>
          <p:nvPr>
            <p:extLst>
              <p:ext uri="{D42A27DB-BD31-4B8C-83A1-F6EECF244321}">
                <p14:modId xmlns:p14="http://schemas.microsoft.com/office/powerpoint/2010/main" val="1880899414"/>
              </p:ext>
            </p:extLst>
          </p:nvPr>
        </p:nvGraphicFramePr>
        <p:xfrm>
          <a:off x="690033" y="1291854"/>
          <a:ext cx="6811433" cy="5566146"/>
        </p:xfrm>
        <a:graphic>
          <a:graphicData uri="http://schemas.openxmlformats.org/drawingml/2006/table">
            <a:tbl>
              <a:tblPr/>
              <a:tblGrid>
                <a:gridCol w="4254500">
                  <a:extLst>
                    <a:ext uri="{9D8B030D-6E8A-4147-A177-3AD203B41FA5}">
                      <a16:colId xmlns:a16="http://schemas.microsoft.com/office/drawing/2014/main" xmlns="" val="20000"/>
                    </a:ext>
                  </a:extLst>
                </a:gridCol>
                <a:gridCol w="2556933">
                  <a:extLst>
                    <a:ext uri="{9D8B030D-6E8A-4147-A177-3AD203B41FA5}">
                      <a16:colId xmlns:a16="http://schemas.microsoft.com/office/drawing/2014/main" xmlns="" val="20001"/>
                    </a:ext>
                  </a:extLst>
                </a:gridCol>
              </a:tblGrid>
              <a:tr h="757496">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7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Name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7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57496">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7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Born (year)</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7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57496">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7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Where from?</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7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57496">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7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Reason for coming to Britain</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7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57496">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7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Job</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7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02117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7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Opinions about life in the West Indies (the Caribbean)</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7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757496">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7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Opinions about life in Britain</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7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375208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14" name="Rectangle 13"/>
          <p:cNvSpPr/>
          <p:nvPr/>
        </p:nvSpPr>
        <p:spPr>
          <a:xfrm>
            <a:off x="774700" y="615949"/>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962805" y="620309"/>
            <a:ext cx="6606395" cy="430887"/>
          </a:xfrm>
          <a:prstGeom prst="rect">
            <a:avLst/>
          </a:prstGeom>
          <a:noFill/>
        </p:spPr>
        <p:txBody>
          <a:bodyPr wrap="square" lIns="0" tIns="0" rIns="0" bIns="0" rtlCol="0">
            <a:spAutoFit/>
          </a:bodyPr>
          <a:lstStyle/>
          <a:p>
            <a:r>
              <a:rPr lang="en-US" sz="2800" dirty="0" smtClean="0">
                <a:solidFill>
                  <a:srgbClr val="FFFFFF"/>
                </a:solidFill>
                <a:latin typeface="P22 Underground GR"/>
                <a:cs typeface="P22 Underground GR"/>
              </a:rPr>
              <a:t>More background</a:t>
            </a:r>
            <a:endParaRPr lang="en-US" sz="2800" dirty="0">
              <a:solidFill>
                <a:srgbClr val="FFFFFF"/>
              </a:solidFill>
              <a:latin typeface="P22 Underground GR"/>
              <a:cs typeface="P22 Underground GR"/>
            </a:endParaRPr>
          </a:p>
        </p:txBody>
      </p:sp>
      <p:sp>
        <p:nvSpPr>
          <p:cNvPr id="13" name="Rectangle 2"/>
          <p:cNvSpPr txBox="1">
            <a:spLocks noChangeArrowheads="1"/>
          </p:cNvSpPr>
          <p:nvPr/>
        </p:nvSpPr>
        <p:spPr>
          <a:xfrm>
            <a:off x="774700" y="1651969"/>
            <a:ext cx="5202767" cy="4918164"/>
          </a:xfrm>
          <a:prstGeom prst="rect">
            <a:avLst/>
          </a:prstGeom>
          <a:noFill/>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200"/>
              </a:spcAft>
            </a:pPr>
            <a:r>
              <a:rPr lang="en-US" sz="1800" dirty="0">
                <a:solidFill>
                  <a:srgbClr val="000000"/>
                </a:solidFill>
                <a:latin typeface="P22 Underground GR Light"/>
                <a:cs typeface="P22 Underground GR Light"/>
              </a:rPr>
              <a:t>Was it only the </a:t>
            </a:r>
            <a:r>
              <a:rPr lang="en-US" sz="1800" dirty="0" err="1">
                <a:solidFill>
                  <a:srgbClr val="000000"/>
                </a:solidFill>
                <a:latin typeface="P22 Underground GR Light"/>
                <a:cs typeface="P22 Underground GR Light"/>
              </a:rPr>
              <a:t>Windrush</a:t>
            </a:r>
            <a:r>
              <a:rPr lang="en-US" sz="1800" dirty="0">
                <a:solidFill>
                  <a:srgbClr val="000000"/>
                </a:solidFill>
                <a:latin typeface="P22 Underground GR Light"/>
                <a:cs typeface="P22 Underground GR Light"/>
              </a:rPr>
              <a:t> that bought </a:t>
            </a:r>
            <a:r>
              <a:rPr lang="en-US" sz="1800" dirty="0" err="1">
                <a:solidFill>
                  <a:srgbClr val="000000"/>
                </a:solidFill>
                <a:latin typeface="P22 Underground GR Light"/>
                <a:cs typeface="P22 Underground GR Light"/>
              </a:rPr>
              <a:t>Caribbeans</a:t>
            </a:r>
            <a:r>
              <a:rPr lang="en-US" sz="1800" dirty="0">
                <a:solidFill>
                  <a:srgbClr val="000000"/>
                </a:solidFill>
                <a:latin typeface="P22 Underground GR Light"/>
                <a:cs typeface="P22 Underground GR Light"/>
              </a:rPr>
              <a:t> to Britain?</a:t>
            </a:r>
          </a:p>
          <a:p>
            <a:pPr>
              <a:spcBef>
                <a:spcPts val="0"/>
              </a:spcBef>
              <a:spcAft>
                <a:spcPts val="1200"/>
              </a:spcAft>
            </a:pPr>
            <a:endParaRPr lang="en-US" sz="1800" dirty="0">
              <a:solidFill>
                <a:srgbClr val="000000"/>
              </a:solidFill>
              <a:latin typeface="P22 Underground GR Light"/>
              <a:cs typeface="P22 Underground GR Light"/>
            </a:endParaRPr>
          </a:p>
          <a:p>
            <a:pPr>
              <a:spcBef>
                <a:spcPts val="0"/>
              </a:spcBef>
              <a:spcAft>
                <a:spcPts val="1200"/>
              </a:spcAft>
            </a:pPr>
            <a:r>
              <a:rPr lang="en-US" sz="1800" dirty="0">
                <a:solidFill>
                  <a:srgbClr val="000000"/>
                </a:solidFill>
                <a:latin typeface="P22 Underground GR Light"/>
                <a:cs typeface="P22 Underground GR Light"/>
              </a:rPr>
              <a:t>No. The arrival of the </a:t>
            </a:r>
            <a:r>
              <a:rPr lang="en-US" sz="1800" dirty="0" err="1">
                <a:solidFill>
                  <a:srgbClr val="000000"/>
                </a:solidFill>
                <a:latin typeface="P22 Underground GR Light"/>
                <a:cs typeface="P22 Underground GR Light"/>
              </a:rPr>
              <a:t>Windrush</a:t>
            </a:r>
            <a:r>
              <a:rPr lang="en-US" sz="1800" dirty="0">
                <a:solidFill>
                  <a:srgbClr val="000000"/>
                </a:solidFill>
                <a:latin typeface="P22 Underground GR Light"/>
                <a:cs typeface="P22 Underground GR Light"/>
              </a:rPr>
              <a:t> was the start of a period of migration from the Caribbean to Britain that did not slow down until 1962. </a:t>
            </a:r>
          </a:p>
          <a:p>
            <a:pPr>
              <a:spcBef>
                <a:spcPts val="0"/>
              </a:spcBef>
              <a:spcAft>
                <a:spcPts val="1200"/>
              </a:spcAft>
            </a:pPr>
            <a:endParaRPr lang="en-US" sz="1800" dirty="0">
              <a:solidFill>
                <a:srgbClr val="000000"/>
              </a:solidFill>
              <a:latin typeface="P22 Underground GR Light"/>
              <a:cs typeface="P22 Underground GR Light"/>
            </a:endParaRPr>
          </a:p>
          <a:p>
            <a:pPr>
              <a:spcBef>
                <a:spcPts val="0"/>
              </a:spcBef>
              <a:spcAft>
                <a:spcPts val="1200"/>
              </a:spcAft>
            </a:pPr>
            <a:r>
              <a:rPr lang="en-US" sz="1800" dirty="0">
                <a:solidFill>
                  <a:srgbClr val="000000"/>
                </a:solidFill>
                <a:latin typeface="P22 Underground GR Light"/>
                <a:cs typeface="P22 Underground GR Light"/>
              </a:rPr>
              <a:t>By 1955, 18,000 Jamaicans had moved to Britain. This </a:t>
            </a:r>
            <a:r>
              <a:rPr lang="en-US" sz="1800" dirty="0" smtClean="0">
                <a:solidFill>
                  <a:srgbClr val="000000"/>
                </a:solidFill>
                <a:latin typeface="P22 Underground GR Light"/>
                <a:cs typeface="P22 Underground GR Light"/>
              </a:rPr>
              <a:t>inward </a:t>
            </a:r>
            <a:r>
              <a:rPr lang="en-US" sz="1800" dirty="0">
                <a:solidFill>
                  <a:srgbClr val="000000"/>
                </a:solidFill>
                <a:latin typeface="P22 Underground GR Light"/>
                <a:cs typeface="P22 Underground GR Light"/>
              </a:rPr>
              <a:t>flow of people to settle in Britain was an important event in the history of the West Indies. It also changed the social landscape of Britain. </a:t>
            </a:r>
          </a:p>
          <a:p>
            <a:pPr marL="0" indent="0">
              <a:spcBef>
                <a:spcPts val="0"/>
              </a:spcBef>
              <a:spcAft>
                <a:spcPts val="1200"/>
              </a:spcAft>
              <a:buNone/>
            </a:pPr>
            <a:r>
              <a:rPr lang="en-US" sz="1800" dirty="0" smtClean="0">
                <a:solidFill>
                  <a:srgbClr val="000000"/>
                </a:solidFill>
                <a:latin typeface="P22 Underground GR Light"/>
                <a:cs typeface="P22 Underground GR Light"/>
              </a:rPr>
              <a:t>.</a:t>
            </a:r>
            <a:endParaRPr lang="en-US" sz="1800" dirty="0">
              <a:solidFill>
                <a:srgbClr val="000000"/>
              </a:solidFill>
              <a:latin typeface="P22 Underground GR Light"/>
              <a:cs typeface="P22 Underground GR Light"/>
            </a:endParaRPr>
          </a:p>
        </p:txBody>
      </p:sp>
      <p:pic>
        <p:nvPicPr>
          <p:cNvPr id="9" name="Picture 6" descr="http://uktv.co.uk/images/standarditem/L1/529422_L1.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93164" y="2395662"/>
            <a:ext cx="2752071" cy="2752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8696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74700" y="615949"/>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 name="Rectangle 2"/>
          <p:cNvSpPr/>
          <p:nvPr/>
        </p:nvSpPr>
        <p:spPr>
          <a:xfrm>
            <a:off x="762000" y="1964129"/>
            <a:ext cx="5486399" cy="2658671"/>
          </a:xfrm>
          <a:prstGeom prst="rect">
            <a:avLst/>
          </a:prstGeom>
          <a:noFill/>
          <a:ln w="57150" cmpd="sng">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r>
              <a:rPr lang="en-US" sz="2000" dirty="0" smtClean="0">
                <a:solidFill>
                  <a:srgbClr val="000000"/>
                </a:solidFill>
                <a:latin typeface="P22 Underground GR Light"/>
                <a:cs typeface="P22 Underground GR Light"/>
              </a:rPr>
              <a:t>What do the following images tell you about how people were ‘welcomed’ in Britain?</a:t>
            </a:r>
            <a:endParaRPr lang="en-US" sz="2000" dirty="0" smtClean="0">
              <a:solidFill>
                <a:srgbClr val="000000"/>
              </a:solidFill>
              <a:latin typeface="P22 Underground GR Light"/>
              <a:cs typeface="P22 Underground GR Light"/>
            </a:endParaRPr>
          </a:p>
          <a:p>
            <a:endParaRPr lang="en-US" sz="2000" dirty="0">
              <a:solidFill>
                <a:srgbClr val="000000"/>
              </a:solidFill>
            </a:endParaRPr>
          </a:p>
        </p:txBody>
      </p:sp>
      <p:pic>
        <p:nvPicPr>
          <p:cNvPr id="14" name="Picture 13"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18" name="TextBox 17"/>
          <p:cNvSpPr txBox="1"/>
          <p:nvPr/>
        </p:nvSpPr>
        <p:spPr>
          <a:xfrm>
            <a:off x="988205" y="698500"/>
            <a:ext cx="6022916" cy="359073"/>
          </a:xfrm>
          <a:prstGeom prst="rect">
            <a:avLst/>
          </a:prstGeom>
          <a:noFill/>
        </p:spPr>
        <p:txBody>
          <a:bodyPr wrap="square" lIns="0" tIns="0" rIns="0" bIns="0" rtlCol="0">
            <a:spAutoFit/>
          </a:bodyPr>
          <a:lstStyle/>
          <a:p>
            <a:pPr>
              <a:lnSpc>
                <a:spcPct val="80000"/>
              </a:lnSpc>
            </a:pPr>
            <a:r>
              <a:rPr lang="en-US" sz="2800" dirty="0" smtClean="0">
                <a:solidFill>
                  <a:srgbClr val="FFFFFF"/>
                </a:solidFill>
                <a:latin typeface="P22 Underground Demi"/>
                <a:cs typeface="P22 Underground Demi"/>
              </a:rPr>
              <a:t>Image reflections</a:t>
            </a:r>
            <a:endParaRPr lang="en-US" sz="2800" dirty="0">
              <a:solidFill>
                <a:srgbClr val="FFFFFF"/>
              </a:solidFill>
              <a:latin typeface="P22 Underground GR"/>
              <a:cs typeface="P22 Underground GR"/>
            </a:endParaRPr>
          </a:p>
        </p:txBody>
      </p:sp>
      <p:pic>
        <p:nvPicPr>
          <p:cNvPr id="9" name="Picture 8"/>
          <p:cNvPicPr>
            <a:picLocks noChangeAspect="1"/>
          </p:cNvPicPr>
          <p:nvPr/>
        </p:nvPicPr>
        <p:blipFill>
          <a:blip r:embed="rId4"/>
          <a:stretch>
            <a:fillRect/>
          </a:stretch>
        </p:blipFill>
        <p:spPr>
          <a:xfrm>
            <a:off x="725120" y="3809999"/>
            <a:ext cx="3720893" cy="2232536"/>
          </a:xfrm>
          <a:prstGeom prst="rect">
            <a:avLst/>
          </a:prstGeom>
        </p:spPr>
      </p:pic>
      <p:pic>
        <p:nvPicPr>
          <p:cNvPr id="10" name="Picture 9"/>
          <p:cNvPicPr>
            <a:picLocks noChangeAspect="1"/>
          </p:cNvPicPr>
          <p:nvPr/>
        </p:nvPicPr>
        <p:blipFill>
          <a:blip r:embed="rId5"/>
          <a:stretch>
            <a:fillRect/>
          </a:stretch>
        </p:blipFill>
        <p:spPr>
          <a:xfrm>
            <a:off x="5316305" y="3926865"/>
            <a:ext cx="3647120" cy="2115670"/>
          </a:xfrm>
          <a:prstGeom prst="rect">
            <a:avLst/>
          </a:prstGeom>
        </p:spPr>
      </p:pic>
    </p:spTree>
    <p:extLst>
      <p:ext uri="{BB962C8B-B14F-4D97-AF65-F5344CB8AC3E}">
        <p14:creationId xmlns:p14="http://schemas.microsoft.com/office/powerpoint/2010/main" val="2629287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74700" y="615949"/>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pic>
        <p:nvPicPr>
          <p:cNvPr id="14" name="Picture 13"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18" name="TextBox 17"/>
          <p:cNvSpPr txBox="1"/>
          <p:nvPr/>
        </p:nvSpPr>
        <p:spPr>
          <a:xfrm>
            <a:off x="988204" y="698500"/>
            <a:ext cx="6580995" cy="307777"/>
          </a:xfrm>
          <a:prstGeom prst="rect">
            <a:avLst/>
          </a:prstGeom>
          <a:noFill/>
        </p:spPr>
        <p:txBody>
          <a:bodyPr wrap="square" lIns="0" tIns="0" rIns="0" bIns="0" rtlCol="0">
            <a:spAutoFit/>
          </a:bodyPr>
          <a:lstStyle/>
          <a:p>
            <a:pPr>
              <a:lnSpc>
                <a:spcPct val="80000"/>
              </a:lnSpc>
            </a:pPr>
            <a:r>
              <a:rPr lang="en-US" sz="2400" dirty="0" smtClean="0">
                <a:solidFill>
                  <a:srgbClr val="FFFFFF"/>
                </a:solidFill>
                <a:latin typeface="P22 Underground Demi"/>
                <a:cs typeface="P22 Underground Demi"/>
              </a:rPr>
              <a:t>Plenary: poem ‘</a:t>
            </a:r>
            <a:r>
              <a:rPr lang="en-US" sz="2400" dirty="0" err="1" smtClean="0">
                <a:solidFill>
                  <a:srgbClr val="FFFFFF"/>
                </a:solidFill>
                <a:latin typeface="P22 Underground Demi"/>
                <a:cs typeface="P22 Underground Demi"/>
              </a:rPr>
              <a:t>Windrush</a:t>
            </a:r>
            <a:r>
              <a:rPr lang="en-US" sz="2400" dirty="0" smtClean="0">
                <a:solidFill>
                  <a:srgbClr val="FFFFFF"/>
                </a:solidFill>
                <a:latin typeface="P22 Underground Demi"/>
                <a:cs typeface="P22 Underground Demi"/>
              </a:rPr>
              <a:t> Child’ John </a:t>
            </a:r>
            <a:r>
              <a:rPr lang="en-US" sz="2400" dirty="0" err="1" smtClean="0">
                <a:solidFill>
                  <a:srgbClr val="FFFFFF"/>
                </a:solidFill>
                <a:latin typeface="P22 Underground Demi"/>
                <a:cs typeface="P22 Underground Demi"/>
              </a:rPr>
              <a:t>Agard</a:t>
            </a:r>
            <a:endParaRPr lang="en-US" sz="2400" dirty="0">
              <a:solidFill>
                <a:srgbClr val="FFFFFF"/>
              </a:solidFill>
              <a:latin typeface="P22 Underground GR"/>
              <a:cs typeface="P22 Underground GR"/>
            </a:endParaRPr>
          </a:p>
        </p:txBody>
      </p:sp>
      <p:sp>
        <p:nvSpPr>
          <p:cNvPr id="8" name="Rectangle 7"/>
          <p:cNvSpPr/>
          <p:nvPr/>
        </p:nvSpPr>
        <p:spPr>
          <a:xfrm>
            <a:off x="762001" y="1964129"/>
            <a:ext cx="5232400" cy="4335071"/>
          </a:xfrm>
          <a:prstGeom prst="rect">
            <a:avLst/>
          </a:prstGeom>
          <a:noFill/>
          <a:ln w="57150" cmpd="sng">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marL="342900" indent="-342900">
              <a:buFont typeface="Arial"/>
              <a:buChar char="•"/>
            </a:pPr>
            <a:r>
              <a:rPr lang="en-US" sz="2000" dirty="0" smtClean="0">
                <a:solidFill>
                  <a:srgbClr val="000000"/>
                </a:solidFill>
                <a:latin typeface="P22 Underground GR Light"/>
                <a:cs typeface="P22 Underground GR Light"/>
                <a:hlinkClick r:id="rId4"/>
              </a:rPr>
              <a:t>Watch the video</a:t>
            </a:r>
            <a:endParaRPr lang="en-US" sz="2000" dirty="0" smtClean="0">
              <a:solidFill>
                <a:srgbClr val="000000"/>
              </a:solidFill>
              <a:latin typeface="P22 Underground GR Light"/>
              <a:cs typeface="P22 Underground GR Light"/>
            </a:endParaRPr>
          </a:p>
          <a:p>
            <a:pPr marL="342900" indent="-342900">
              <a:buFont typeface="Arial"/>
              <a:buChar char="•"/>
            </a:pPr>
            <a:endParaRPr lang="en-US" sz="2000" dirty="0" smtClean="0">
              <a:solidFill>
                <a:srgbClr val="000000"/>
              </a:solidFill>
              <a:latin typeface="P22 Underground GR Light"/>
              <a:cs typeface="P22 Underground GR Light"/>
            </a:endParaRPr>
          </a:p>
          <a:p>
            <a:pPr marL="342900" indent="-342900">
              <a:buFont typeface="Arial"/>
              <a:buChar char="•"/>
            </a:pPr>
            <a:r>
              <a:rPr lang="en-US" sz="2000" dirty="0" smtClean="0">
                <a:solidFill>
                  <a:srgbClr val="000000"/>
                </a:solidFill>
                <a:latin typeface="P22 Underground GR Light"/>
                <a:cs typeface="P22 Underground GR Light"/>
              </a:rPr>
              <a:t>What point does John make about the history of diversity in Britain? </a:t>
            </a:r>
          </a:p>
          <a:p>
            <a:pPr marL="342900" indent="-342900">
              <a:buFont typeface="Arial"/>
              <a:buChar char="•"/>
            </a:pPr>
            <a:endParaRPr lang="en-US" sz="2000" dirty="0">
              <a:solidFill>
                <a:srgbClr val="000000"/>
              </a:solidFill>
              <a:latin typeface="P22 Underground GR Light"/>
              <a:cs typeface="P22 Underground GR Light"/>
            </a:endParaRPr>
          </a:p>
          <a:p>
            <a:pPr marL="342900" indent="-342900">
              <a:buFont typeface="Arial"/>
              <a:buChar char="•"/>
            </a:pPr>
            <a:r>
              <a:rPr lang="en-US" sz="2000" dirty="0" smtClean="0">
                <a:solidFill>
                  <a:srgbClr val="000000"/>
                </a:solidFill>
                <a:latin typeface="P22 Underground GR Light"/>
                <a:cs typeface="P22 Underground GR Light"/>
              </a:rPr>
              <a:t>What was the name of the youngest </a:t>
            </a:r>
            <a:r>
              <a:rPr lang="en-US" sz="2000" dirty="0" err="1" smtClean="0">
                <a:solidFill>
                  <a:srgbClr val="000000"/>
                </a:solidFill>
                <a:latin typeface="P22 Underground GR Light"/>
                <a:cs typeface="P22 Underground GR Light"/>
              </a:rPr>
              <a:t>Windrush</a:t>
            </a:r>
            <a:r>
              <a:rPr lang="en-US" sz="2000" dirty="0" smtClean="0">
                <a:solidFill>
                  <a:srgbClr val="000000"/>
                </a:solidFill>
                <a:latin typeface="P22 Underground GR Light"/>
                <a:cs typeface="P22 Underground GR Light"/>
              </a:rPr>
              <a:t> passenger?</a:t>
            </a:r>
          </a:p>
          <a:p>
            <a:pPr marL="342900" indent="-342900">
              <a:buFont typeface="Arial"/>
              <a:buChar char="•"/>
            </a:pPr>
            <a:endParaRPr lang="en-US" sz="2000" dirty="0" smtClean="0">
              <a:solidFill>
                <a:srgbClr val="000000"/>
              </a:solidFill>
              <a:latin typeface="P22 Underground GR Light"/>
              <a:cs typeface="P22 Underground GR Light"/>
            </a:endParaRPr>
          </a:p>
          <a:p>
            <a:pPr marL="342900" indent="-342900">
              <a:buFont typeface="Arial"/>
              <a:buChar char="•"/>
            </a:pPr>
            <a:r>
              <a:rPr lang="en-US" sz="2000" dirty="0" smtClean="0">
                <a:solidFill>
                  <a:srgbClr val="000000"/>
                </a:solidFill>
                <a:latin typeface="P22 Underground GR Light"/>
                <a:cs typeface="P22 Underground GR Light"/>
              </a:rPr>
              <a:t>Where did the ship arrive in Britain? </a:t>
            </a:r>
          </a:p>
          <a:p>
            <a:pPr marL="342900" indent="-342900">
              <a:buFont typeface="Arial"/>
              <a:buChar char="•"/>
            </a:pPr>
            <a:endParaRPr lang="en-US" sz="2000" dirty="0" smtClean="0">
              <a:solidFill>
                <a:srgbClr val="000000"/>
              </a:solidFill>
              <a:latin typeface="P22 Underground GR Light"/>
              <a:cs typeface="P22 Underground GR Light"/>
            </a:endParaRPr>
          </a:p>
          <a:p>
            <a:pPr marL="342900" indent="-342900">
              <a:buFont typeface="Arial"/>
              <a:buChar char="•"/>
            </a:pPr>
            <a:r>
              <a:rPr lang="en-US" sz="2000" dirty="0" smtClean="0">
                <a:solidFill>
                  <a:srgbClr val="000000"/>
                </a:solidFill>
                <a:latin typeface="P22 Underground GR Light"/>
                <a:cs typeface="P22 Underground GR Light"/>
              </a:rPr>
              <a:t>What is Vince’s first question? </a:t>
            </a:r>
          </a:p>
          <a:p>
            <a:pPr marL="342900" indent="-342900">
              <a:buFont typeface="Arial"/>
              <a:buChar char="•"/>
            </a:pPr>
            <a:endParaRPr lang="en-US" sz="2000" dirty="0" smtClean="0">
              <a:solidFill>
                <a:srgbClr val="000000"/>
              </a:solidFill>
              <a:latin typeface="P22 Underground GR Light"/>
              <a:cs typeface="P22 Underground GR Light"/>
            </a:endParaRPr>
          </a:p>
          <a:p>
            <a:pPr marL="342900" indent="-342900">
              <a:buFont typeface="Arial"/>
              <a:buChar char="•"/>
            </a:pPr>
            <a:r>
              <a:rPr lang="en-US" sz="2000" dirty="0" smtClean="0">
                <a:solidFill>
                  <a:srgbClr val="000000"/>
                </a:solidFill>
                <a:latin typeface="P22 Underground GR Light"/>
                <a:cs typeface="P22 Underground GR Light"/>
              </a:rPr>
              <a:t>Who reminds Vince to write? </a:t>
            </a:r>
          </a:p>
          <a:p>
            <a:pPr marL="342900" indent="-342900">
              <a:buFont typeface="Arial"/>
              <a:buChar char="•"/>
            </a:pPr>
            <a:endParaRPr lang="en-US" sz="2000" dirty="0" smtClean="0">
              <a:solidFill>
                <a:srgbClr val="000000"/>
              </a:solidFill>
              <a:latin typeface="P22 Underground GR Light"/>
              <a:cs typeface="P22 Underground GR Light"/>
            </a:endParaRPr>
          </a:p>
          <a:p>
            <a:endParaRPr lang="en-US" sz="2000" dirty="0">
              <a:solidFill>
                <a:srgbClr val="000000"/>
              </a:solidFill>
            </a:endParaRPr>
          </a:p>
        </p:txBody>
      </p:sp>
      <p:pic>
        <p:nvPicPr>
          <p:cNvPr id="11"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80667" y="2115301"/>
            <a:ext cx="2782758" cy="340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1219630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p:cNvSpPr>
          <p:nvPr/>
        </p:nvSpPr>
        <p:spPr bwMode="auto">
          <a:xfrm>
            <a:off x="134471" y="134471"/>
            <a:ext cx="8845176" cy="648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r>
              <a:rPr lang="en-US" sz="1600" dirty="0" smtClean="0">
                <a:solidFill>
                  <a:srgbClr val="000000"/>
                </a:solidFill>
                <a:ea typeface="ＭＳ Ｐゴシック" charset="0"/>
              </a:rPr>
              <a:t>1</a:t>
            </a:r>
            <a:r>
              <a:rPr lang="en-US" sz="1600" dirty="0">
                <a:solidFill>
                  <a:srgbClr val="000000"/>
                </a:solidFill>
                <a:ea typeface="ＭＳ Ｐゴシック" charset="0"/>
              </a:rPr>
              <a:t>) Queen _______________ is considered the first monarch to oversee the </a:t>
            </a:r>
            <a:r>
              <a:rPr lang="en-US" sz="1600" dirty="0" smtClean="0">
                <a:solidFill>
                  <a:srgbClr val="000000"/>
                </a:solidFill>
                <a:ea typeface="ＭＳ Ｐゴシック" charset="0"/>
              </a:rPr>
              <a:t>empire.</a:t>
            </a:r>
            <a:endParaRPr lang="en-US" sz="1600" dirty="0">
              <a:solidFill>
                <a:srgbClr val="000000"/>
              </a:solidFill>
              <a:ea typeface="ＭＳ Ｐゴシック" charset="0"/>
            </a:endParaRPr>
          </a:p>
          <a:p>
            <a:pPr algn="l"/>
            <a:endParaRPr lang="en-US" sz="1600" dirty="0">
              <a:solidFill>
                <a:srgbClr val="000000"/>
              </a:solidFill>
              <a:ea typeface="ＭＳ Ｐゴシック" charset="0"/>
            </a:endParaRPr>
          </a:p>
          <a:p>
            <a:pPr algn="l"/>
            <a:r>
              <a:rPr lang="en-US" sz="1600" dirty="0">
                <a:solidFill>
                  <a:srgbClr val="000000"/>
                </a:solidFill>
                <a:ea typeface="ＭＳ Ｐゴシック" charset="0"/>
              </a:rPr>
              <a:t>2) Due to </a:t>
            </a:r>
            <a:r>
              <a:rPr lang="en-US" sz="1600" dirty="0" smtClean="0">
                <a:solidFill>
                  <a:srgbClr val="000000"/>
                </a:solidFill>
                <a:ea typeface="ＭＳ Ｐゴシック" charset="0"/>
              </a:rPr>
              <a:t>empire </a:t>
            </a:r>
            <a:r>
              <a:rPr lang="en-US" sz="1600" dirty="0">
                <a:solidFill>
                  <a:srgbClr val="000000"/>
                </a:solidFill>
                <a:ea typeface="ＭＳ Ｐゴシック" charset="0"/>
              </a:rPr>
              <a:t>connections there have been people from all round the world living in Britain for centuries. For example in ____________ England there were several thousand black people in different towns.</a:t>
            </a:r>
          </a:p>
          <a:p>
            <a:pPr algn="l"/>
            <a:endParaRPr lang="en-US" sz="1600" dirty="0">
              <a:solidFill>
                <a:srgbClr val="000000"/>
              </a:solidFill>
              <a:ea typeface="ＭＳ Ｐゴシック" charset="0"/>
            </a:endParaRPr>
          </a:p>
          <a:p>
            <a:pPr algn="l"/>
            <a:r>
              <a:rPr lang="en-US" sz="1600" dirty="0">
                <a:solidFill>
                  <a:srgbClr val="000000"/>
                </a:solidFill>
                <a:ea typeface="ＭＳ Ｐゴシック" charset="0"/>
              </a:rPr>
              <a:t>3) Diverse communities in ________________ resisted racist rioting in 1919, asserting their right to be </a:t>
            </a:r>
            <a:r>
              <a:rPr lang="en-US" sz="1600" dirty="0" smtClean="0">
                <a:solidFill>
                  <a:srgbClr val="000000"/>
                </a:solidFill>
                <a:ea typeface="ＭＳ Ｐゴシック" charset="0"/>
              </a:rPr>
              <a:t>British.</a:t>
            </a:r>
            <a:endParaRPr lang="en-US" sz="1600" dirty="0">
              <a:solidFill>
                <a:srgbClr val="000000"/>
              </a:solidFill>
              <a:ea typeface="ＭＳ Ｐゴシック" charset="0"/>
            </a:endParaRPr>
          </a:p>
          <a:p>
            <a:pPr algn="l"/>
            <a:endParaRPr lang="en-US" sz="1600" dirty="0">
              <a:solidFill>
                <a:srgbClr val="000000"/>
              </a:solidFill>
              <a:ea typeface="ＭＳ Ｐゴシック" charset="0"/>
            </a:endParaRPr>
          </a:p>
          <a:p>
            <a:pPr algn="l"/>
            <a:r>
              <a:rPr lang="en-US" sz="1600" dirty="0">
                <a:solidFill>
                  <a:srgbClr val="000000"/>
                </a:solidFill>
                <a:ea typeface="ＭＳ Ｐゴシック" charset="0"/>
              </a:rPr>
              <a:t>4) Tens of thousands of _____________ from the empire and commonwealth fought in the two world wars. There is a statue to commemorate this in Hyde </a:t>
            </a:r>
            <a:r>
              <a:rPr lang="en-US" sz="1600" dirty="0" smtClean="0">
                <a:solidFill>
                  <a:srgbClr val="000000"/>
                </a:solidFill>
                <a:ea typeface="ＭＳ Ｐゴシック" charset="0"/>
              </a:rPr>
              <a:t>Park.</a:t>
            </a:r>
            <a:endParaRPr lang="en-US" sz="1600" dirty="0">
              <a:solidFill>
                <a:srgbClr val="000000"/>
              </a:solidFill>
              <a:ea typeface="ＭＳ Ｐゴシック" charset="0"/>
            </a:endParaRPr>
          </a:p>
          <a:p>
            <a:pPr algn="l"/>
            <a:endParaRPr lang="en-US" sz="1600" dirty="0">
              <a:solidFill>
                <a:srgbClr val="000000"/>
              </a:solidFill>
              <a:ea typeface="ＭＳ Ｐゴシック" charset="0"/>
            </a:endParaRPr>
          </a:p>
          <a:p>
            <a:pPr algn="l"/>
            <a:r>
              <a:rPr lang="en-US" sz="1600" dirty="0">
                <a:solidFill>
                  <a:srgbClr val="000000"/>
                </a:solidFill>
                <a:ea typeface="ＭＳ Ｐゴシック" charset="0"/>
              </a:rPr>
              <a:t>5) All residents of the British Empire and Commonwealth were officially British citizens and could get a British </a:t>
            </a:r>
            <a:r>
              <a:rPr lang="en-US" sz="1600" dirty="0" smtClean="0">
                <a:solidFill>
                  <a:srgbClr val="000000"/>
                </a:solidFill>
                <a:ea typeface="ＭＳ Ｐゴシック" charset="0"/>
              </a:rPr>
              <a:t>__________ .</a:t>
            </a:r>
          </a:p>
          <a:p>
            <a:pPr algn="l"/>
            <a:endParaRPr lang="en-US" sz="1600" u="sng" dirty="0">
              <a:solidFill>
                <a:srgbClr val="000000"/>
              </a:solidFill>
              <a:ea typeface="ＭＳ Ｐゴシック" charset="0"/>
            </a:endParaRPr>
          </a:p>
          <a:p>
            <a:r>
              <a:rPr lang="en-US" sz="1600" dirty="0">
                <a:solidFill>
                  <a:srgbClr val="000000"/>
                </a:solidFill>
                <a:ea typeface="ＭＳ Ｐゴシック" charset="0"/>
              </a:rPr>
              <a:t>6) Britain recruited many workers from the empire and commonwealth in the late </a:t>
            </a:r>
            <a:r>
              <a:rPr lang="en-US" sz="1600" dirty="0" smtClean="0">
                <a:solidFill>
                  <a:srgbClr val="000000"/>
                </a:solidFill>
                <a:ea typeface="ＭＳ Ｐゴシック" charset="0"/>
              </a:rPr>
              <a:t>1940</a:t>
            </a:r>
            <a:r>
              <a:rPr lang="en-US" altLang="ja-JP" sz="1600" dirty="0" smtClean="0">
                <a:solidFill>
                  <a:srgbClr val="000000"/>
                </a:solidFill>
                <a:ea typeface="Gill Sans" charset="0"/>
                <a:cs typeface="Gill Sans" charset="0"/>
              </a:rPr>
              <a:t>s </a:t>
            </a:r>
            <a:r>
              <a:rPr lang="en-US" altLang="ja-JP" sz="1600" dirty="0">
                <a:solidFill>
                  <a:srgbClr val="000000"/>
                </a:solidFill>
                <a:ea typeface="Gill Sans" charset="0"/>
                <a:cs typeface="Gill Sans" charset="0"/>
              </a:rPr>
              <a:t>and </a:t>
            </a:r>
            <a:r>
              <a:rPr lang="en-US" altLang="ja-JP" sz="1600" dirty="0" smtClean="0">
                <a:solidFill>
                  <a:srgbClr val="000000"/>
                </a:solidFill>
                <a:ea typeface="Gill Sans" charset="0"/>
                <a:cs typeface="Gill Sans" charset="0"/>
              </a:rPr>
              <a:t>1950s </a:t>
            </a:r>
            <a:r>
              <a:rPr lang="en-US" altLang="ja-JP" sz="1600" dirty="0">
                <a:solidFill>
                  <a:srgbClr val="000000"/>
                </a:solidFill>
                <a:ea typeface="Gill Sans" charset="0"/>
                <a:cs typeface="Gill Sans" charset="0"/>
              </a:rPr>
              <a:t>to help with ________________________</a:t>
            </a:r>
          </a:p>
          <a:p>
            <a:endParaRPr lang="en-US" sz="1600" dirty="0">
              <a:solidFill>
                <a:srgbClr val="000000"/>
              </a:solidFill>
              <a:ea typeface="Gill Sans" charset="0"/>
              <a:cs typeface="Gill Sans" charset="0"/>
            </a:endParaRPr>
          </a:p>
          <a:p>
            <a:r>
              <a:rPr lang="en-US" sz="1600" dirty="0">
                <a:solidFill>
                  <a:srgbClr val="000000"/>
                </a:solidFill>
                <a:ea typeface="Gill Sans" charset="0"/>
                <a:cs typeface="Gill Sans" charset="0"/>
              </a:rPr>
              <a:t>7) Not everyone welcomed the newcomers and </a:t>
            </a:r>
            <a:r>
              <a:rPr lang="en-US" sz="1600" dirty="0" smtClean="0">
                <a:solidFill>
                  <a:srgbClr val="000000"/>
                </a:solidFill>
                <a:ea typeface="Gill Sans" charset="0"/>
                <a:cs typeface="Gill Sans" charset="0"/>
              </a:rPr>
              <a:t>change. There </a:t>
            </a:r>
            <a:r>
              <a:rPr lang="en-US" sz="1600" dirty="0">
                <a:solidFill>
                  <a:srgbClr val="000000"/>
                </a:solidFill>
                <a:ea typeface="Gill Sans" charset="0"/>
                <a:cs typeface="Gill Sans" charset="0"/>
              </a:rPr>
              <a:t>were many incidents of __________ that led to growing tensions between communities in the second half of the 20th </a:t>
            </a:r>
            <a:r>
              <a:rPr lang="en-US" sz="1600" dirty="0" smtClean="0">
                <a:solidFill>
                  <a:srgbClr val="000000"/>
                </a:solidFill>
                <a:ea typeface="Gill Sans" charset="0"/>
                <a:cs typeface="Gill Sans" charset="0"/>
              </a:rPr>
              <a:t>century. </a:t>
            </a:r>
            <a:endParaRPr lang="en-US" sz="1600" dirty="0">
              <a:solidFill>
                <a:srgbClr val="000000"/>
              </a:solidFill>
              <a:ea typeface="Gill Sans" charset="0"/>
              <a:cs typeface="Gill Sans" charset="0"/>
            </a:endParaRPr>
          </a:p>
          <a:p>
            <a:endParaRPr lang="en-US" sz="1600" dirty="0">
              <a:solidFill>
                <a:srgbClr val="000000"/>
              </a:solidFill>
              <a:ea typeface="Gill Sans" charset="0"/>
              <a:cs typeface="Gill Sans" charset="0"/>
            </a:endParaRPr>
          </a:p>
          <a:p>
            <a:r>
              <a:rPr lang="en-US" sz="1600" dirty="0">
                <a:solidFill>
                  <a:srgbClr val="000000"/>
                </a:solidFill>
                <a:ea typeface="Gill Sans" charset="0"/>
                <a:cs typeface="Gill Sans" charset="0"/>
              </a:rPr>
              <a:t>8) Many trained nurses and doctors were badly needed in the __________________ and worked in hospitals and </a:t>
            </a:r>
            <a:r>
              <a:rPr lang="en-US" sz="1600" dirty="0" smtClean="0">
                <a:solidFill>
                  <a:srgbClr val="000000"/>
                </a:solidFill>
                <a:ea typeface="Gill Sans" charset="0"/>
                <a:cs typeface="Gill Sans" charset="0"/>
              </a:rPr>
              <a:t>clinics.</a:t>
            </a:r>
            <a:endParaRPr lang="en-US" sz="1600" dirty="0">
              <a:solidFill>
                <a:srgbClr val="000000"/>
              </a:solidFill>
              <a:ea typeface="Gill Sans" charset="0"/>
              <a:cs typeface="Gill Sans" charset="0"/>
            </a:endParaRPr>
          </a:p>
          <a:p>
            <a:endParaRPr lang="en-US" sz="1600" dirty="0">
              <a:solidFill>
                <a:srgbClr val="000000"/>
              </a:solidFill>
              <a:ea typeface="Gill Sans" charset="0"/>
              <a:cs typeface="Gill Sans" charset="0"/>
            </a:endParaRPr>
          </a:p>
          <a:p>
            <a:r>
              <a:rPr lang="en-US" sz="1600" dirty="0">
                <a:solidFill>
                  <a:srgbClr val="000000"/>
                </a:solidFill>
                <a:ea typeface="Gill Sans" charset="0"/>
                <a:cs typeface="Gill Sans" charset="0"/>
              </a:rPr>
              <a:t>9) British ________________also benefited, with many of the new arrivals working on trains and </a:t>
            </a:r>
            <a:r>
              <a:rPr lang="en-US" sz="1600" dirty="0" smtClean="0">
                <a:solidFill>
                  <a:srgbClr val="000000"/>
                </a:solidFill>
                <a:ea typeface="Gill Sans" charset="0"/>
                <a:cs typeface="Gill Sans" charset="0"/>
              </a:rPr>
              <a:t>buses.</a:t>
            </a:r>
            <a:endParaRPr lang="en-US" sz="1600" dirty="0">
              <a:solidFill>
                <a:srgbClr val="000000"/>
              </a:solidFill>
              <a:ea typeface="Gill Sans" charset="0"/>
              <a:cs typeface="Gill Sans" charset="0"/>
            </a:endParaRPr>
          </a:p>
        </p:txBody>
      </p:sp>
    </p:spTree>
    <p:extLst>
      <p:ext uri="{BB962C8B-B14F-4D97-AF65-F5344CB8AC3E}">
        <p14:creationId xmlns:p14="http://schemas.microsoft.com/office/powerpoint/2010/main" val="1262267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471" y="179251"/>
            <a:ext cx="8875058" cy="6678749"/>
          </a:xfrm>
          <a:prstGeom prst="rect">
            <a:avLst/>
          </a:prstGeom>
        </p:spPr>
        <p:txBody>
          <a:bodyPr wrap="square">
            <a:spAutoFit/>
          </a:bodyPr>
          <a:lstStyle/>
          <a:p>
            <a:r>
              <a:rPr lang="en-US" sz="2000" b="1" dirty="0">
                <a:solidFill>
                  <a:srgbClr val="000000"/>
                </a:solidFill>
              </a:rPr>
              <a:t>Arthur Curling</a:t>
            </a:r>
          </a:p>
          <a:p>
            <a:r>
              <a:rPr lang="en-US" sz="1200" dirty="0">
                <a:solidFill>
                  <a:srgbClr val="000000"/>
                </a:solidFill>
              </a:rPr>
              <a:t>I came to England first in 1944 in the </a:t>
            </a:r>
            <a:r>
              <a:rPr lang="en-US" sz="1200" dirty="0" smtClean="0">
                <a:solidFill>
                  <a:srgbClr val="000000"/>
                </a:solidFill>
              </a:rPr>
              <a:t>Air Force</a:t>
            </a:r>
            <a:r>
              <a:rPr lang="en-US" sz="1200" dirty="0">
                <a:solidFill>
                  <a:srgbClr val="000000"/>
                </a:solidFill>
              </a:rPr>
              <a:t>. I returned back to Jamaica in 1946 after spending two years </a:t>
            </a:r>
            <a:r>
              <a:rPr lang="en-US" sz="1200" dirty="0" smtClean="0">
                <a:solidFill>
                  <a:srgbClr val="000000"/>
                </a:solidFill>
              </a:rPr>
              <a:t>there; </a:t>
            </a:r>
            <a:r>
              <a:rPr lang="en-US" sz="1200" dirty="0">
                <a:solidFill>
                  <a:srgbClr val="000000"/>
                </a:solidFill>
              </a:rPr>
              <a:t>it was too small for me. I joined the Air Force </a:t>
            </a:r>
            <a:r>
              <a:rPr lang="en-US" sz="1200" dirty="0" smtClean="0">
                <a:solidFill>
                  <a:srgbClr val="000000"/>
                </a:solidFill>
              </a:rPr>
              <a:t>when </a:t>
            </a:r>
            <a:r>
              <a:rPr lang="en-US" sz="1200" dirty="0">
                <a:solidFill>
                  <a:srgbClr val="000000"/>
                </a:solidFill>
              </a:rPr>
              <a:t>I was 16 at the same time I left school, took my test and waited for the results. It was something beautiful at the time to all the young fellows in uniform. You think you want to be a part of something, but apart from that you can't always say why you do something, you're young, you don't stop and think of the dangers and things, you just do what you feel you want to do regardless of what your parents say. My parents did not approve in the beginning, but they had no choice at the time, but like everything else, its your life or your education, you gain an experience. I went back to JA in November 1946, the Windrush came in 1948, I returned to England, you know your parents are strict for one, now you have more freedom. After you reach a certain time in life you think you want to get away from the control of your parents</a:t>
            </a:r>
            <a:r>
              <a:rPr lang="en-US" sz="1200" dirty="0" smtClean="0">
                <a:solidFill>
                  <a:srgbClr val="000000"/>
                </a:solidFill>
              </a:rPr>
              <a:t>.</a:t>
            </a:r>
          </a:p>
          <a:p>
            <a:endParaRPr lang="en-US" sz="1200" dirty="0">
              <a:solidFill>
                <a:srgbClr val="000000"/>
              </a:solidFill>
            </a:endParaRPr>
          </a:p>
          <a:p>
            <a:r>
              <a:rPr lang="en-US" sz="1200" dirty="0">
                <a:solidFill>
                  <a:srgbClr val="000000"/>
                </a:solidFill>
              </a:rPr>
              <a:t>As a matter of fact I had a reasonably good job in Jamaica and things were looking up. It just a matter of the Island is too small. You don't realise how small until after you've travelled</a:t>
            </a:r>
            <a:r>
              <a:rPr lang="en-US" sz="1200" dirty="0" smtClean="0">
                <a:solidFill>
                  <a:srgbClr val="000000"/>
                </a:solidFill>
              </a:rPr>
              <a:t>.</a:t>
            </a:r>
          </a:p>
          <a:p>
            <a:endParaRPr lang="en-US" sz="1200" dirty="0">
              <a:solidFill>
                <a:srgbClr val="000000"/>
              </a:solidFill>
            </a:endParaRPr>
          </a:p>
          <a:p>
            <a:r>
              <a:rPr lang="en-US" sz="1200" dirty="0">
                <a:solidFill>
                  <a:srgbClr val="000000"/>
                </a:solidFill>
              </a:rPr>
              <a:t>One doesn't feel that you know everything, what happens, what you feel is a sense of freedom. I went to Bermuda, met a lot of Bermudans, I was in a crowd of people again, many were ex-service </a:t>
            </a:r>
            <a:r>
              <a:rPr lang="en-US" sz="1200" dirty="0" smtClean="0">
                <a:solidFill>
                  <a:srgbClr val="000000"/>
                </a:solidFill>
              </a:rPr>
              <a:t>men </a:t>
            </a:r>
            <a:r>
              <a:rPr lang="is-IS" sz="1200" dirty="0" smtClean="0">
                <a:solidFill>
                  <a:srgbClr val="000000"/>
                </a:solidFill>
              </a:rPr>
              <a:t>…</a:t>
            </a:r>
            <a:r>
              <a:rPr lang="en-US" sz="1200" dirty="0" smtClean="0">
                <a:solidFill>
                  <a:srgbClr val="000000"/>
                </a:solidFill>
              </a:rPr>
              <a:t> </a:t>
            </a:r>
            <a:r>
              <a:rPr lang="en-US" sz="1200" dirty="0">
                <a:solidFill>
                  <a:srgbClr val="000000"/>
                </a:solidFill>
              </a:rPr>
              <a:t>you were able to do things. I had a relation on the ship who was going to see his brother, who was studying at the time. It's difficult for me to go back, because I've never looked back, I always try to look forward in life</a:t>
            </a:r>
            <a:r>
              <a:rPr lang="en-US" sz="1200" dirty="0" smtClean="0">
                <a:solidFill>
                  <a:srgbClr val="000000"/>
                </a:solidFill>
              </a:rPr>
              <a:t>.</a:t>
            </a:r>
          </a:p>
          <a:p>
            <a:endParaRPr lang="en-US" sz="1200" dirty="0">
              <a:solidFill>
                <a:srgbClr val="000000"/>
              </a:solidFill>
            </a:endParaRPr>
          </a:p>
          <a:p>
            <a:r>
              <a:rPr lang="en-US" sz="1200" dirty="0">
                <a:solidFill>
                  <a:srgbClr val="000000"/>
                </a:solidFill>
              </a:rPr>
              <a:t>I wouldn't say England been good to me, but I say it made a change in my life at the time. England was the easiest country to get into and the hardest country to get out of, for the mere fact is if you working, you never earn enough money for your fare, but at the same time you always say you always have another 10 year, 15-20 years. You get yourself involved and things. I have spent most of my life in England, I have travelled quite a lot on the continent of Africa, and I went to Liberia, Sierra Leone, South Africa, and North America. But England has something that you want to get back to; you can't put your finger on it</a:t>
            </a:r>
            <a:r>
              <a:rPr lang="en-US" sz="1200" dirty="0" smtClean="0">
                <a:solidFill>
                  <a:srgbClr val="000000"/>
                </a:solidFill>
              </a:rPr>
              <a:t>.</a:t>
            </a:r>
          </a:p>
          <a:p>
            <a:endParaRPr lang="en-US" sz="1200" dirty="0">
              <a:solidFill>
                <a:srgbClr val="000000"/>
              </a:solidFill>
            </a:endParaRPr>
          </a:p>
          <a:p>
            <a:r>
              <a:rPr lang="en-US" sz="1200" dirty="0">
                <a:solidFill>
                  <a:srgbClr val="000000"/>
                </a:solidFill>
              </a:rPr>
              <a:t>There is a racism, but it's up to the </a:t>
            </a:r>
            <a:r>
              <a:rPr lang="en-US" sz="1200" dirty="0" smtClean="0">
                <a:solidFill>
                  <a:srgbClr val="000000"/>
                </a:solidFill>
              </a:rPr>
              <a:t>individual </a:t>
            </a:r>
            <a:r>
              <a:rPr lang="en-US" sz="1200" dirty="0">
                <a:solidFill>
                  <a:srgbClr val="000000"/>
                </a:solidFill>
              </a:rPr>
              <a:t>how you counteract </a:t>
            </a:r>
            <a:r>
              <a:rPr lang="en-US" sz="1200" dirty="0" smtClean="0">
                <a:solidFill>
                  <a:srgbClr val="000000"/>
                </a:solidFill>
              </a:rPr>
              <a:t>it. The </a:t>
            </a:r>
            <a:r>
              <a:rPr lang="en-US" sz="1200" dirty="0">
                <a:solidFill>
                  <a:srgbClr val="000000"/>
                </a:solidFill>
              </a:rPr>
              <a:t>fact is if a man say </a:t>
            </a:r>
            <a:r>
              <a:rPr lang="en-US" sz="1200" dirty="0" smtClean="0">
                <a:solidFill>
                  <a:srgbClr val="000000"/>
                </a:solidFill>
              </a:rPr>
              <a:t>you </a:t>
            </a:r>
            <a:r>
              <a:rPr lang="en-US" sz="1200" dirty="0">
                <a:solidFill>
                  <a:srgbClr val="000000"/>
                </a:solidFill>
              </a:rPr>
              <a:t>are a </a:t>
            </a:r>
            <a:r>
              <a:rPr lang="en-US" sz="1200" dirty="0" smtClean="0">
                <a:solidFill>
                  <a:srgbClr val="000000"/>
                </a:solidFill>
              </a:rPr>
              <a:t>black </a:t>
            </a:r>
            <a:r>
              <a:rPr lang="en-US" sz="1200" dirty="0">
                <a:solidFill>
                  <a:srgbClr val="000000"/>
                </a:solidFill>
              </a:rPr>
              <a:t>so and so, you can't say you are a </a:t>
            </a:r>
            <a:r>
              <a:rPr lang="en-US" sz="1200" dirty="0" smtClean="0">
                <a:solidFill>
                  <a:srgbClr val="000000"/>
                </a:solidFill>
              </a:rPr>
              <a:t>white </a:t>
            </a:r>
            <a:r>
              <a:rPr lang="en-US" sz="1200" dirty="0">
                <a:solidFill>
                  <a:srgbClr val="000000"/>
                </a:solidFill>
              </a:rPr>
              <a:t>so and so. If you even get to </a:t>
            </a:r>
            <a:r>
              <a:rPr lang="en-US" sz="1200" dirty="0" smtClean="0">
                <a:solidFill>
                  <a:srgbClr val="000000"/>
                </a:solidFill>
              </a:rPr>
              <a:t>fisticuffs</a:t>
            </a:r>
            <a:r>
              <a:rPr lang="en-US" sz="1200" dirty="0">
                <a:solidFill>
                  <a:srgbClr val="000000"/>
                </a:solidFill>
              </a:rPr>
              <a:t>, the best man win. It's true racism is more prominent with the younger </a:t>
            </a:r>
            <a:r>
              <a:rPr lang="en-US" sz="1200" dirty="0" smtClean="0">
                <a:solidFill>
                  <a:srgbClr val="000000"/>
                </a:solidFill>
              </a:rPr>
              <a:t>generation, </a:t>
            </a:r>
            <a:r>
              <a:rPr lang="en-US" sz="1200" dirty="0">
                <a:solidFill>
                  <a:srgbClr val="000000"/>
                </a:solidFill>
              </a:rPr>
              <a:t>this generation doesn't put up with it, the way we as old colonials come here and accept it. Violence is part of the society today, and people will say the black man does that, but they never give the reasons he does it</a:t>
            </a:r>
            <a:r>
              <a:rPr lang="en-US" sz="1200" dirty="0" smtClean="0">
                <a:solidFill>
                  <a:srgbClr val="000000"/>
                </a:solidFill>
              </a:rPr>
              <a:t>.</a:t>
            </a:r>
          </a:p>
          <a:p>
            <a:endParaRPr lang="en-US" sz="1200" dirty="0">
              <a:solidFill>
                <a:srgbClr val="000000"/>
              </a:solidFill>
            </a:endParaRPr>
          </a:p>
          <a:p>
            <a:r>
              <a:rPr lang="en-US" sz="1200" dirty="0">
                <a:solidFill>
                  <a:srgbClr val="000000"/>
                </a:solidFill>
              </a:rPr>
              <a:t>When black people wanted to do things in politics, there was always some excuse, but as the younger generation in the system today they are asking for more, and the younger generation had very few role models to follow. If you look at countries like Canada, where West Indians </a:t>
            </a:r>
            <a:r>
              <a:rPr lang="en-US" sz="1200" dirty="0" smtClean="0">
                <a:solidFill>
                  <a:srgbClr val="000000"/>
                </a:solidFill>
              </a:rPr>
              <a:t>– </a:t>
            </a:r>
            <a:r>
              <a:rPr lang="en-US" sz="1200" dirty="0">
                <a:solidFill>
                  <a:srgbClr val="000000"/>
                </a:solidFill>
              </a:rPr>
              <a:t>or being Jamaican, I will refer to Jamaicans myself </a:t>
            </a:r>
            <a:r>
              <a:rPr lang="en-US" sz="1200" dirty="0" smtClean="0">
                <a:solidFill>
                  <a:srgbClr val="000000"/>
                </a:solidFill>
              </a:rPr>
              <a:t>– </a:t>
            </a:r>
            <a:r>
              <a:rPr lang="en-US" sz="1200" dirty="0">
                <a:solidFill>
                  <a:srgbClr val="000000"/>
                </a:solidFill>
              </a:rPr>
              <a:t>went long after they start coming to England. They are much more advanced, they have a sense of being a West Indian, they don't mind you keeping your culture, and they accept it. People started going there as professionals, during the Michael Manley era, most of the cream left the island and that's what broke the political system of the island. The doctors, the lawyers, everybody want to go to Canada or America, unlike </a:t>
            </a:r>
            <a:r>
              <a:rPr lang="en-US" sz="1200" dirty="0" smtClean="0">
                <a:solidFill>
                  <a:srgbClr val="000000"/>
                </a:solidFill>
              </a:rPr>
              <a:t>England – </a:t>
            </a:r>
            <a:r>
              <a:rPr lang="en-US" sz="1200" dirty="0">
                <a:solidFill>
                  <a:srgbClr val="000000"/>
                </a:solidFill>
              </a:rPr>
              <a:t>it was ordinary working class, the factory </a:t>
            </a:r>
            <a:r>
              <a:rPr lang="en-US" sz="1200" dirty="0" smtClean="0">
                <a:solidFill>
                  <a:srgbClr val="000000"/>
                </a:solidFill>
              </a:rPr>
              <a:t>worker, etc. </a:t>
            </a:r>
            <a:r>
              <a:rPr lang="en-US" sz="1200" dirty="0">
                <a:solidFill>
                  <a:srgbClr val="000000"/>
                </a:solidFill>
              </a:rPr>
              <a:t>who came to England.</a:t>
            </a:r>
          </a:p>
        </p:txBody>
      </p:sp>
    </p:spTree>
    <p:extLst>
      <p:ext uri="{BB962C8B-B14F-4D97-AF65-F5344CB8AC3E}">
        <p14:creationId xmlns:p14="http://schemas.microsoft.com/office/powerpoint/2010/main" val="1765270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588" y="127021"/>
            <a:ext cx="8830236" cy="6678752"/>
          </a:xfrm>
          <a:prstGeom prst="rect">
            <a:avLst/>
          </a:prstGeom>
        </p:spPr>
        <p:txBody>
          <a:bodyPr wrap="square">
            <a:spAutoFit/>
          </a:bodyPr>
          <a:lstStyle/>
          <a:p>
            <a:r>
              <a:rPr lang="en-US" sz="2000" b="1" dirty="0">
                <a:solidFill>
                  <a:srgbClr val="000000"/>
                </a:solidFill>
              </a:rPr>
              <a:t>Clinton Edwards</a:t>
            </a:r>
          </a:p>
          <a:p>
            <a:r>
              <a:rPr lang="en-US" dirty="0" smtClean="0">
                <a:solidFill>
                  <a:srgbClr val="000000"/>
                </a:solidFill>
              </a:rPr>
              <a:t>I </a:t>
            </a:r>
            <a:r>
              <a:rPr lang="en-US" dirty="0">
                <a:solidFill>
                  <a:srgbClr val="000000"/>
                </a:solidFill>
              </a:rPr>
              <a:t>first came to England during the war, in the RAF. When I went back home there was no work so I decided to come back. There was a boat coming back, by the name of Windrush and it was only £28, so I paid my fare and come back. I was in the war for </a:t>
            </a:r>
            <a:r>
              <a:rPr lang="en-US" dirty="0" smtClean="0">
                <a:solidFill>
                  <a:srgbClr val="000000"/>
                </a:solidFill>
              </a:rPr>
              <a:t>three </a:t>
            </a:r>
            <a:r>
              <a:rPr lang="en-US" dirty="0">
                <a:solidFill>
                  <a:srgbClr val="000000"/>
                </a:solidFill>
              </a:rPr>
              <a:t>years came back in 1948 on the Windrush as the opportunity for jobs in this country was better than back home in Jamaica. </a:t>
            </a:r>
            <a:endParaRPr lang="en-US" dirty="0" smtClean="0">
              <a:solidFill>
                <a:srgbClr val="000000"/>
              </a:solidFill>
            </a:endParaRPr>
          </a:p>
          <a:p>
            <a:endParaRPr lang="en-US" dirty="0">
              <a:solidFill>
                <a:srgbClr val="000000"/>
              </a:solidFill>
            </a:endParaRPr>
          </a:p>
          <a:p>
            <a:r>
              <a:rPr lang="en-US" dirty="0" smtClean="0">
                <a:solidFill>
                  <a:srgbClr val="000000"/>
                </a:solidFill>
              </a:rPr>
              <a:t>After </a:t>
            </a:r>
            <a:r>
              <a:rPr lang="en-US" dirty="0">
                <a:solidFill>
                  <a:srgbClr val="000000"/>
                </a:solidFill>
              </a:rPr>
              <a:t>the end of the war, I got </a:t>
            </a:r>
            <a:r>
              <a:rPr lang="en-US" dirty="0" smtClean="0">
                <a:solidFill>
                  <a:srgbClr val="000000"/>
                </a:solidFill>
              </a:rPr>
              <a:t>demobbed; </a:t>
            </a:r>
            <a:r>
              <a:rPr lang="en-US" dirty="0">
                <a:solidFill>
                  <a:srgbClr val="000000"/>
                </a:solidFill>
              </a:rPr>
              <a:t>I had to go back home. Coming back to England was quite pleasant, after I'd been before. I didn't quite know what to expect. A lot of the other passengers asked various questions, asking what to expect, you know</a:t>
            </a:r>
            <a:r>
              <a:rPr lang="en-US" dirty="0" smtClean="0">
                <a:solidFill>
                  <a:srgbClr val="000000"/>
                </a:solidFill>
              </a:rPr>
              <a:t>.</a:t>
            </a:r>
          </a:p>
          <a:p>
            <a:endParaRPr lang="en-US" dirty="0">
              <a:solidFill>
                <a:srgbClr val="000000"/>
              </a:solidFill>
            </a:endParaRPr>
          </a:p>
          <a:p>
            <a:r>
              <a:rPr lang="en-US" dirty="0">
                <a:solidFill>
                  <a:srgbClr val="000000"/>
                </a:solidFill>
              </a:rPr>
              <a:t>When I came back it was a bit more </a:t>
            </a:r>
            <a:r>
              <a:rPr lang="en-US" dirty="0" smtClean="0">
                <a:solidFill>
                  <a:srgbClr val="000000"/>
                </a:solidFill>
              </a:rPr>
              <a:t>difficult. </a:t>
            </a:r>
            <a:r>
              <a:rPr lang="en-US" dirty="0">
                <a:solidFill>
                  <a:srgbClr val="000000"/>
                </a:solidFill>
              </a:rPr>
              <a:t>I was a civilian then, I had to find work. </a:t>
            </a:r>
            <a:r>
              <a:rPr lang="en-US" dirty="0" smtClean="0">
                <a:solidFill>
                  <a:srgbClr val="000000"/>
                </a:solidFill>
              </a:rPr>
              <a:t>The </a:t>
            </a:r>
            <a:r>
              <a:rPr lang="en-US" dirty="0">
                <a:solidFill>
                  <a:srgbClr val="000000"/>
                </a:solidFill>
              </a:rPr>
              <a:t>first job I got as a welder, instead of doing welding they gave me a wheelbarrow and a shovel. After a couple of weeks my arms [</a:t>
            </a:r>
            <a:r>
              <a:rPr lang="en-US" dirty="0" smtClean="0">
                <a:solidFill>
                  <a:srgbClr val="000000"/>
                </a:solidFill>
              </a:rPr>
              <a:t>laughter] </a:t>
            </a:r>
            <a:r>
              <a:rPr lang="en-US" dirty="0">
                <a:solidFill>
                  <a:srgbClr val="000000"/>
                </a:solidFill>
              </a:rPr>
              <a:t>were sore. So I packed it in and re-enlisted in the RAF. I knew what to expect in the RAF. I spent another </a:t>
            </a:r>
            <a:r>
              <a:rPr lang="en-US" dirty="0" smtClean="0">
                <a:solidFill>
                  <a:srgbClr val="000000"/>
                </a:solidFill>
              </a:rPr>
              <a:t>eight </a:t>
            </a:r>
            <a:r>
              <a:rPr lang="en-US" dirty="0">
                <a:solidFill>
                  <a:srgbClr val="000000"/>
                </a:solidFill>
              </a:rPr>
              <a:t>years, </a:t>
            </a:r>
            <a:r>
              <a:rPr lang="en-US" dirty="0" smtClean="0">
                <a:solidFill>
                  <a:srgbClr val="000000"/>
                </a:solidFill>
              </a:rPr>
              <a:t>three </a:t>
            </a:r>
            <a:r>
              <a:rPr lang="en-US" dirty="0">
                <a:solidFill>
                  <a:srgbClr val="000000"/>
                </a:solidFill>
              </a:rPr>
              <a:t>years in Egypt and Iraq. After </a:t>
            </a:r>
            <a:r>
              <a:rPr lang="en-US" dirty="0" smtClean="0">
                <a:solidFill>
                  <a:srgbClr val="000000"/>
                </a:solidFill>
              </a:rPr>
              <a:t>eight </a:t>
            </a:r>
            <a:r>
              <a:rPr lang="en-US" dirty="0">
                <a:solidFill>
                  <a:srgbClr val="000000"/>
                </a:solidFill>
              </a:rPr>
              <a:t>years I got demobbed and I got a job with British Oxygen company as a laboratory technician doing welding of aluminium and various metals</a:t>
            </a:r>
            <a:r>
              <a:rPr lang="en-US" dirty="0" smtClean="0">
                <a:solidFill>
                  <a:srgbClr val="000000"/>
                </a:solidFill>
              </a:rPr>
              <a:t>.</a:t>
            </a:r>
          </a:p>
          <a:p>
            <a:endParaRPr lang="en-US" dirty="0">
              <a:solidFill>
                <a:srgbClr val="000000"/>
              </a:solidFill>
            </a:endParaRPr>
          </a:p>
          <a:p>
            <a:r>
              <a:rPr lang="en-US" dirty="0">
                <a:solidFill>
                  <a:srgbClr val="000000"/>
                </a:solidFill>
              </a:rPr>
              <a:t>My life in England has been very </a:t>
            </a:r>
            <a:r>
              <a:rPr lang="en-US" dirty="0" smtClean="0">
                <a:solidFill>
                  <a:srgbClr val="000000"/>
                </a:solidFill>
              </a:rPr>
              <a:t>good. </a:t>
            </a:r>
            <a:r>
              <a:rPr lang="en-US" dirty="0">
                <a:solidFill>
                  <a:srgbClr val="000000"/>
                </a:solidFill>
              </a:rPr>
              <a:t>I enjoy my work, and my </a:t>
            </a:r>
            <a:r>
              <a:rPr lang="en-US" dirty="0" smtClean="0">
                <a:solidFill>
                  <a:srgbClr val="000000"/>
                </a:solidFill>
              </a:rPr>
              <a:t>workmates </a:t>
            </a:r>
            <a:r>
              <a:rPr lang="en-US" dirty="0">
                <a:solidFill>
                  <a:srgbClr val="000000"/>
                </a:solidFill>
              </a:rPr>
              <a:t>and they treat me nice. I have been back home several times on holiday. I still call Jamaica home, although I lost my </a:t>
            </a:r>
            <a:r>
              <a:rPr lang="en-US" dirty="0" smtClean="0">
                <a:solidFill>
                  <a:srgbClr val="000000"/>
                </a:solidFill>
              </a:rPr>
              <a:t>parents, </a:t>
            </a:r>
            <a:r>
              <a:rPr lang="en-US" dirty="0">
                <a:solidFill>
                  <a:srgbClr val="000000"/>
                </a:solidFill>
              </a:rPr>
              <a:t>you know. </a:t>
            </a:r>
            <a:r>
              <a:rPr lang="en-US" dirty="0" smtClean="0">
                <a:solidFill>
                  <a:srgbClr val="000000"/>
                </a:solidFill>
              </a:rPr>
              <a:t>The </a:t>
            </a:r>
            <a:r>
              <a:rPr lang="en-US" dirty="0">
                <a:solidFill>
                  <a:srgbClr val="000000"/>
                </a:solidFill>
              </a:rPr>
              <a:t>home is still there, my relatives live there, and I have to keep up with the repairs, but I prefer to live here. I am married, my family is here, my children, my grandchildren. I am quite happy here, you know.</a:t>
            </a:r>
          </a:p>
        </p:txBody>
      </p:sp>
    </p:spTree>
    <p:extLst>
      <p:ext uri="{BB962C8B-B14F-4D97-AF65-F5344CB8AC3E}">
        <p14:creationId xmlns:p14="http://schemas.microsoft.com/office/powerpoint/2010/main" val="1247610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823" y="455374"/>
            <a:ext cx="8557310" cy="3447098"/>
          </a:xfrm>
          <a:prstGeom prst="rect">
            <a:avLst/>
          </a:prstGeom>
        </p:spPr>
        <p:txBody>
          <a:bodyPr wrap="square">
            <a:spAutoFit/>
          </a:bodyPr>
          <a:lstStyle/>
          <a:p>
            <a:r>
              <a:rPr lang="en-US" sz="2000" b="1" dirty="0">
                <a:solidFill>
                  <a:srgbClr val="000000"/>
                </a:solidFill>
              </a:rPr>
              <a:t>John Richards</a:t>
            </a:r>
          </a:p>
          <a:p>
            <a:endParaRPr lang="en-US" dirty="0">
              <a:solidFill>
                <a:srgbClr val="000000"/>
              </a:solidFill>
            </a:endParaRPr>
          </a:p>
          <a:p>
            <a:r>
              <a:rPr lang="en-US" dirty="0" smtClean="0">
                <a:solidFill>
                  <a:srgbClr val="000000"/>
                </a:solidFill>
              </a:rPr>
              <a:t>Well</a:t>
            </a:r>
            <a:r>
              <a:rPr lang="en-US" dirty="0">
                <a:solidFill>
                  <a:srgbClr val="000000"/>
                </a:solidFill>
              </a:rPr>
              <a:t>, </a:t>
            </a:r>
            <a:r>
              <a:rPr lang="en-US" dirty="0" smtClean="0">
                <a:solidFill>
                  <a:srgbClr val="000000"/>
                </a:solidFill>
              </a:rPr>
              <a:t>1948, </a:t>
            </a:r>
            <a:r>
              <a:rPr lang="en-US" dirty="0">
                <a:solidFill>
                  <a:srgbClr val="000000"/>
                </a:solidFill>
              </a:rPr>
              <a:t>when I leave America, went back to home. I had some money so I decided to travel, and at the time vacancy over here was not contract, so I decided to come on my own, so I came to Britain.</a:t>
            </a:r>
          </a:p>
          <a:p>
            <a:r>
              <a:rPr lang="en-US" dirty="0">
                <a:solidFill>
                  <a:srgbClr val="000000"/>
                </a:solidFill>
              </a:rPr>
              <a:t>I </a:t>
            </a:r>
            <a:r>
              <a:rPr lang="en-US" dirty="0" smtClean="0">
                <a:solidFill>
                  <a:srgbClr val="000000"/>
                </a:solidFill>
              </a:rPr>
              <a:t>knew </a:t>
            </a:r>
            <a:r>
              <a:rPr lang="en-US" dirty="0">
                <a:solidFill>
                  <a:srgbClr val="000000"/>
                </a:solidFill>
              </a:rPr>
              <a:t>a lot about Britain from school days but it was a different picture from that one, when you came face to face with the facts. It was two different things.</a:t>
            </a:r>
          </a:p>
          <a:p>
            <a:r>
              <a:rPr lang="en-US" dirty="0">
                <a:solidFill>
                  <a:srgbClr val="000000"/>
                </a:solidFill>
              </a:rPr>
              <a:t>They tell you it is the 'mother country', you're all welcome, you all British. When you come here you realise you're a foreigner and that's all there is to it.</a:t>
            </a:r>
          </a:p>
          <a:p>
            <a:r>
              <a:rPr lang="en-US" dirty="0">
                <a:solidFill>
                  <a:srgbClr val="000000"/>
                </a:solidFill>
              </a:rPr>
              <a:t>The average person knows you as a colonial and that's all. You cut cane or carry bananas and that's it. Anybody wants to diddle </a:t>
            </a:r>
            <a:r>
              <a:rPr lang="en-US" dirty="0" smtClean="0">
                <a:solidFill>
                  <a:srgbClr val="000000"/>
                </a:solidFill>
              </a:rPr>
              <a:t>you, </a:t>
            </a:r>
            <a:r>
              <a:rPr lang="en-US" dirty="0">
                <a:solidFill>
                  <a:srgbClr val="000000"/>
                </a:solidFill>
              </a:rPr>
              <a:t>they say I just come off the banana boat and things like that.</a:t>
            </a:r>
          </a:p>
        </p:txBody>
      </p:sp>
    </p:spTree>
    <p:extLst>
      <p:ext uri="{BB962C8B-B14F-4D97-AF65-F5344CB8AC3E}">
        <p14:creationId xmlns:p14="http://schemas.microsoft.com/office/powerpoint/2010/main" val="831706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100868" y="1981200"/>
            <a:ext cx="1734654" cy="1734654"/>
          </a:xfrm>
          <a:prstGeom prst="ellipse">
            <a:avLst/>
          </a:prstGeom>
          <a:noFill/>
          <a:ln w="76200" cmpd="sng">
            <a:solidFill>
              <a:schemeClr val="tx1"/>
            </a:solidFill>
          </a:ln>
        </p:spPr>
      </p:pic>
      <p:pic>
        <p:nvPicPr>
          <p:cNvPr id="3" name="Picture 2"/>
          <p:cNvPicPr>
            <a:picLocks/>
          </p:cNvPicPr>
          <p:nvPr/>
        </p:nvPicPr>
        <p:blipFill rotWithShape="1">
          <a:blip r:embed="rId4" cstate="print">
            <a:extLst>
              <a:ext uri="{28A0092B-C50C-407E-A947-70E740481C1C}">
                <a14:useLocalDpi xmlns:a14="http://schemas.microsoft.com/office/drawing/2010/main"/>
              </a:ext>
            </a:extLst>
          </a:blip>
          <a:srcRect/>
          <a:stretch/>
        </p:blipFill>
        <p:spPr>
          <a:xfrm>
            <a:off x="3425560" y="2012321"/>
            <a:ext cx="1722156" cy="1734654"/>
          </a:xfrm>
          <a:prstGeom prst="ellipse">
            <a:avLst/>
          </a:prstGeom>
          <a:ln w="76200" cmpd="sng">
            <a:solidFill>
              <a:schemeClr val="accent1">
                <a:lumMod val="75000"/>
              </a:schemeClr>
            </a:solidFill>
          </a:ln>
        </p:spPr>
      </p:pic>
      <p:pic>
        <p:nvPicPr>
          <p:cNvPr id="13" name="Picture 12"/>
          <p:cNvPicPr>
            <a:picLocks/>
          </p:cNvPicPr>
          <p:nvPr/>
        </p:nvPicPr>
        <p:blipFill>
          <a:blip r:embed="rId5" cstate="print">
            <a:extLst>
              <a:ext uri="{28A0092B-C50C-407E-A947-70E740481C1C}">
                <a14:useLocalDpi xmlns:a14="http://schemas.microsoft.com/office/drawing/2010/main"/>
              </a:ext>
            </a:extLst>
          </a:blip>
          <a:stretch>
            <a:fillRect/>
          </a:stretch>
        </p:blipFill>
        <p:spPr>
          <a:xfrm>
            <a:off x="5755469" y="1981200"/>
            <a:ext cx="1722156" cy="1734654"/>
          </a:xfrm>
          <a:prstGeom prst="ellipse">
            <a:avLst/>
          </a:prstGeom>
          <a:ln w="76200" cmpd="sng">
            <a:solidFill>
              <a:schemeClr val="accent2">
                <a:lumMod val="75000"/>
              </a:schemeClr>
            </a:solidFill>
          </a:ln>
        </p:spPr>
      </p:pic>
      <p:pic>
        <p:nvPicPr>
          <p:cNvPr id="14" name="Picture 13"/>
          <p:cNvPicPr>
            <a:picLocks/>
          </p:cNvPicPr>
          <p:nvPr/>
        </p:nvPicPr>
        <p:blipFill rotWithShape="1">
          <a:blip r:embed="rId6" cstate="print">
            <a:extLst>
              <a:ext uri="{28A0092B-C50C-407E-A947-70E740481C1C}">
                <a14:useLocalDpi xmlns:a14="http://schemas.microsoft.com/office/drawing/2010/main"/>
              </a:ext>
            </a:extLst>
          </a:blip>
          <a:srcRect r="8218"/>
          <a:stretch/>
        </p:blipFill>
        <p:spPr>
          <a:xfrm>
            <a:off x="3425559" y="3956421"/>
            <a:ext cx="1722157" cy="1734654"/>
          </a:xfrm>
          <a:prstGeom prst="ellipse">
            <a:avLst/>
          </a:prstGeom>
          <a:ln w="76200" cmpd="sng">
            <a:solidFill>
              <a:schemeClr val="accent5">
                <a:lumMod val="75000"/>
              </a:schemeClr>
            </a:solidFill>
          </a:ln>
        </p:spPr>
      </p:pic>
      <p:pic>
        <p:nvPicPr>
          <p:cNvPr id="15" name="Picture 14"/>
          <p:cNvPicPr>
            <a:picLocks/>
          </p:cNvPicPr>
          <p:nvPr/>
        </p:nvPicPr>
        <p:blipFill rotWithShape="1">
          <a:blip r:embed="rId7" cstate="print">
            <a:extLst>
              <a:ext uri="{28A0092B-C50C-407E-A947-70E740481C1C}">
                <a14:useLocalDpi xmlns:a14="http://schemas.microsoft.com/office/drawing/2010/main"/>
              </a:ext>
            </a:extLst>
          </a:blip>
          <a:srcRect/>
          <a:stretch/>
        </p:blipFill>
        <p:spPr>
          <a:xfrm>
            <a:off x="1092200" y="3956421"/>
            <a:ext cx="1734654" cy="1734654"/>
          </a:xfrm>
          <a:prstGeom prst="ellipse">
            <a:avLst/>
          </a:prstGeom>
          <a:ln w="76200" cmpd="sng">
            <a:solidFill>
              <a:schemeClr val="accent4">
                <a:lumMod val="75000"/>
              </a:schemeClr>
            </a:solidFill>
          </a:ln>
        </p:spPr>
      </p:pic>
      <p:pic>
        <p:nvPicPr>
          <p:cNvPr id="17" name="Picture 16"/>
          <p:cNvPicPr>
            <a:picLocks/>
          </p:cNvPicPr>
          <p:nvPr/>
        </p:nvPicPr>
        <p:blipFill>
          <a:blip r:embed="rId8"/>
          <a:stretch>
            <a:fillRect/>
          </a:stretch>
        </p:blipFill>
        <p:spPr>
          <a:xfrm>
            <a:off x="5687424" y="3892921"/>
            <a:ext cx="1932607" cy="1866477"/>
          </a:xfrm>
          <a:prstGeom prst="ellipse">
            <a:avLst/>
          </a:prstGeom>
          <a:ln>
            <a:noFill/>
          </a:ln>
          <a:effectLst>
            <a:softEdge rad="112500"/>
          </a:effectLst>
        </p:spPr>
      </p:pic>
      <p:sp>
        <p:nvSpPr>
          <p:cNvPr id="19" name="Oval 18"/>
          <p:cNvSpPr/>
          <p:nvPr/>
        </p:nvSpPr>
        <p:spPr>
          <a:xfrm>
            <a:off x="5755469" y="3962719"/>
            <a:ext cx="1791262" cy="1733842"/>
          </a:xfrm>
          <a:prstGeom prst="ellipse">
            <a:avLst/>
          </a:prstGeom>
          <a:noFill/>
          <a:ln w="76200" cmpd="sng"/>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6" name="Picture 15" descr="•MM Master Mark cyan.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25" name="Rectangle 24"/>
          <p:cNvSpPr>
            <a:spLocks/>
          </p:cNvSpPr>
          <p:nvPr/>
        </p:nvSpPr>
        <p:spPr bwMode="auto">
          <a:xfrm>
            <a:off x="770668" y="5918200"/>
            <a:ext cx="6481032"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p>
            <a:r>
              <a:rPr lang="en-US" sz="2800" dirty="0" smtClean="0">
                <a:solidFill>
                  <a:srgbClr val="000000"/>
                </a:solidFill>
                <a:latin typeface="P22 Underground GR"/>
                <a:ea typeface="ＭＳ Ｐゴシック" charset="0"/>
                <a:cs typeface="P22 Underground GR"/>
              </a:rPr>
              <a:t>Six immigration stories</a:t>
            </a:r>
          </a:p>
        </p:txBody>
      </p:sp>
      <p:sp>
        <p:nvSpPr>
          <p:cNvPr id="26" name="Rectangle 25"/>
          <p:cNvSpPr/>
          <p:nvPr/>
        </p:nvSpPr>
        <p:spPr>
          <a:xfrm>
            <a:off x="774700" y="624290"/>
            <a:ext cx="6794500" cy="932502"/>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988205" y="711200"/>
            <a:ext cx="6489420" cy="703782"/>
          </a:xfrm>
          <a:prstGeom prst="rect">
            <a:avLst/>
          </a:prstGeom>
          <a:noFill/>
        </p:spPr>
        <p:txBody>
          <a:bodyPr wrap="square" lIns="0" tIns="0" rIns="0" bIns="0" rtlCol="0">
            <a:spAutoFit/>
          </a:bodyPr>
          <a:lstStyle/>
          <a:p>
            <a:pPr>
              <a:lnSpc>
                <a:spcPct val="80000"/>
              </a:lnSpc>
            </a:pPr>
            <a:r>
              <a:rPr lang="en-US" sz="2800" dirty="0" smtClean="0">
                <a:solidFill>
                  <a:srgbClr val="FFFFFF"/>
                </a:solidFill>
                <a:latin typeface="P22 Underground Demi"/>
                <a:cs typeface="P22 Underground Demi"/>
              </a:rPr>
              <a:t>Unpacked to stay</a:t>
            </a:r>
            <a:endParaRPr lang="en-US" sz="2800" dirty="0" smtClean="0">
              <a:solidFill>
                <a:srgbClr val="FFFFFF"/>
              </a:solidFill>
              <a:latin typeface="P22 Underground GR"/>
              <a:cs typeface="P22 Underground GR"/>
            </a:endParaRPr>
          </a:p>
          <a:p>
            <a:pPr>
              <a:lnSpc>
                <a:spcPct val="80000"/>
              </a:lnSpc>
            </a:pPr>
            <a:r>
              <a:rPr lang="en-US" sz="2800" dirty="0" smtClean="0">
                <a:solidFill>
                  <a:srgbClr val="FFFFFF"/>
                </a:solidFill>
                <a:latin typeface="P22 Underground GR"/>
                <a:cs typeface="P22 Underground GR"/>
              </a:rPr>
              <a:t>When did Britain become a home?</a:t>
            </a:r>
            <a:endParaRPr lang="en-US" sz="2800" dirty="0">
              <a:solidFill>
                <a:srgbClr val="FFFFFF"/>
              </a:solidFill>
              <a:latin typeface="P22 Underground GR"/>
              <a:cs typeface="P22 Underground GR"/>
            </a:endParaRPr>
          </a:p>
        </p:txBody>
      </p:sp>
    </p:spTree>
    <p:extLst>
      <p:ext uri="{BB962C8B-B14F-4D97-AF65-F5344CB8AC3E}">
        <p14:creationId xmlns:p14="http://schemas.microsoft.com/office/powerpoint/2010/main" val="413838847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588" y="194174"/>
            <a:ext cx="8725648" cy="6463310"/>
          </a:xfrm>
          <a:prstGeom prst="rect">
            <a:avLst/>
          </a:prstGeom>
        </p:spPr>
        <p:txBody>
          <a:bodyPr wrap="square">
            <a:spAutoFit/>
          </a:bodyPr>
          <a:lstStyle/>
          <a:p>
            <a:r>
              <a:rPr lang="en-US" sz="2000" b="1" dirty="0">
                <a:solidFill>
                  <a:srgbClr val="000000"/>
                </a:solidFill>
              </a:rPr>
              <a:t>Lucile </a:t>
            </a:r>
            <a:r>
              <a:rPr lang="en-US" sz="2000" b="1" dirty="0" smtClean="0">
                <a:solidFill>
                  <a:srgbClr val="000000"/>
                </a:solidFill>
              </a:rPr>
              <a:t>Harris</a:t>
            </a:r>
            <a:endParaRPr lang="en-US" sz="2000" dirty="0">
              <a:solidFill>
                <a:srgbClr val="000000"/>
              </a:solidFill>
            </a:endParaRPr>
          </a:p>
          <a:p>
            <a:r>
              <a:rPr lang="en-US" sz="1300" dirty="0" smtClean="0">
                <a:solidFill>
                  <a:srgbClr val="000000"/>
                </a:solidFill>
              </a:rPr>
              <a:t>I </a:t>
            </a:r>
            <a:r>
              <a:rPr lang="en-US" sz="1300" dirty="0">
                <a:solidFill>
                  <a:srgbClr val="000000"/>
                </a:solidFill>
              </a:rPr>
              <a:t>came here in </a:t>
            </a:r>
            <a:r>
              <a:rPr lang="en-US" sz="1300" dirty="0" smtClean="0">
                <a:solidFill>
                  <a:srgbClr val="000000"/>
                </a:solidFill>
              </a:rPr>
              <a:t>1948. My </a:t>
            </a:r>
            <a:r>
              <a:rPr lang="en-US" sz="1300" dirty="0">
                <a:solidFill>
                  <a:srgbClr val="000000"/>
                </a:solidFill>
              </a:rPr>
              <a:t>husband sent for me. He and his brother came up a year before. I reached here the 22nd </a:t>
            </a:r>
            <a:r>
              <a:rPr lang="en-US" sz="1300" dirty="0" smtClean="0">
                <a:solidFill>
                  <a:srgbClr val="000000"/>
                </a:solidFill>
              </a:rPr>
              <a:t>June: </a:t>
            </a:r>
            <a:r>
              <a:rPr lang="en-US" sz="1300" dirty="0">
                <a:solidFill>
                  <a:srgbClr val="000000"/>
                </a:solidFill>
              </a:rPr>
              <a:t>it was a lovely day, beautiful, and they were all at the dock waiting for me. I think it was </a:t>
            </a:r>
            <a:r>
              <a:rPr lang="en-US" sz="1300" dirty="0" smtClean="0">
                <a:solidFill>
                  <a:srgbClr val="000000"/>
                </a:solidFill>
              </a:rPr>
              <a:t>Tilbury. </a:t>
            </a:r>
            <a:r>
              <a:rPr lang="en-US" sz="1300" dirty="0">
                <a:solidFill>
                  <a:srgbClr val="000000"/>
                </a:solidFill>
              </a:rPr>
              <a:t>I was very excited. </a:t>
            </a:r>
            <a:r>
              <a:rPr lang="en-US" sz="1300" dirty="0" smtClean="0">
                <a:solidFill>
                  <a:srgbClr val="000000"/>
                </a:solidFill>
              </a:rPr>
              <a:t>The </a:t>
            </a:r>
            <a:r>
              <a:rPr lang="en-US" sz="1300" dirty="0">
                <a:solidFill>
                  <a:srgbClr val="000000"/>
                </a:solidFill>
              </a:rPr>
              <a:t>journey took 22 days, and that was a very long time. We enjoyed the </a:t>
            </a:r>
            <a:r>
              <a:rPr lang="en-US" sz="1300" dirty="0" smtClean="0">
                <a:solidFill>
                  <a:srgbClr val="000000"/>
                </a:solidFill>
              </a:rPr>
              <a:t>journey: </a:t>
            </a:r>
            <a:r>
              <a:rPr lang="en-US" sz="1300" dirty="0">
                <a:solidFill>
                  <a:srgbClr val="000000"/>
                </a:solidFill>
              </a:rPr>
              <a:t>I was coming up to meet my </a:t>
            </a:r>
            <a:r>
              <a:rPr lang="en-US" sz="1300" dirty="0" smtClean="0">
                <a:solidFill>
                  <a:srgbClr val="000000"/>
                </a:solidFill>
              </a:rPr>
              <a:t>husband – </a:t>
            </a:r>
            <a:r>
              <a:rPr lang="en-US" sz="1300" dirty="0">
                <a:solidFill>
                  <a:srgbClr val="000000"/>
                </a:solidFill>
              </a:rPr>
              <a:t>I was very anxious to come and meet him, because when he left we were just </a:t>
            </a:r>
            <a:r>
              <a:rPr lang="en-US" sz="1300" dirty="0" smtClean="0">
                <a:solidFill>
                  <a:srgbClr val="000000"/>
                </a:solidFill>
              </a:rPr>
              <a:t>married. We </a:t>
            </a:r>
            <a:r>
              <a:rPr lang="en-US" sz="1300" dirty="0">
                <a:solidFill>
                  <a:srgbClr val="000000"/>
                </a:solidFill>
              </a:rPr>
              <a:t>got married and he left the following day. Imagine how exciting it was for me</a:t>
            </a:r>
            <a:r>
              <a:rPr lang="en-US" sz="1300" dirty="0" smtClean="0">
                <a:solidFill>
                  <a:srgbClr val="000000"/>
                </a:solidFill>
              </a:rPr>
              <a:t>.</a:t>
            </a:r>
          </a:p>
          <a:p>
            <a:endParaRPr lang="en-US" sz="1300" dirty="0">
              <a:solidFill>
                <a:srgbClr val="000000"/>
              </a:solidFill>
            </a:endParaRPr>
          </a:p>
          <a:p>
            <a:r>
              <a:rPr lang="en-US" sz="1300" dirty="0">
                <a:solidFill>
                  <a:srgbClr val="000000"/>
                </a:solidFill>
              </a:rPr>
              <a:t>Jamaica in 1948 was all right to </a:t>
            </a:r>
            <a:r>
              <a:rPr lang="en-US" sz="1300" dirty="0" smtClean="0">
                <a:solidFill>
                  <a:srgbClr val="000000"/>
                </a:solidFill>
              </a:rPr>
              <a:t>me. It </a:t>
            </a:r>
            <a:r>
              <a:rPr lang="en-US" sz="1300" dirty="0">
                <a:solidFill>
                  <a:srgbClr val="000000"/>
                </a:solidFill>
              </a:rPr>
              <a:t>was quite calm, not like now. </a:t>
            </a:r>
            <a:r>
              <a:rPr lang="en-US" sz="1300" dirty="0" smtClean="0">
                <a:solidFill>
                  <a:srgbClr val="000000"/>
                </a:solidFill>
              </a:rPr>
              <a:t>Anyway, </a:t>
            </a:r>
            <a:r>
              <a:rPr lang="en-US" sz="1300" dirty="0">
                <a:solidFill>
                  <a:srgbClr val="000000"/>
                </a:solidFill>
              </a:rPr>
              <a:t>I was living in Port Antonio, that's 60 miles from Kingston, so we were all living happily with everyone. If my husband had not sent for me, I would not have come at that point, maybe later. It was a big troop </a:t>
            </a:r>
            <a:r>
              <a:rPr lang="en-US" sz="1300" dirty="0" smtClean="0">
                <a:solidFill>
                  <a:srgbClr val="000000"/>
                </a:solidFill>
              </a:rPr>
              <a:t>boat, </a:t>
            </a:r>
            <a:r>
              <a:rPr lang="en-US" sz="1300" dirty="0">
                <a:solidFill>
                  <a:srgbClr val="000000"/>
                </a:solidFill>
              </a:rPr>
              <a:t>Empire </a:t>
            </a:r>
            <a:r>
              <a:rPr lang="en-US" sz="1300" dirty="0" smtClean="0">
                <a:solidFill>
                  <a:srgbClr val="000000"/>
                </a:solidFill>
              </a:rPr>
              <a:t>Windrush, </a:t>
            </a:r>
            <a:r>
              <a:rPr lang="en-US" sz="1300" dirty="0">
                <a:solidFill>
                  <a:srgbClr val="000000"/>
                </a:solidFill>
              </a:rPr>
              <a:t>and you have lots of soldiers, and lots of people coming to England, and the reason why it took such a long </a:t>
            </a:r>
            <a:r>
              <a:rPr lang="en-US" sz="1300" dirty="0" smtClean="0">
                <a:solidFill>
                  <a:srgbClr val="000000"/>
                </a:solidFill>
              </a:rPr>
              <a:t>time </a:t>
            </a:r>
            <a:r>
              <a:rPr lang="en-US" sz="1300" dirty="0">
                <a:solidFill>
                  <a:srgbClr val="000000"/>
                </a:solidFill>
              </a:rPr>
              <a:t>was something happened to one of the engines</a:t>
            </a:r>
            <a:r>
              <a:rPr lang="en-US" sz="1300" dirty="0" smtClean="0">
                <a:solidFill>
                  <a:srgbClr val="000000"/>
                </a:solidFill>
              </a:rPr>
              <a:t>.</a:t>
            </a:r>
          </a:p>
          <a:p>
            <a:endParaRPr lang="en-US" sz="1300" dirty="0">
              <a:solidFill>
                <a:srgbClr val="000000"/>
              </a:solidFill>
            </a:endParaRPr>
          </a:p>
          <a:p>
            <a:r>
              <a:rPr lang="en-US" sz="1300" dirty="0">
                <a:solidFill>
                  <a:srgbClr val="000000"/>
                </a:solidFill>
              </a:rPr>
              <a:t>They went to Tampico and spent about </a:t>
            </a:r>
            <a:r>
              <a:rPr lang="en-US" sz="1300" dirty="0" smtClean="0">
                <a:solidFill>
                  <a:srgbClr val="000000"/>
                </a:solidFill>
              </a:rPr>
              <a:t>three </a:t>
            </a:r>
            <a:r>
              <a:rPr lang="en-US" sz="1300" dirty="0">
                <a:solidFill>
                  <a:srgbClr val="000000"/>
                </a:solidFill>
              </a:rPr>
              <a:t>or </a:t>
            </a:r>
            <a:r>
              <a:rPr lang="en-US" sz="1300" dirty="0" smtClean="0">
                <a:solidFill>
                  <a:srgbClr val="000000"/>
                </a:solidFill>
              </a:rPr>
              <a:t>four </a:t>
            </a:r>
            <a:r>
              <a:rPr lang="en-US" sz="1300" dirty="0">
                <a:solidFill>
                  <a:srgbClr val="000000"/>
                </a:solidFill>
              </a:rPr>
              <a:t>days there and after that we pass by Havana but we didn't dock. Then on to Bermuda and we spend another four</a:t>
            </a:r>
            <a:r>
              <a:rPr lang="en-US" sz="1300" dirty="0" smtClean="0">
                <a:solidFill>
                  <a:srgbClr val="000000"/>
                </a:solidFill>
              </a:rPr>
              <a:t> </a:t>
            </a:r>
            <a:r>
              <a:rPr lang="en-US" sz="1300" dirty="0">
                <a:solidFill>
                  <a:srgbClr val="000000"/>
                </a:solidFill>
              </a:rPr>
              <a:t>days there, where we did land and the people there were very nice, they received us and they had a party and took us places. </a:t>
            </a:r>
            <a:r>
              <a:rPr lang="en-US" sz="1300" dirty="0" smtClean="0">
                <a:solidFill>
                  <a:srgbClr val="000000"/>
                </a:solidFill>
              </a:rPr>
              <a:t>There </a:t>
            </a:r>
            <a:r>
              <a:rPr lang="en-US" sz="1300" dirty="0">
                <a:solidFill>
                  <a:srgbClr val="000000"/>
                </a:solidFill>
              </a:rPr>
              <a:t>were lots of men, more men than women, what I can remember </a:t>
            </a:r>
            <a:r>
              <a:rPr lang="en-US" sz="1300" dirty="0" smtClean="0">
                <a:solidFill>
                  <a:srgbClr val="000000"/>
                </a:solidFill>
              </a:rPr>
              <a:t>now – </a:t>
            </a:r>
            <a:r>
              <a:rPr lang="en-US" sz="1300" dirty="0">
                <a:solidFill>
                  <a:srgbClr val="000000"/>
                </a:solidFill>
              </a:rPr>
              <a:t>there was a woman that stowed away on the boat, a woman you know, they found her and, she got VIP treatment, I saw her and spoke to her. She went to </a:t>
            </a:r>
            <a:r>
              <a:rPr lang="en-US" sz="1300" dirty="0" smtClean="0">
                <a:solidFill>
                  <a:srgbClr val="000000"/>
                </a:solidFill>
              </a:rPr>
              <a:t>Birmingham. When </a:t>
            </a:r>
            <a:r>
              <a:rPr lang="en-US" sz="1300" dirty="0">
                <a:solidFill>
                  <a:srgbClr val="000000"/>
                </a:solidFill>
              </a:rPr>
              <a:t>I came to England I live in Brixton, near the market. I tell you when I came here there were hardly any buildings standing and far as you can look it bomb and burn outright through and through. My husband sorted out a place to live, before he sent for me</a:t>
            </a:r>
            <a:r>
              <a:rPr lang="en-US" sz="1300" dirty="0" smtClean="0">
                <a:solidFill>
                  <a:srgbClr val="000000"/>
                </a:solidFill>
              </a:rPr>
              <a:t>.</a:t>
            </a:r>
          </a:p>
          <a:p>
            <a:endParaRPr lang="en-US" sz="1300" dirty="0">
              <a:solidFill>
                <a:srgbClr val="000000"/>
              </a:solidFill>
            </a:endParaRPr>
          </a:p>
          <a:p>
            <a:r>
              <a:rPr lang="en-US" sz="1300" dirty="0" smtClean="0">
                <a:solidFill>
                  <a:srgbClr val="000000"/>
                </a:solidFill>
              </a:rPr>
              <a:t>Well, </a:t>
            </a:r>
            <a:r>
              <a:rPr lang="en-US" sz="1300" dirty="0">
                <a:solidFill>
                  <a:srgbClr val="000000"/>
                </a:solidFill>
              </a:rPr>
              <a:t>when I was in JA they said this is a very dark country, so it was </a:t>
            </a:r>
            <a:r>
              <a:rPr lang="en-US" sz="1300" dirty="0" smtClean="0">
                <a:solidFill>
                  <a:srgbClr val="000000"/>
                </a:solidFill>
              </a:rPr>
              <a:t>different: </a:t>
            </a:r>
            <a:r>
              <a:rPr lang="en-US" sz="1300" dirty="0">
                <a:solidFill>
                  <a:srgbClr val="000000"/>
                </a:solidFill>
              </a:rPr>
              <a:t>the houses were all smashed because of the war, it was 1948 and war had finished in 1945. So you can imagine how it was; anyway we get together and we live </a:t>
            </a:r>
            <a:r>
              <a:rPr lang="en-US" sz="1300" dirty="0" smtClean="0">
                <a:solidFill>
                  <a:srgbClr val="000000"/>
                </a:solidFill>
              </a:rPr>
              <a:t>together </a:t>
            </a:r>
            <a:r>
              <a:rPr lang="en-US" sz="1300" dirty="0">
                <a:solidFill>
                  <a:srgbClr val="000000"/>
                </a:solidFill>
              </a:rPr>
              <a:t>and started having our children. I had five </a:t>
            </a:r>
            <a:r>
              <a:rPr lang="en-US" sz="1300" dirty="0" smtClean="0">
                <a:solidFill>
                  <a:srgbClr val="000000"/>
                </a:solidFill>
              </a:rPr>
              <a:t>children: three boys </a:t>
            </a:r>
            <a:r>
              <a:rPr lang="en-US" sz="1300" dirty="0">
                <a:solidFill>
                  <a:srgbClr val="000000"/>
                </a:solidFill>
              </a:rPr>
              <a:t>and two girls. One girl lives in Germany and the others are here. </a:t>
            </a:r>
            <a:r>
              <a:rPr lang="en-US" sz="1300" dirty="0" smtClean="0">
                <a:solidFill>
                  <a:srgbClr val="000000"/>
                </a:solidFill>
              </a:rPr>
              <a:t>The </a:t>
            </a:r>
            <a:r>
              <a:rPr lang="en-US" sz="1300" dirty="0">
                <a:solidFill>
                  <a:srgbClr val="000000"/>
                </a:solidFill>
              </a:rPr>
              <a:t>first boy is living in Milton </a:t>
            </a:r>
            <a:r>
              <a:rPr lang="en-US" sz="1300" dirty="0" smtClean="0">
                <a:solidFill>
                  <a:srgbClr val="000000"/>
                </a:solidFill>
              </a:rPr>
              <a:t>Keynes; </a:t>
            </a:r>
            <a:r>
              <a:rPr lang="en-US" sz="1300" dirty="0">
                <a:solidFill>
                  <a:srgbClr val="000000"/>
                </a:solidFill>
              </a:rPr>
              <a:t>he has a lovely house there. I have no regrets about coming here, because my family is all here, far cousins and all that, all what I am interested in is here, all my children. Bringing up my children and looking after my husband and all that, that's occupied my time</a:t>
            </a:r>
            <a:r>
              <a:rPr lang="en-US" sz="1300" dirty="0" smtClean="0">
                <a:solidFill>
                  <a:srgbClr val="000000"/>
                </a:solidFill>
              </a:rPr>
              <a:t>.</a:t>
            </a:r>
          </a:p>
          <a:p>
            <a:endParaRPr lang="en-US" sz="1300" dirty="0">
              <a:solidFill>
                <a:srgbClr val="000000"/>
              </a:solidFill>
            </a:endParaRPr>
          </a:p>
          <a:p>
            <a:r>
              <a:rPr lang="en-US" sz="1300" dirty="0">
                <a:solidFill>
                  <a:srgbClr val="000000"/>
                </a:solidFill>
              </a:rPr>
              <a:t>He went home and come back and took sick and he died, and I couldn't just pick myself up and go home and leave my kids here like that. </a:t>
            </a:r>
            <a:r>
              <a:rPr lang="en-US" sz="1300" dirty="0" smtClean="0">
                <a:solidFill>
                  <a:srgbClr val="000000"/>
                </a:solidFill>
              </a:rPr>
              <a:t>Well, </a:t>
            </a:r>
            <a:r>
              <a:rPr lang="en-US" sz="1300" dirty="0">
                <a:solidFill>
                  <a:srgbClr val="000000"/>
                </a:solidFill>
              </a:rPr>
              <a:t>I am glad that my husband sent for me, here anybody come to this country they can make a good life, </a:t>
            </a:r>
            <a:r>
              <a:rPr lang="en-US" sz="1300" dirty="0" smtClean="0">
                <a:solidFill>
                  <a:srgbClr val="000000"/>
                </a:solidFill>
              </a:rPr>
              <a:t>it’s </a:t>
            </a:r>
            <a:r>
              <a:rPr lang="en-US" sz="1300" dirty="0">
                <a:solidFill>
                  <a:srgbClr val="000000"/>
                </a:solidFill>
              </a:rPr>
              <a:t>a nice country, it cold, it's different, but you can live happily; that's all I'm </a:t>
            </a:r>
            <a:r>
              <a:rPr lang="en-US" sz="1300" dirty="0" smtClean="0">
                <a:solidFill>
                  <a:srgbClr val="000000"/>
                </a:solidFill>
              </a:rPr>
              <a:t>saying. </a:t>
            </a:r>
            <a:r>
              <a:rPr lang="en-US" sz="1300" dirty="0">
                <a:solidFill>
                  <a:srgbClr val="000000"/>
                </a:solidFill>
              </a:rPr>
              <a:t>I'm only sorry he is not </a:t>
            </a:r>
            <a:r>
              <a:rPr lang="en-US" sz="1300" dirty="0" smtClean="0">
                <a:solidFill>
                  <a:srgbClr val="000000"/>
                </a:solidFill>
              </a:rPr>
              <a:t>around. But </a:t>
            </a:r>
            <a:r>
              <a:rPr lang="en-US" sz="1300" dirty="0">
                <a:solidFill>
                  <a:srgbClr val="000000"/>
                </a:solidFill>
              </a:rPr>
              <a:t>I live a good life, a good life, a clean life, and I am pleased with it.</a:t>
            </a:r>
          </a:p>
        </p:txBody>
      </p:sp>
    </p:spTree>
    <p:extLst>
      <p:ext uri="{BB962C8B-B14F-4D97-AF65-F5344CB8AC3E}">
        <p14:creationId xmlns:p14="http://schemas.microsoft.com/office/powerpoint/2010/main" val="903513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470" y="108075"/>
            <a:ext cx="9009530" cy="4555094"/>
          </a:xfrm>
          <a:prstGeom prst="rect">
            <a:avLst/>
          </a:prstGeom>
        </p:spPr>
        <p:txBody>
          <a:bodyPr wrap="square">
            <a:spAutoFit/>
          </a:bodyPr>
          <a:lstStyle/>
          <a:p>
            <a:r>
              <a:rPr lang="en-US" sz="2000" b="1" dirty="0" smtClean="0">
                <a:solidFill>
                  <a:srgbClr val="000000"/>
                </a:solidFill>
              </a:rPr>
              <a:t>Mr </a:t>
            </a:r>
            <a:r>
              <a:rPr lang="en-US" sz="2000" b="1" dirty="0">
                <a:solidFill>
                  <a:srgbClr val="000000"/>
                </a:solidFill>
              </a:rPr>
              <a:t>Oswald 'Columbus' Denniston</a:t>
            </a:r>
          </a:p>
          <a:p>
            <a:endParaRPr lang="en-US" dirty="0">
              <a:solidFill>
                <a:srgbClr val="000000"/>
              </a:solidFill>
            </a:endParaRPr>
          </a:p>
          <a:p>
            <a:r>
              <a:rPr lang="en-US" dirty="0" smtClean="0">
                <a:solidFill>
                  <a:srgbClr val="000000"/>
                </a:solidFill>
              </a:rPr>
              <a:t>Word </a:t>
            </a:r>
            <a:r>
              <a:rPr lang="en-US" dirty="0">
                <a:solidFill>
                  <a:srgbClr val="000000"/>
                </a:solidFill>
              </a:rPr>
              <a:t>went round that this boat was taking passengers for a cheap fare £28.10 shillings to go to Britain. It was common knowledge that there was work in Britain, just after the war. The war ended </a:t>
            </a:r>
            <a:r>
              <a:rPr lang="en-US" dirty="0" smtClean="0">
                <a:solidFill>
                  <a:srgbClr val="000000"/>
                </a:solidFill>
              </a:rPr>
              <a:t>three </a:t>
            </a:r>
            <a:r>
              <a:rPr lang="en-US" dirty="0">
                <a:solidFill>
                  <a:srgbClr val="000000"/>
                </a:solidFill>
              </a:rPr>
              <a:t>years earlier. So there was a lot of scope. It took me a week to wind things up to travel</a:t>
            </a:r>
            <a:r>
              <a:rPr lang="en-US" dirty="0" smtClean="0">
                <a:solidFill>
                  <a:srgbClr val="000000"/>
                </a:solidFill>
              </a:rPr>
              <a:t>.</a:t>
            </a:r>
          </a:p>
          <a:p>
            <a:endParaRPr lang="en-US" dirty="0">
              <a:solidFill>
                <a:srgbClr val="000000"/>
              </a:solidFill>
            </a:endParaRPr>
          </a:p>
          <a:p>
            <a:r>
              <a:rPr lang="en-US" dirty="0">
                <a:solidFill>
                  <a:srgbClr val="000000"/>
                </a:solidFill>
              </a:rPr>
              <a:t>I had no </a:t>
            </a:r>
            <a:r>
              <a:rPr lang="en-US" dirty="0" smtClean="0">
                <a:solidFill>
                  <a:srgbClr val="000000"/>
                </a:solidFill>
              </a:rPr>
              <a:t>ties: </a:t>
            </a:r>
            <a:r>
              <a:rPr lang="en-US" dirty="0">
                <a:solidFill>
                  <a:srgbClr val="000000"/>
                </a:solidFill>
              </a:rPr>
              <a:t>I wasn't married or anything like </a:t>
            </a:r>
            <a:r>
              <a:rPr lang="en-US" dirty="0" smtClean="0">
                <a:solidFill>
                  <a:srgbClr val="000000"/>
                </a:solidFill>
              </a:rPr>
              <a:t>that. </a:t>
            </a:r>
            <a:r>
              <a:rPr lang="en-US" dirty="0">
                <a:solidFill>
                  <a:srgbClr val="000000"/>
                </a:solidFill>
              </a:rPr>
              <a:t>I come from Montego Bay, Jamaica. I knew no one in </a:t>
            </a:r>
            <a:r>
              <a:rPr lang="en-US" dirty="0" smtClean="0">
                <a:solidFill>
                  <a:srgbClr val="000000"/>
                </a:solidFill>
              </a:rPr>
              <a:t>England. </a:t>
            </a:r>
            <a:r>
              <a:rPr lang="en-US" dirty="0">
                <a:solidFill>
                  <a:srgbClr val="000000"/>
                </a:solidFill>
              </a:rPr>
              <a:t>I had travelled before to America and Panama. I had no idea what I was coming to</a:t>
            </a:r>
            <a:r>
              <a:rPr lang="en-US" dirty="0" smtClean="0">
                <a:solidFill>
                  <a:srgbClr val="000000"/>
                </a:solidFill>
              </a:rPr>
              <a:t>.</a:t>
            </a:r>
          </a:p>
          <a:p>
            <a:endParaRPr lang="en-US" dirty="0">
              <a:solidFill>
                <a:srgbClr val="000000"/>
              </a:solidFill>
            </a:endParaRPr>
          </a:p>
          <a:p>
            <a:r>
              <a:rPr lang="en-US" dirty="0">
                <a:solidFill>
                  <a:srgbClr val="000000"/>
                </a:solidFill>
              </a:rPr>
              <a:t>I was self-employed in Montego Bay. I trade now as 'Columbus'. At Montego Bay, there were near 600 people on the </a:t>
            </a:r>
            <a:r>
              <a:rPr lang="en-US" dirty="0" smtClean="0">
                <a:solidFill>
                  <a:srgbClr val="000000"/>
                </a:solidFill>
              </a:rPr>
              <a:t>voyage: </a:t>
            </a:r>
            <a:r>
              <a:rPr lang="en-US" dirty="0">
                <a:solidFill>
                  <a:srgbClr val="000000"/>
                </a:solidFill>
              </a:rPr>
              <a:t>some were demobbed service men and women, the rest were like me, never been in the services. I can remember some of the people I travelled with, if I see them, but I don't know where they are now. All in </a:t>
            </a:r>
            <a:r>
              <a:rPr lang="en-US" dirty="0" smtClean="0">
                <a:solidFill>
                  <a:srgbClr val="000000"/>
                </a:solidFill>
              </a:rPr>
              <a:t>all, </a:t>
            </a:r>
            <a:r>
              <a:rPr lang="en-US" dirty="0">
                <a:solidFill>
                  <a:srgbClr val="000000"/>
                </a:solidFill>
              </a:rPr>
              <a:t>it was a good journey to Britain for </a:t>
            </a:r>
            <a:r>
              <a:rPr lang="en-US" dirty="0" smtClean="0">
                <a:solidFill>
                  <a:srgbClr val="000000"/>
                </a:solidFill>
              </a:rPr>
              <a:t>me. Yeah, </a:t>
            </a:r>
            <a:r>
              <a:rPr lang="en-US" dirty="0">
                <a:solidFill>
                  <a:srgbClr val="000000"/>
                </a:solidFill>
              </a:rPr>
              <a:t>it was.</a:t>
            </a:r>
          </a:p>
        </p:txBody>
      </p:sp>
    </p:spTree>
    <p:extLst>
      <p:ext uri="{BB962C8B-B14F-4D97-AF65-F5344CB8AC3E}">
        <p14:creationId xmlns:p14="http://schemas.microsoft.com/office/powerpoint/2010/main" val="3895392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471" y="0"/>
            <a:ext cx="8815294" cy="6924973"/>
          </a:xfrm>
          <a:prstGeom prst="rect">
            <a:avLst/>
          </a:prstGeom>
        </p:spPr>
        <p:txBody>
          <a:bodyPr wrap="square">
            <a:spAutoFit/>
          </a:bodyPr>
          <a:lstStyle/>
          <a:p>
            <a:r>
              <a:rPr lang="en-US" sz="2000" b="1" dirty="0">
                <a:solidFill>
                  <a:srgbClr val="000000"/>
                </a:solidFill>
              </a:rPr>
              <a:t>Sam King</a:t>
            </a:r>
          </a:p>
          <a:p>
            <a:r>
              <a:rPr lang="en-US" sz="1500" dirty="0" smtClean="0">
                <a:solidFill>
                  <a:srgbClr val="000000"/>
                </a:solidFill>
              </a:rPr>
              <a:t>I </a:t>
            </a:r>
            <a:r>
              <a:rPr lang="en-US" sz="1500" dirty="0">
                <a:solidFill>
                  <a:srgbClr val="000000"/>
                </a:solidFill>
              </a:rPr>
              <a:t>was born in Jamaica in 1926. </a:t>
            </a:r>
            <a:r>
              <a:rPr lang="en-US" sz="1500" dirty="0" smtClean="0">
                <a:solidFill>
                  <a:srgbClr val="000000"/>
                </a:solidFill>
              </a:rPr>
              <a:t>The </a:t>
            </a:r>
            <a:r>
              <a:rPr lang="en-US" sz="1500" dirty="0">
                <a:solidFill>
                  <a:srgbClr val="000000"/>
                </a:solidFill>
              </a:rPr>
              <a:t>'mother country' was at war with Nazi Germany , and I did believe in the British </a:t>
            </a:r>
            <a:r>
              <a:rPr lang="en-US" sz="1500" dirty="0" smtClean="0">
                <a:solidFill>
                  <a:srgbClr val="000000"/>
                </a:solidFill>
              </a:rPr>
              <a:t>Empire. </a:t>
            </a:r>
            <a:r>
              <a:rPr lang="en-US" sz="1500" dirty="0">
                <a:solidFill>
                  <a:srgbClr val="000000"/>
                </a:solidFill>
              </a:rPr>
              <a:t>I as a young man volunteered to contribute and fight Nazi Germany and by the Grace of God we won. It was a close thing, for example during Dunkirk a lot of people don't realise that Britain stood </a:t>
            </a:r>
            <a:r>
              <a:rPr lang="en-US" sz="1500" dirty="0" smtClean="0">
                <a:solidFill>
                  <a:srgbClr val="000000"/>
                </a:solidFill>
              </a:rPr>
              <a:t>alone </a:t>
            </a:r>
            <a:r>
              <a:rPr lang="en-US" sz="1500" dirty="0">
                <a:solidFill>
                  <a:srgbClr val="000000"/>
                </a:solidFill>
              </a:rPr>
              <a:t>for nearly </a:t>
            </a:r>
            <a:r>
              <a:rPr lang="en-US" sz="1500" dirty="0" smtClean="0">
                <a:solidFill>
                  <a:srgbClr val="000000"/>
                </a:solidFill>
              </a:rPr>
              <a:t>two </a:t>
            </a:r>
            <a:r>
              <a:rPr lang="en-US" sz="1500" dirty="0">
                <a:solidFill>
                  <a:srgbClr val="000000"/>
                </a:solidFill>
              </a:rPr>
              <a:t>years against </a:t>
            </a:r>
            <a:r>
              <a:rPr lang="en-US" sz="1500" dirty="0" smtClean="0">
                <a:solidFill>
                  <a:srgbClr val="000000"/>
                </a:solidFill>
              </a:rPr>
              <a:t>tyranny. We </a:t>
            </a:r>
            <a:r>
              <a:rPr lang="en-US" sz="1500" dirty="0">
                <a:solidFill>
                  <a:srgbClr val="000000"/>
                </a:solidFill>
              </a:rPr>
              <a:t>as part of the former British Empire volunteered and contributed and I am glad I did that</a:t>
            </a:r>
            <a:r>
              <a:rPr lang="en-US" sz="1500" dirty="0" smtClean="0">
                <a:solidFill>
                  <a:srgbClr val="000000"/>
                </a:solidFill>
              </a:rPr>
              <a:t>.</a:t>
            </a:r>
          </a:p>
          <a:p>
            <a:endParaRPr lang="en-US" sz="1500" dirty="0">
              <a:solidFill>
                <a:srgbClr val="000000"/>
              </a:solidFill>
            </a:endParaRPr>
          </a:p>
          <a:p>
            <a:r>
              <a:rPr lang="en-US" sz="1500" dirty="0">
                <a:solidFill>
                  <a:srgbClr val="000000"/>
                </a:solidFill>
              </a:rPr>
              <a:t>We came on the SS Cuba, which was a freight boat. The main thing is at that time you had the German Wolf pack, the </a:t>
            </a:r>
            <a:r>
              <a:rPr lang="en-US" sz="1500" dirty="0" smtClean="0">
                <a:solidFill>
                  <a:srgbClr val="000000"/>
                </a:solidFill>
              </a:rPr>
              <a:t>submarines, </a:t>
            </a:r>
            <a:r>
              <a:rPr lang="en-US" sz="1500" dirty="0">
                <a:solidFill>
                  <a:srgbClr val="000000"/>
                </a:solidFill>
              </a:rPr>
              <a:t>and for every </a:t>
            </a:r>
            <a:r>
              <a:rPr lang="en-US" sz="1500" dirty="0" smtClean="0">
                <a:solidFill>
                  <a:srgbClr val="000000"/>
                </a:solidFill>
              </a:rPr>
              <a:t>three </a:t>
            </a:r>
            <a:r>
              <a:rPr lang="en-US" sz="1500" dirty="0">
                <a:solidFill>
                  <a:srgbClr val="000000"/>
                </a:solidFill>
              </a:rPr>
              <a:t>ships left the American coast to Europe one is still underneath the sea. So we had to go far north, to </a:t>
            </a:r>
            <a:r>
              <a:rPr lang="en-US" sz="1500" dirty="0" smtClean="0">
                <a:solidFill>
                  <a:srgbClr val="000000"/>
                </a:solidFill>
              </a:rPr>
              <a:t>Iceland; </a:t>
            </a:r>
            <a:r>
              <a:rPr lang="en-US" sz="1500" dirty="0">
                <a:solidFill>
                  <a:srgbClr val="000000"/>
                </a:solidFill>
              </a:rPr>
              <a:t>it was very cold and it was winter. So it was not a good </a:t>
            </a:r>
            <a:r>
              <a:rPr lang="en-US" sz="1500" dirty="0" smtClean="0">
                <a:solidFill>
                  <a:srgbClr val="000000"/>
                </a:solidFill>
              </a:rPr>
              <a:t>journey. That </a:t>
            </a:r>
            <a:r>
              <a:rPr lang="en-US" sz="1500" dirty="0">
                <a:solidFill>
                  <a:srgbClr val="000000"/>
                </a:solidFill>
              </a:rPr>
              <a:t>was not </a:t>
            </a:r>
            <a:r>
              <a:rPr lang="en-US" sz="1500" dirty="0" smtClean="0">
                <a:solidFill>
                  <a:srgbClr val="000000"/>
                </a:solidFill>
              </a:rPr>
              <a:t>important; what </a:t>
            </a:r>
            <a:r>
              <a:rPr lang="en-US" sz="1500" dirty="0">
                <a:solidFill>
                  <a:srgbClr val="000000"/>
                </a:solidFill>
              </a:rPr>
              <a:t>was important, was that we arrived safely. I was </a:t>
            </a:r>
            <a:r>
              <a:rPr lang="en-US" sz="1500" dirty="0" smtClean="0">
                <a:solidFill>
                  <a:srgbClr val="000000"/>
                </a:solidFill>
              </a:rPr>
              <a:t>shocked: </a:t>
            </a:r>
            <a:r>
              <a:rPr lang="en-US" sz="1500" dirty="0">
                <a:solidFill>
                  <a:srgbClr val="000000"/>
                </a:solidFill>
              </a:rPr>
              <a:t>although Britain was at war, we assumed that the head of the Empire would be </a:t>
            </a:r>
            <a:r>
              <a:rPr lang="en-US" sz="1500" dirty="0" smtClean="0">
                <a:solidFill>
                  <a:srgbClr val="000000"/>
                </a:solidFill>
              </a:rPr>
              <a:t>flourishing. Of </a:t>
            </a:r>
            <a:r>
              <a:rPr lang="en-US" sz="1500" dirty="0">
                <a:solidFill>
                  <a:srgbClr val="000000"/>
                </a:solidFill>
              </a:rPr>
              <a:t>course we learnt about rations, but when you realise you could not go into the shop and buy a loaf, it hit you. </a:t>
            </a:r>
            <a:r>
              <a:rPr lang="en-US" sz="1500" dirty="0" smtClean="0">
                <a:solidFill>
                  <a:srgbClr val="000000"/>
                </a:solidFill>
              </a:rPr>
              <a:t>Secondly, </a:t>
            </a:r>
            <a:r>
              <a:rPr lang="en-US" sz="1500" dirty="0">
                <a:solidFill>
                  <a:srgbClr val="000000"/>
                </a:solidFill>
              </a:rPr>
              <a:t>the people did not have much things. The average English man in those days had one working suit, and a suit to dress to go to the pub on Sundays</a:t>
            </a:r>
            <a:r>
              <a:rPr lang="en-US" sz="1500" dirty="0" smtClean="0">
                <a:solidFill>
                  <a:srgbClr val="000000"/>
                </a:solidFill>
              </a:rPr>
              <a:t>.</a:t>
            </a:r>
          </a:p>
          <a:p>
            <a:endParaRPr lang="en-US" sz="1500" dirty="0">
              <a:solidFill>
                <a:srgbClr val="000000"/>
              </a:solidFill>
            </a:endParaRPr>
          </a:p>
          <a:p>
            <a:r>
              <a:rPr lang="en-US" sz="1500" dirty="0">
                <a:solidFill>
                  <a:srgbClr val="000000"/>
                </a:solidFill>
              </a:rPr>
              <a:t>Things were very bad, about 15% of the British Isles were </a:t>
            </a:r>
            <a:r>
              <a:rPr lang="en-US" sz="1500" dirty="0" smtClean="0">
                <a:solidFill>
                  <a:srgbClr val="000000"/>
                </a:solidFill>
              </a:rPr>
              <a:t>bombed – </a:t>
            </a:r>
            <a:r>
              <a:rPr lang="en-US" sz="1500" dirty="0">
                <a:solidFill>
                  <a:srgbClr val="000000"/>
                </a:solidFill>
              </a:rPr>
              <a:t>for </a:t>
            </a:r>
            <a:r>
              <a:rPr lang="en-US" sz="1500" dirty="0" smtClean="0">
                <a:solidFill>
                  <a:srgbClr val="000000"/>
                </a:solidFill>
              </a:rPr>
              <a:t>example, </a:t>
            </a:r>
            <a:r>
              <a:rPr lang="en-US" sz="1500" dirty="0">
                <a:solidFill>
                  <a:srgbClr val="000000"/>
                </a:solidFill>
              </a:rPr>
              <a:t>places like London Bridge, for a quarter of a </a:t>
            </a:r>
            <a:r>
              <a:rPr lang="en-US" sz="1500" dirty="0" smtClean="0">
                <a:solidFill>
                  <a:srgbClr val="000000"/>
                </a:solidFill>
              </a:rPr>
              <a:t>mile </a:t>
            </a:r>
            <a:r>
              <a:rPr lang="en-US" sz="1500" dirty="0">
                <a:solidFill>
                  <a:srgbClr val="000000"/>
                </a:solidFill>
              </a:rPr>
              <a:t>each side, it was flattened. Many people living in the country were not living in houses, they were living in huts in the </a:t>
            </a:r>
            <a:r>
              <a:rPr lang="en-US" sz="1500" dirty="0" smtClean="0">
                <a:solidFill>
                  <a:srgbClr val="000000"/>
                </a:solidFill>
              </a:rPr>
              <a:t>woods. It </a:t>
            </a:r>
            <a:r>
              <a:rPr lang="en-US" sz="1500" dirty="0">
                <a:solidFill>
                  <a:srgbClr val="000000"/>
                </a:solidFill>
              </a:rPr>
              <a:t>was terrible, but they had the will to win, and that was good, and we became a part of it.</a:t>
            </a:r>
          </a:p>
          <a:p>
            <a:endParaRPr lang="en-US" sz="1500" dirty="0" smtClean="0">
              <a:solidFill>
                <a:srgbClr val="000000"/>
              </a:solidFill>
            </a:endParaRPr>
          </a:p>
          <a:p>
            <a:r>
              <a:rPr lang="en-US" sz="1500" dirty="0" smtClean="0">
                <a:solidFill>
                  <a:srgbClr val="000000"/>
                </a:solidFill>
              </a:rPr>
              <a:t>Coming </a:t>
            </a:r>
            <a:r>
              <a:rPr lang="en-US" sz="1500" dirty="0">
                <a:solidFill>
                  <a:srgbClr val="000000"/>
                </a:solidFill>
              </a:rPr>
              <a:t>back on the SS Windrush to England, in those days, the second day in England I went to Balham Labour Exchange and I was offered </a:t>
            </a:r>
            <a:r>
              <a:rPr lang="en-US" sz="1500" dirty="0" smtClean="0">
                <a:solidFill>
                  <a:srgbClr val="000000"/>
                </a:solidFill>
              </a:rPr>
              <a:t>five </a:t>
            </a:r>
            <a:r>
              <a:rPr lang="en-US" sz="1500" dirty="0">
                <a:solidFill>
                  <a:srgbClr val="000000"/>
                </a:solidFill>
              </a:rPr>
              <a:t>jobs. Today the young man growing </a:t>
            </a:r>
            <a:r>
              <a:rPr lang="en-US" sz="1500" dirty="0" smtClean="0">
                <a:solidFill>
                  <a:srgbClr val="000000"/>
                </a:solidFill>
              </a:rPr>
              <a:t>up, </a:t>
            </a:r>
            <a:r>
              <a:rPr lang="en-US" sz="1500" dirty="0">
                <a:solidFill>
                  <a:srgbClr val="000000"/>
                </a:solidFill>
              </a:rPr>
              <a:t>unless he is technically and academically </a:t>
            </a:r>
            <a:r>
              <a:rPr lang="en-US" sz="1500" dirty="0" smtClean="0">
                <a:solidFill>
                  <a:srgbClr val="000000"/>
                </a:solidFill>
              </a:rPr>
              <a:t>skilled, </a:t>
            </a:r>
            <a:r>
              <a:rPr lang="en-US" sz="1500" dirty="0">
                <a:solidFill>
                  <a:srgbClr val="000000"/>
                </a:solidFill>
              </a:rPr>
              <a:t>his chance of employment is very bad</a:t>
            </a:r>
            <a:r>
              <a:rPr lang="en-US" sz="1500" dirty="0" smtClean="0">
                <a:solidFill>
                  <a:srgbClr val="000000"/>
                </a:solidFill>
              </a:rPr>
              <a:t>.</a:t>
            </a:r>
          </a:p>
          <a:p>
            <a:endParaRPr lang="en-US" sz="1500" dirty="0">
              <a:solidFill>
                <a:srgbClr val="000000"/>
              </a:solidFill>
            </a:endParaRPr>
          </a:p>
          <a:p>
            <a:r>
              <a:rPr lang="en-US" sz="1500" dirty="0">
                <a:solidFill>
                  <a:srgbClr val="000000"/>
                </a:solidFill>
              </a:rPr>
              <a:t>I came with my own </a:t>
            </a:r>
            <a:r>
              <a:rPr lang="en-US" sz="1500" dirty="0" smtClean="0">
                <a:solidFill>
                  <a:srgbClr val="000000"/>
                </a:solidFill>
              </a:rPr>
              <a:t>directive. If </a:t>
            </a:r>
            <a:r>
              <a:rPr lang="en-US" sz="1500" dirty="0">
                <a:solidFill>
                  <a:srgbClr val="000000"/>
                </a:solidFill>
              </a:rPr>
              <a:t>someone want to leave, let them leave, but I have been here during the war fighting Nazi Germany and I came back and help build Britain</a:t>
            </a:r>
            <a:r>
              <a:rPr lang="en-US" sz="1500" dirty="0" smtClean="0">
                <a:solidFill>
                  <a:srgbClr val="000000"/>
                </a:solidFill>
              </a:rPr>
              <a:t>.</a:t>
            </a:r>
          </a:p>
          <a:p>
            <a:endParaRPr lang="en-US" sz="1500" dirty="0">
              <a:solidFill>
                <a:srgbClr val="000000"/>
              </a:solidFill>
            </a:endParaRPr>
          </a:p>
          <a:p>
            <a:r>
              <a:rPr lang="en-US" sz="1500" dirty="0">
                <a:solidFill>
                  <a:srgbClr val="000000"/>
                </a:solidFill>
              </a:rPr>
              <a:t>Sad to say the Right Honourable Creech Jones, he was the Minister of the Colonies, stated that we would not stay longer than </a:t>
            </a:r>
            <a:r>
              <a:rPr lang="en-US" sz="1500" dirty="0" smtClean="0">
                <a:solidFill>
                  <a:srgbClr val="000000"/>
                </a:solidFill>
              </a:rPr>
              <a:t>one year. We </a:t>
            </a:r>
            <a:r>
              <a:rPr lang="en-US" sz="1500" dirty="0">
                <a:solidFill>
                  <a:srgbClr val="000000"/>
                </a:solidFill>
              </a:rPr>
              <a:t>are here and I and my people are here to stay.</a:t>
            </a:r>
          </a:p>
        </p:txBody>
      </p:sp>
    </p:spTree>
    <p:extLst>
      <p:ext uri="{BB962C8B-B14F-4D97-AF65-F5344CB8AC3E}">
        <p14:creationId xmlns:p14="http://schemas.microsoft.com/office/powerpoint/2010/main" val="2768696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470" y="168424"/>
            <a:ext cx="8806330" cy="5909311"/>
          </a:xfrm>
          <a:prstGeom prst="rect">
            <a:avLst/>
          </a:prstGeom>
        </p:spPr>
        <p:txBody>
          <a:bodyPr wrap="square">
            <a:spAutoFit/>
          </a:bodyPr>
          <a:lstStyle/>
          <a:p>
            <a:r>
              <a:rPr lang="en-US" b="1" dirty="0">
                <a:solidFill>
                  <a:srgbClr val="000000"/>
                </a:solidFill>
              </a:rPr>
              <a:t>Vince Reid</a:t>
            </a:r>
          </a:p>
          <a:p>
            <a:endParaRPr lang="en-US" dirty="0">
              <a:solidFill>
                <a:srgbClr val="000000"/>
              </a:solidFill>
            </a:endParaRPr>
          </a:p>
          <a:p>
            <a:r>
              <a:rPr lang="en-US" dirty="0" smtClean="0">
                <a:solidFill>
                  <a:srgbClr val="000000"/>
                </a:solidFill>
              </a:rPr>
              <a:t>My </a:t>
            </a:r>
            <a:r>
              <a:rPr lang="en-US" dirty="0">
                <a:solidFill>
                  <a:srgbClr val="000000"/>
                </a:solidFill>
              </a:rPr>
              <a:t>parents brought me on the Windrush </a:t>
            </a:r>
            <a:r>
              <a:rPr lang="en-US" dirty="0" smtClean="0">
                <a:solidFill>
                  <a:srgbClr val="000000"/>
                </a:solidFill>
              </a:rPr>
              <a:t>– </a:t>
            </a:r>
            <a:r>
              <a:rPr lang="en-US" dirty="0">
                <a:solidFill>
                  <a:srgbClr val="000000"/>
                </a:solidFill>
              </a:rPr>
              <a:t>I had no choice in the matter. They didn't have to </a:t>
            </a:r>
            <a:r>
              <a:rPr lang="en-US" dirty="0" smtClean="0">
                <a:solidFill>
                  <a:srgbClr val="000000"/>
                </a:solidFill>
              </a:rPr>
              <a:t>– </a:t>
            </a:r>
            <a:r>
              <a:rPr lang="en-US" dirty="0">
                <a:solidFill>
                  <a:srgbClr val="000000"/>
                </a:solidFill>
              </a:rPr>
              <a:t>it was obvious they came in search of a better life, better opportunities. It was quite a devastating experience. I was </a:t>
            </a:r>
            <a:r>
              <a:rPr lang="en-US" dirty="0" smtClean="0">
                <a:solidFill>
                  <a:srgbClr val="000000"/>
                </a:solidFill>
              </a:rPr>
              <a:t>13 when </a:t>
            </a:r>
            <a:r>
              <a:rPr lang="en-US" dirty="0">
                <a:solidFill>
                  <a:srgbClr val="000000"/>
                </a:solidFill>
              </a:rPr>
              <a:t>I arrived so I wasn't a man, I was a boy. Most of the people on the Windrush were men. I had never been out of </a:t>
            </a:r>
            <a:r>
              <a:rPr lang="en-US" dirty="0" smtClean="0">
                <a:solidFill>
                  <a:srgbClr val="000000"/>
                </a:solidFill>
              </a:rPr>
              <a:t>Kingston, </a:t>
            </a:r>
            <a:r>
              <a:rPr lang="en-US" dirty="0">
                <a:solidFill>
                  <a:srgbClr val="000000"/>
                </a:solidFill>
              </a:rPr>
              <a:t>same as for </a:t>
            </a:r>
            <a:r>
              <a:rPr lang="en-US" dirty="0" smtClean="0">
                <a:solidFill>
                  <a:srgbClr val="000000"/>
                </a:solidFill>
              </a:rPr>
              <a:t>anybody: </a:t>
            </a:r>
            <a:r>
              <a:rPr lang="en-US" dirty="0">
                <a:solidFill>
                  <a:srgbClr val="000000"/>
                </a:solidFill>
              </a:rPr>
              <a:t>to go on this big ship, for all those days it was quite an experience</a:t>
            </a:r>
            <a:r>
              <a:rPr lang="en-US" dirty="0" smtClean="0">
                <a:solidFill>
                  <a:srgbClr val="000000"/>
                </a:solidFill>
              </a:rPr>
              <a:t>.</a:t>
            </a:r>
          </a:p>
          <a:p>
            <a:endParaRPr lang="en-US" dirty="0">
              <a:solidFill>
                <a:srgbClr val="000000"/>
              </a:solidFill>
            </a:endParaRPr>
          </a:p>
          <a:p>
            <a:r>
              <a:rPr lang="en-US" dirty="0">
                <a:solidFill>
                  <a:srgbClr val="000000"/>
                </a:solidFill>
              </a:rPr>
              <a:t>I went to school in </a:t>
            </a:r>
            <a:r>
              <a:rPr lang="en-US" dirty="0" smtClean="0">
                <a:solidFill>
                  <a:srgbClr val="000000"/>
                </a:solidFill>
              </a:rPr>
              <a:t>King’s </a:t>
            </a:r>
            <a:r>
              <a:rPr lang="en-US" dirty="0">
                <a:solidFill>
                  <a:srgbClr val="000000"/>
                </a:solidFill>
              </a:rPr>
              <a:t>Cross. I never associated with white people in any significant degree, and then school I came across real hostility. I mean to say I had no friends for several </a:t>
            </a:r>
            <a:r>
              <a:rPr lang="en-US" dirty="0" smtClean="0">
                <a:solidFill>
                  <a:srgbClr val="000000"/>
                </a:solidFill>
              </a:rPr>
              <a:t>years – </a:t>
            </a:r>
            <a:r>
              <a:rPr lang="en-US" dirty="0">
                <a:solidFill>
                  <a:srgbClr val="000000"/>
                </a:solidFill>
              </a:rPr>
              <a:t>that wouldn't be far from the truth</a:t>
            </a:r>
            <a:r>
              <a:rPr lang="en-US" dirty="0" smtClean="0">
                <a:solidFill>
                  <a:srgbClr val="000000"/>
                </a:solidFill>
              </a:rPr>
              <a:t>.</a:t>
            </a:r>
          </a:p>
          <a:p>
            <a:endParaRPr lang="en-US" dirty="0">
              <a:solidFill>
                <a:srgbClr val="000000"/>
              </a:solidFill>
            </a:endParaRPr>
          </a:p>
          <a:p>
            <a:r>
              <a:rPr lang="en-US" dirty="0">
                <a:solidFill>
                  <a:srgbClr val="000000"/>
                </a:solidFill>
              </a:rPr>
              <a:t>I only had friends when I had gone through the Air Force </a:t>
            </a:r>
            <a:r>
              <a:rPr lang="en-US" dirty="0" smtClean="0">
                <a:solidFill>
                  <a:srgbClr val="000000"/>
                </a:solidFill>
              </a:rPr>
              <a:t>and </a:t>
            </a:r>
            <a:r>
              <a:rPr lang="en-US" dirty="0">
                <a:solidFill>
                  <a:srgbClr val="000000"/>
                </a:solidFill>
              </a:rPr>
              <a:t>came out. I joined the Air Force </a:t>
            </a:r>
            <a:r>
              <a:rPr lang="en-US" dirty="0" smtClean="0">
                <a:solidFill>
                  <a:srgbClr val="000000"/>
                </a:solidFill>
              </a:rPr>
              <a:t>when </a:t>
            </a:r>
            <a:r>
              <a:rPr lang="en-US" dirty="0">
                <a:solidFill>
                  <a:srgbClr val="000000"/>
                </a:solidFill>
              </a:rPr>
              <a:t>I was sixteen, what they call a boy entrant </a:t>
            </a:r>
            <a:r>
              <a:rPr lang="en-US" dirty="0" smtClean="0">
                <a:solidFill>
                  <a:srgbClr val="000000"/>
                </a:solidFill>
              </a:rPr>
              <a:t>– an </a:t>
            </a:r>
            <a:r>
              <a:rPr lang="en-US" dirty="0">
                <a:solidFill>
                  <a:srgbClr val="000000"/>
                </a:solidFill>
              </a:rPr>
              <a:t>Air Force </a:t>
            </a:r>
            <a:r>
              <a:rPr lang="en-US" dirty="0" smtClean="0">
                <a:solidFill>
                  <a:srgbClr val="000000"/>
                </a:solidFill>
              </a:rPr>
              <a:t>apprentice</a:t>
            </a:r>
            <a:r>
              <a:rPr lang="en-US" dirty="0">
                <a:solidFill>
                  <a:srgbClr val="000000"/>
                </a:solidFill>
              </a:rPr>
              <a:t>. By the time I came out there were more black people in this country</a:t>
            </a:r>
            <a:r>
              <a:rPr lang="en-US" dirty="0" smtClean="0">
                <a:solidFill>
                  <a:srgbClr val="000000"/>
                </a:solidFill>
              </a:rPr>
              <a:t>.</a:t>
            </a:r>
          </a:p>
          <a:p>
            <a:endParaRPr lang="en-US" dirty="0">
              <a:solidFill>
                <a:srgbClr val="000000"/>
              </a:solidFill>
            </a:endParaRPr>
          </a:p>
          <a:p>
            <a:r>
              <a:rPr lang="en-US" dirty="0">
                <a:solidFill>
                  <a:srgbClr val="000000"/>
                </a:solidFill>
              </a:rPr>
              <a:t>I am 62 years old now. I have been here 50 </a:t>
            </a:r>
            <a:r>
              <a:rPr lang="en-US" dirty="0" smtClean="0">
                <a:solidFill>
                  <a:srgbClr val="000000"/>
                </a:solidFill>
              </a:rPr>
              <a:t>years. </a:t>
            </a:r>
            <a:r>
              <a:rPr lang="en-US" dirty="0">
                <a:solidFill>
                  <a:srgbClr val="000000"/>
                </a:solidFill>
              </a:rPr>
              <a:t>I would prefer to live here. Well, my family is here, my wife, my grandchildren are </a:t>
            </a:r>
            <a:r>
              <a:rPr lang="en-US" dirty="0" smtClean="0">
                <a:solidFill>
                  <a:srgbClr val="000000"/>
                </a:solidFill>
              </a:rPr>
              <a:t>here. I </a:t>
            </a:r>
            <a:r>
              <a:rPr lang="en-US" dirty="0">
                <a:solidFill>
                  <a:srgbClr val="000000"/>
                </a:solidFill>
              </a:rPr>
              <a:t>have no significant roots in Jamaica. I have been back to Kingston several times. My circumstances were significantly different to everyone else's, but personally I like England, it's a nice place to live. It's not to say it doesn't have its problems, racism and so on.</a:t>
            </a:r>
          </a:p>
        </p:txBody>
      </p:sp>
    </p:spTree>
    <p:extLst>
      <p:ext uri="{BB962C8B-B14F-4D97-AF65-F5344CB8AC3E}">
        <p14:creationId xmlns:p14="http://schemas.microsoft.com/office/powerpoint/2010/main" val="3163602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25" name="Rectangle 24"/>
          <p:cNvSpPr>
            <a:spLocks/>
          </p:cNvSpPr>
          <p:nvPr/>
        </p:nvSpPr>
        <p:spPr bwMode="auto">
          <a:xfrm>
            <a:off x="770668" y="4711700"/>
            <a:ext cx="701096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p>
            <a:r>
              <a:rPr lang="en-US" sz="2800" dirty="0" smtClean="0">
                <a:solidFill>
                  <a:srgbClr val="15A0DF"/>
                </a:solidFill>
                <a:latin typeface="P22 Underground Demi"/>
                <a:ea typeface="ＭＳ Ｐゴシック" charset="0"/>
                <a:cs typeface="P22 Underground Demi"/>
              </a:rPr>
              <a:t>Enquiry question: </a:t>
            </a:r>
            <a:br>
              <a:rPr lang="en-US" sz="2800" dirty="0" smtClean="0">
                <a:solidFill>
                  <a:srgbClr val="15A0DF"/>
                </a:solidFill>
                <a:latin typeface="P22 Underground Demi"/>
                <a:ea typeface="ＭＳ Ｐゴシック" charset="0"/>
                <a:cs typeface="P22 Underground Demi"/>
              </a:rPr>
            </a:br>
            <a:r>
              <a:rPr lang="en-US" sz="2800" dirty="0" smtClean="0">
                <a:solidFill>
                  <a:srgbClr val="000000"/>
                </a:solidFill>
                <a:latin typeface="P22 Underground GR"/>
                <a:ea typeface="ＭＳ Ｐゴシック" charset="0"/>
                <a:cs typeface="P22 Underground GR"/>
              </a:rPr>
              <a:t>What did the </a:t>
            </a:r>
            <a:r>
              <a:rPr lang="en-US" sz="2800" dirty="0" err="1" smtClean="0">
                <a:solidFill>
                  <a:srgbClr val="000000"/>
                </a:solidFill>
                <a:latin typeface="P22 Underground GR"/>
                <a:ea typeface="ＭＳ Ｐゴシック" charset="0"/>
                <a:cs typeface="P22 Underground GR"/>
              </a:rPr>
              <a:t>Windrush</a:t>
            </a:r>
            <a:r>
              <a:rPr lang="en-US" sz="2800" dirty="0" smtClean="0">
                <a:solidFill>
                  <a:srgbClr val="000000"/>
                </a:solidFill>
                <a:latin typeface="P22 Underground GR"/>
                <a:ea typeface="ＭＳ Ｐゴシック" charset="0"/>
                <a:cs typeface="P22 Underground GR"/>
              </a:rPr>
              <a:t> bring to Britain</a:t>
            </a:r>
            <a:r>
              <a:rPr lang="en-US" sz="2800" dirty="0" smtClean="0">
                <a:solidFill>
                  <a:srgbClr val="000000"/>
                </a:solidFill>
                <a:latin typeface="P22 Underground GR"/>
                <a:ea typeface="ＭＳ Ｐゴシック" charset="0"/>
                <a:cs typeface="P22 Underground GR"/>
              </a:rPr>
              <a:t>?</a:t>
            </a:r>
          </a:p>
        </p:txBody>
      </p:sp>
      <p:sp>
        <p:nvSpPr>
          <p:cNvPr id="26" name="Rectangle 25"/>
          <p:cNvSpPr/>
          <p:nvPr/>
        </p:nvSpPr>
        <p:spPr>
          <a:xfrm>
            <a:off x="774700" y="624290"/>
            <a:ext cx="6794500" cy="932502"/>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988205" y="711200"/>
            <a:ext cx="6489420" cy="703782"/>
          </a:xfrm>
          <a:prstGeom prst="rect">
            <a:avLst/>
          </a:prstGeom>
          <a:noFill/>
        </p:spPr>
        <p:txBody>
          <a:bodyPr wrap="square" lIns="0" tIns="0" rIns="0" bIns="0" rtlCol="0">
            <a:spAutoFit/>
          </a:bodyPr>
          <a:lstStyle/>
          <a:p>
            <a:pPr>
              <a:lnSpc>
                <a:spcPct val="80000"/>
              </a:lnSpc>
            </a:pPr>
            <a:r>
              <a:rPr lang="en-US" sz="2800" dirty="0" smtClean="0">
                <a:solidFill>
                  <a:srgbClr val="FFFFFF"/>
                </a:solidFill>
                <a:latin typeface="P22 Underground Demi"/>
                <a:cs typeface="P22 Underground Demi"/>
              </a:rPr>
              <a:t>Unpacked to stay</a:t>
            </a:r>
            <a:endParaRPr lang="en-US" sz="2800" dirty="0" smtClean="0">
              <a:solidFill>
                <a:srgbClr val="FFFFFF"/>
              </a:solidFill>
              <a:latin typeface="P22 Underground GR"/>
              <a:cs typeface="P22 Underground GR"/>
            </a:endParaRPr>
          </a:p>
          <a:p>
            <a:pPr>
              <a:lnSpc>
                <a:spcPct val="80000"/>
              </a:lnSpc>
            </a:pPr>
            <a:r>
              <a:rPr lang="en-US" sz="2800" dirty="0" smtClean="0">
                <a:solidFill>
                  <a:srgbClr val="FFFFFF"/>
                </a:solidFill>
                <a:latin typeface="P22 Underground GR"/>
                <a:cs typeface="P22 Underground GR"/>
              </a:rPr>
              <a:t>When did Britain become a home?</a:t>
            </a:r>
            <a:endParaRPr lang="en-US" sz="2800" dirty="0">
              <a:solidFill>
                <a:srgbClr val="FFFFFF"/>
              </a:solidFill>
              <a:latin typeface="P22 Underground GR"/>
              <a:cs typeface="P22 Underground GR"/>
            </a:endParaRPr>
          </a:p>
        </p:txBody>
      </p:sp>
      <p:pic>
        <p:nvPicPr>
          <p:cNvPr id="9" name="Picture 2" descr="http://www.independent.co.uk/multimedia/archive/00051/Pg-10-Windrush-PA_51406s.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02364" y="1855028"/>
            <a:ext cx="3666836" cy="298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1759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Oval 4"/>
          <p:cNvSpPr>
            <a:spLocks/>
          </p:cNvSpPr>
          <p:nvPr/>
        </p:nvSpPr>
        <p:spPr bwMode="auto">
          <a:xfrm>
            <a:off x="770668" y="2328792"/>
            <a:ext cx="892969" cy="892969"/>
          </a:xfrm>
          <a:prstGeom prst="ellipse">
            <a:avLst/>
          </a:prstGeom>
          <a:solidFill>
            <a:srgbClr val="008000"/>
          </a:solidFill>
          <a:ln w="25400">
            <a:noFill/>
            <a:miter lim="800000"/>
            <a:headEnd/>
            <a:tailEnd/>
          </a:ln>
        </p:spPr>
        <p:txBody>
          <a:bodyPr lIns="0" tIns="0" rIns="0" bIns="0"/>
          <a:lstStyle/>
          <a:p>
            <a:endParaRPr lang="en-US" dirty="0"/>
          </a:p>
        </p:txBody>
      </p:sp>
      <p:sp>
        <p:nvSpPr>
          <p:cNvPr id="16389" name="Oval 5"/>
          <p:cNvSpPr>
            <a:spLocks/>
          </p:cNvSpPr>
          <p:nvPr/>
        </p:nvSpPr>
        <p:spPr bwMode="auto">
          <a:xfrm>
            <a:off x="770668" y="3539439"/>
            <a:ext cx="892969" cy="892969"/>
          </a:xfrm>
          <a:prstGeom prst="ellipse">
            <a:avLst/>
          </a:prstGeom>
          <a:solidFill>
            <a:srgbClr val="FD9A00"/>
          </a:solidFill>
          <a:ln w="25400">
            <a:noFill/>
            <a:miter lim="800000"/>
            <a:headEnd/>
            <a:tailEnd/>
          </a:ln>
        </p:spPr>
        <p:txBody>
          <a:bodyPr lIns="0" tIns="0" rIns="0" bIns="0"/>
          <a:lstStyle/>
          <a:p>
            <a:endParaRPr lang="en-US" dirty="0"/>
          </a:p>
        </p:txBody>
      </p:sp>
      <p:sp>
        <p:nvSpPr>
          <p:cNvPr id="16390" name="Oval 6"/>
          <p:cNvSpPr>
            <a:spLocks/>
          </p:cNvSpPr>
          <p:nvPr/>
        </p:nvSpPr>
        <p:spPr bwMode="auto">
          <a:xfrm>
            <a:off x="770668" y="4720540"/>
            <a:ext cx="892969" cy="892969"/>
          </a:xfrm>
          <a:prstGeom prst="ellipse">
            <a:avLst/>
          </a:prstGeom>
          <a:solidFill>
            <a:srgbClr val="D90B00"/>
          </a:solidFill>
          <a:ln w="25400">
            <a:noFill/>
            <a:miter lim="800000"/>
            <a:headEnd/>
            <a:tailEnd/>
          </a:ln>
        </p:spPr>
        <p:txBody>
          <a:bodyPr lIns="0" tIns="0" rIns="0" bIns="0"/>
          <a:lstStyle/>
          <a:p>
            <a:endParaRPr lang="en-US" dirty="0"/>
          </a:p>
        </p:txBody>
      </p:sp>
      <p:sp>
        <p:nvSpPr>
          <p:cNvPr id="16391" name="Rectangle 7"/>
          <p:cNvSpPr>
            <a:spLocks/>
          </p:cNvSpPr>
          <p:nvPr/>
        </p:nvSpPr>
        <p:spPr bwMode="auto">
          <a:xfrm>
            <a:off x="2000250" y="2328792"/>
            <a:ext cx="5568950" cy="1210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p>
            <a:r>
              <a:rPr lang="en-US" sz="2000" dirty="0">
                <a:solidFill>
                  <a:srgbClr val="000000"/>
                </a:solidFill>
                <a:latin typeface="P22 Underground GR Light"/>
                <a:ea typeface="ＭＳ Ｐゴシック" charset="0"/>
                <a:cs typeface="P22 Underground GR Light"/>
              </a:rPr>
              <a:t>I will be able to </a:t>
            </a:r>
            <a:r>
              <a:rPr lang="en-US" sz="2000" dirty="0" smtClean="0">
                <a:solidFill>
                  <a:srgbClr val="000000"/>
                </a:solidFill>
                <a:latin typeface="P22 Underground GR Light"/>
                <a:ea typeface="ＭＳ Ｐゴシック" charset="0"/>
                <a:cs typeface="P22 Underground GR Light"/>
              </a:rPr>
              <a:t>prove, with examples, that Britain’s relations with its former colonies have affected diversity in Britain then and now</a:t>
            </a:r>
            <a:endParaRPr lang="en-US" sz="2000" dirty="0">
              <a:solidFill>
                <a:srgbClr val="000000"/>
              </a:solidFill>
              <a:latin typeface="P22 Underground GR Light"/>
              <a:ea typeface="ＭＳ Ｐゴシック" charset="0"/>
              <a:cs typeface="P22 Underground GR Light"/>
            </a:endParaRPr>
          </a:p>
        </p:txBody>
      </p:sp>
      <p:sp>
        <p:nvSpPr>
          <p:cNvPr id="16392" name="Rectangle 8"/>
          <p:cNvSpPr>
            <a:spLocks/>
          </p:cNvSpPr>
          <p:nvPr/>
        </p:nvSpPr>
        <p:spPr bwMode="auto">
          <a:xfrm>
            <a:off x="2000250" y="3679140"/>
            <a:ext cx="5568950" cy="77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p>
            <a:r>
              <a:rPr lang="en-US" sz="2000" dirty="0">
                <a:solidFill>
                  <a:srgbClr val="000000"/>
                </a:solidFill>
                <a:latin typeface="P22 Underground GR Light"/>
                <a:ea typeface="ＭＳ Ｐゴシック" charset="0"/>
                <a:cs typeface="P22 Underground GR Light"/>
              </a:rPr>
              <a:t>I will be able to </a:t>
            </a:r>
            <a:r>
              <a:rPr lang="en-US" sz="2000" dirty="0" smtClean="0">
                <a:solidFill>
                  <a:srgbClr val="000000"/>
                </a:solidFill>
                <a:latin typeface="P22 Underground GR Light"/>
                <a:ea typeface="ＭＳ Ｐゴシック" charset="0"/>
                <a:cs typeface="P22 Underground GR Light"/>
              </a:rPr>
              <a:t>show that the British Empire and Commonwealth have affected British immigration</a:t>
            </a:r>
            <a:endParaRPr lang="en-US" sz="2000" dirty="0">
              <a:solidFill>
                <a:srgbClr val="000000"/>
              </a:solidFill>
              <a:latin typeface="P22 Underground GR Light"/>
              <a:ea typeface="ＭＳ Ｐゴシック" charset="0"/>
              <a:cs typeface="P22 Underground GR Light"/>
            </a:endParaRPr>
          </a:p>
        </p:txBody>
      </p:sp>
      <p:sp>
        <p:nvSpPr>
          <p:cNvPr id="16393" name="Rectangle 9"/>
          <p:cNvSpPr>
            <a:spLocks/>
          </p:cNvSpPr>
          <p:nvPr/>
        </p:nvSpPr>
        <p:spPr bwMode="auto">
          <a:xfrm>
            <a:off x="2000250" y="4885640"/>
            <a:ext cx="5568950" cy="116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p>
            <a:r>
              <a:rPr lang="en-US" sz="2000" dirty="0">
                <a:latin typeface="P22 Underground GR Light"/>
                <a:ea typeface="ＭＳ Ｐゴシック" charset="0"/>
                <a:cs typeface="P22 Underground GR Light"/>
              </a:rPr>
              <a:t>I will </a:t>
            </a:r>
            <a:r>
              <a:rPr lang="en-US" sz="2000" dirty="0" smtClean="0">
                <a:latin typeface="P22 Underground GR Light"/>
                <a:ea typeface="ＭＳ Ｐゴシック" charset="0"/>
                <a:cs typeface="P22 Underground GR Light"/>
              </a:rPr>
              <a:t>be able to explain that some people moved to Britain from the former colonies</a:t>
            </a:r>
            <a:endParaRPr lang="en-US" sz="2000" dirty="0">
              <a:latin typeface="P22 Underground GR Light"/>
              <a:ea typeface="ＭＳ Ｐゴシック" charset="0"/>
              <a:cs typeface="P22 Underground GR Light"/>
            </a:endParaRPr>
          </a:p>
        </p:txBody>
      </p:sp>
      <p:pic>
        <p:nvPicPr>
          <p:cNvPr id="12" name="Picture 11"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13" name="Rectangle 12"/>
          <p:cNvSpPr/>
          <p:nvPr/>
        </p:nvSpPr>
        <p:spPr>
          <a:xfrm>
            <a:off x="774700" y="624290"/>
            <a:ext cx="6794500" cy="932502"/>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14" name="TextBox 13"/>
          <p:cNvSpPr txBox="1"/>
          <p:nvPr/>
        </p:nvSpPr>
        <p:spPr>
          <a:xfrm>
            <a:off x="770669" y="711200"/>
            <a:ext cx="6798532" cy="748923"/>
          </a:xfrm>
          <a:prstGeom prst="rect">
            <a:avLst/>
          </a:prstGeom>
          <a:noFill/>
        </p:spPr>
        <p:txBody>
          <a:bodyPr wrap="square" lIns="0" tIns="0" rIns="0" bIns="0" rtlCol="0">
            <a:spAutoFit/>
          </a:bodyPr>
          <a:lstStyle/>
          <a:p>
            <a:pPr>
              <a:lnSpc>
                <a:spcPct val="80000"/>
              </a:lnSpc>
            </a:pPr>
            <a:r>
              <a:rPr lang="en-US" sz="2000" dirty="0" smtClean="0">
                <a:solidFill>
                  <a:srgbClr val="FFFFFF"/>
                </a:solidFill>
                <a:latin typeface="P22 Underground Demi"/>
                <a:cs typeface="P22 Underground Demi"/>
              </a:rPr>
              <a:t>Aim</a:t>
            </a:r>
            <a:r>
              <a:rPr lang="en-US" sz="2000" dirty="0" smtClean="0">
                <a:solidFill>
                  <a:srgbClr val="FFFFFF"/>
                </a:solidFill>
                <a:latin typeface="P22 Underground Demi"/>
                <a:cs typeface="P22 Underground Demi"/>
              </a:rPr>
              <a:t>:</a:t>
            </a:r>
            <a:r>
              <a:rPr lang="en-US" sz="2000" dirty="0">
                <a:solidFill>
                  <a:srgbClr val="FFFFFF"/>
                </a:solidFill>
                <a:latin typeface="P22 Underground GR"/>
                <a:cs typeface="P22 Underground GR"/>
              </a:rPr>
              <a:t> </a:t>
            </a:r>
            <a:r>
              <a:rPr lang="en-US" sz="2000" dirty="0" smtClean="0">
                <a:solidFill>
                  <a:srgbClr val="FFFFFF"/>
                </a:solidFill>
                <a:latin typeface="P22 Underground GR"/>
                <a:cs typeface="P22 Underground GR"/>
              </a:rPr>
              <a:t>To begin to understand that the British Empire and Commonwealth have had an important impact on British migration</a:t>
            </a:r>
            <a:endParaRPr lang="en-US" sz="2000" dirty="0">
              <a:solidFill>
                <a:srgbClr val="FFFFFF"/>
              </a:solidFill>
              <a:latin typeface="P22 Underground GR"/>
              <a:cs typeface="P22 Underground GR"/>
            </a:endParaRPr>
          </a:p>
        </p:txBody>
      </p:sp>
    </p:spTree>
    <p:extLst>
      <p:ext uri="{BB962C8B-B14F-4D97-AF65-F5344CB8AC3E}">
        <p14:creationId xmlns:p14="http://schemas.microsoft.com/office/powerpoint/2010/main" val="3114788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74700" y="1651969"/>
            <a:ext cx="7073900" cy="4985898"/>
          </a:xfrm>
          <a:noFill/>
          <a:ln w="76200" cmpd="sng">
            <a:noFill/>
          </a:ln>
        </p:spPr>
        <p:txBody>
          <a:bodyPr lIns="0" tIns="0" rIns="0" bIns="0">
            <a:normAutofit fontScale="85000" lnSpcReduction="10000"/>
          </a:bodyPr>
          <a:lstStyle/>
          <a:p>
            <a:pPr marL="0" lvl="0" indent="0">
              <a:spcBef>
                <a:spcPts val="0"/>
              </a:spcBef>
              <a:buNone/>
            </a:pPr>
            <a:r>
              <a:rPr lang="en-US" sz="2800" dirty="0" smtClean="0">
                <a:solidFill>
                  <a:srgbClr val="159EE5"/>
                </a:solidFill>
                <a:latin typeface="P22 Underground Demi"/>
                <a:cs typeface="P22 Underground Demi"/>
              </a:rPr>
              <a:t>Migration: </a:t>
            </a:r>
            <a:r>
              <a:rPr kumimoji="0" lang="en-US" sz="2800" u="none" strike="noStrike" cap="none" normalizeH="0" baseline="0" dirty="0" smtClean="0">
                <a:ln>
                  <a:noFill/>
                </a:ln>
                <a:effectLst/>
                <a:latin typeface="P22 Underground GR Light"/>
                <a:ea typeface="ヒラギノ角ゴ ProN W3" charset="0"/>
                <a:cs typeface="P22 Underground GR Light"/>
                <a:sym typeface="Helvetica" charset="0"/>
              </a:rPr>
              <a:t>people moving from one place to another</a:t>
            </a:r>
          </a:p>
          <a:p>
            <a:pPr marL="0" lvl="0" indent="0">
              <a:spcBef>
                <a:spcPts val="0"/>
              </a:spcBef>
              <a:buNone/>
            </a:pPr>
            <a:endParaRPr lang="en-US" sz="2800" dirty="0" smtClean="0">
              <a:solidFill>
                <a:srgbClr val="159EE5"/>
              </a:solidFill>
              <a:latin typeface="P22 Underground Demi"/>
              <a:ea typeface="ヒラギノ角ゴ ProN W3" charset="0"/>
              <a:cs typeface="P22 Underground Demi"/>
              <a:sym typeface="Helvetica" charset="0"/>
            </a:endParaRPr>
          </a:p>
          <a:p>
            <a:pPr marL="0" indent="0" fontAlgn="base">
              <a:spcBef>
                <a:spcPts val="0"/>
              </a:spcBef>
              <a:buNone/>
            </a:pPr>
            <a:r>
              <a:rPr lang="en-US" sz="2800" dirty="0" smtClean="0">
                <a:solidFill>
                  <a:srgbClr val="159EE5"/>
                </a:solidFill>
                <a:latin typeface="P22 Underground Demi"/>
                <a:cs typeface="P22 Underground Demi"/>
              </a:rPr>
              <a:t>Emigration</a:t>
            </a:r>
            <a:r>
              <a:rPr lang="en-US" sz="2800" dirty="0" smtClean="0">
                <a:solidFill>
                  <a:srgbClr val="159EE5"/>
                </a:solidFill>
                <a:latin typeface="P22 Underground Demi"/>
                <a:cs typeface="P22 Underground Demi"/>
              </a:rPr>
              <a:t>: </a:t>
            </a:r>
            <a:r>
              <a:rPr lang="en-US" sz="2800" dirty="0" smtClean="0">
                <a:solidFill>
                  <a:srgbClr val="000000"/>
                </a:solidFill>
                <a:latin typeface="P22 Underground GR Light"/>
                <a:cs typeface="P22 Underground GR Light"/>
              </a:rPr>
              <a:t>The act of leaving one country and going to live in another country</a:t>
            </a:r>
          </a:p>
          <a:p>
            <a:pPr marL="0" indent="0" fontAlgn="base">
              <a:spcBef>
                <a:spcPts val="0"/>
              </a:spcBef>
              <a:buNone/>
            </a:pPr>
            <a:endParaRPr lang="en-US" sz="2800" dirty="0">
              <a:solidFill>
                <a:srgbClr val="000000"/>
              </a:solidFill>
              <a:latin typeface="P22 Underground GR Light"/>
              <a:cs typeface="P22 Underground GR Light"/>
            </a:endParaRPr>
          </a:p>
          <a:p>
            <a:pPr marL="0" indent="0" fontAlgn="base">
              <a:spcBef>
                <a:spcPts val="0"/>
              </a:spcBef>
              <a:buNone/>
            </a:pPr>
            <a:r>
              <a:rPr lang="en-US" sz="2800" dirty="0" smtClean="0">
                <a:solidFill>
                  <a:srgbClr val="159EE5"/>
                </a:solidFill>
                <a:latin typeface="P22 Underground Demi"/>
                <a:cs typeface="P22 Underground Demi"/>
              </a:rPr>
              <a:t>Empire: </a:t>
            </a:r>
            <a:r>
              <a:rPr lang="en-US" sz="2800" dirty="0" smtClean="0">
                <a:solidFill>
                  <a:srgbClr val="000000"/>
                </a:solidFill>
                <a:latin typeface="P22 Underground GR Light"/>
                <a:cs typeface="P22 Underground GR Light"/>
              </a:rPr>
              <a:t>When one country rules over other countries (</a:t>
            </a:r>
            <a:r>
              <a:rPr lang="en-US" sz="2800" dirty="0" err="1" smtClean="0">
                <a:solidFill>
                  <a:srgbClr val="000000"/>
                </a:solidFill>
                <a:latin typeface="P22 Underground GR Light"/>
                <a:cs typeface="P22 Underground GR Light"/>
              </a:rPr>
              <a:t>e.g</a:t>
            </a:r>
            <a:r>
              <a:rPr lang="en-US" sz="2800" dirty="0" smtClean="0">
                <a:solidFill>
                  <a:srgbClr val="000000"/>
                </a:solidFill>
                <a:latin typeface="P22 Underground GR Light"/>
                <a:cs typeface="P22 Underground GR Light"/>
              </a:rPr>
              <a:t> the British Empire)</a:t>
            </a:r>
          </a:p>
          <a:p>
            <a:pPr marL="0" indent="0" fontAlgn="base">
              <a:spcBef>
                <a:spcPts val="0"/>
              </a:spcBef>
              <a:buNone/>
            </a:pPr>
            <a:endParaRPr lang="en-US" sz="2800" dirty="0">
              <a:solidFill>
                <a:srgbClr val="000000"/>
              </a:solidFill>
              <a:latin typeface="P22 Underground GR Light"/>
              <a:cs typeface="P22 Underground GR Light"/>
            </a:endParaRPr>
          </a:p>
          <a:p>
            <a:pPr marL="0" indent="0" fontAlgn="base">
              <a:spcBef>
                <a:spcPts val="0"/>
              </a:spcBef>
              <a:buNone/>
            </a:pPr>
            <a:r>
              <a:rPr lang="en-US" sz="2800" dirty="0" smtClean="0">
                <a:solidFill>
                  <a:srgbClr val="159EE5"/>
                </a:solidFill>
                <a:latin typeface="P22 Underground Demi"/>
                <a:cs typeface="P22 Underground Demi"/>
              </a:rPr>
              <a:t>Colonies: </a:t>
            </a:r>
            <a:r>
              <a:rPr lang="en-US" sz="2800" dirty="0" smtClean="0">
                <a:solidFill>
                  <a:srgbClr val="000000"/>
                </a:solidFill>
                <a:latin typeface="P22 Underground GR Light"/>
                <a:cs typeface="P22 Underground GR Light"/>
              </a:rPr>
              <a:t>In this context colonies refers to countries, regions and islands (such as India and parts of the ‘West Indies’) that were part of the British Empire and controlled from Great Britain.</a:t>
            </a:r>
            <a:endParaRPr lang="en-US" sz="2800" dirty="0" smtClean="0">
              <a:solidFill>
                <a:srgbClr val="000000"/>
              </a:solidFill>
              <a:latin typeface="P22 Underground GR Light"/>
              <a:cs typeface="P22 Underground GR Light"/>
            </a:endParaRPr>
          </a:p>
          <a:p>
            <a:pPr marL="0" indent="0" fontAlgn="base">
              <a:spcBef>
                <a:spcPts val="0"/>
              </a:spcBef>
              <a:buNone/>
            </a:pPr>
            <a:endParaRPr lang="en-US" sz="2800" dirty="0">
              <a:solidFill>
                <a:srgbClr val="000000"/>
              </a:solidFill>
              <a:latin typeface="P22 Underground GR Light"/>
              <a:cs typeface="P22 Underground GR Light"/>
            </a:endParaRPr>
          </a:p>
          <a:p>
            <a:pPr marL="0" indent="0" fontAlgn="base">
              <a:spcBef>
                <a:spcPts val="0"/>
              </a:spcBef>
              <a:buNone/>
            </a:pPr>
            <a:r>
              <a:rPr lang="en-US" sz="2800" dirty="0" smtClean="0">
                <a:solidFill>
                  <a:srgbClr val="000000"/>
                </a:solidFill>
                <a:latin typeface="P22 Underground GR Light"/>
                <a:cs typeface="P22 Underground GR Light"/>
              </a:rPr>
              <a:t> </a:t>
            </a:r>
            <a:endParaRPr kumimoji="0" lang="en-US" sz="2800" u="none" strike="noStrike" cap="none" normalizeH="0" baseline="0" dirty="0" smtClean="0">
              <a:ln>
                <a:noFill/>
              </a:ln>
              <a:solidFill>
                <a:srgbClr val="000000"/>
              </a:solidFill>
              <a:effectLst/>
              <a:latin typeface="P22 Underground GR Light"/>
              <a:ea typeface="ヒラギノ角ゴ ProN W3" charset="0"/>
              <a:cs typeface="P22 Underground GR Light"/>
              <a:sym typeface="Helvetica" charset="0"/>
            </a:endParaRPr>
          </a:p>
          <a:p>
            <a:pPr marL="0" indent="0">
              <a:spcBef>
                <a:spcPts val="0"/>
              </a:spcBef>
              <a:buNone/>
            </a:pPr>
            <a:endParaRPr lang="en-US" sz="2800" dirty="0" smtClean="0">
              <a:solidFill>
                <a:srgbClr val="000000"/>
              </a:solidFill>
              <a:latin typeface="P22 Underground GR Light"/>
              <a:cs typeface="P22 Underground GR Light"/>
            </a:endParaRPr>
          </a:p>
        </p:txBody>
      </p:sp>
      <p:pic>
        <p:nvPicPr>
          <p:cNvPr id="6" name="Picture 5"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7" name="Rectangle 6"/>
          <p:cNvSpPr/>
          <p:nvPr/>
        </p:nvSpPr>
        <p:spPr>
          <a:xfrm>
            <a:off x="774700" y="624290"/>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3B2F1"/>
              </a:solidFill>
            </a:endParaRPr>
          </a:p>
        </p:txBody>
      </p:sp>
      <p:sp>
        <p:nvSpPr>
          <p:cNvPr id="8" name="TextBox 7"/>
          <p:cNvSpPr txBox="1"/>
          <p:nvPr/>
        </p:nvSpPr>
        <p:spPr>
          <a:xfrm>
            <a:off x="988205" y="635000"/>
            <a:ext cx="4772167" cy="430887"/>
          </a:xfrm>
          <a:prstGeom prst="rect">
            <a:avLst/>
          </a:prstGeom>
          <a:noFill/>
        </p:spPr>
        <p:txBody>
          <a:bodyPr wrap="square" lIns="0" tIns="0" rIns="0" bIns="0" rtlCol="0">
            <a:spAutoFit/>
          </a:bodyPr>
          <a:lstStyle/>
          <a:p>
            <a:r>
              <a:rPr lang="en-US" sz="2800" dirty="0" smtClean="0">
                <a:solidFill>
                  <a:srgbClr val="FFFFFF"/>
                </a:solidFill>
                <a:latin typeface="P22 Underground GR"/>
                <a:cs typeface="P22 Underground GR"/>
              </a:rPr>
              <a:t>Key words</a:t>
            </a:r>
            <a:endParaRPr lang="en-US" sz="2800" dirty="0">
              <a:solidFill>
                <a:srgbClr val="FFFFFF"/>
              </a:solidFill>
              <a:latin typeface="P22 Underground GR"/>
              <a:cs typeface="P22 Underground GR"/>
            </a:endParaRPr>
          </a:p>
        </p:txBody>
      </p:sp>
    </p:spTree>
    <p:extLst>
      <p:ext uri="{BB962C8B-B14F-4D97-AF65-F5344CB8AC3E}">
        <p14:creationId xmlns:p14="http://schemas.microsoft.com/office/powerpoint/2010/main" val="19535858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74700" y="615949"/>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18" name="TextBox 17"/>
          <p:cNvSpPr txBox="1"/>
          <p:nvPr/>
        </p:nvSpPr>
        <p:spPr>
          <a:xfrm>
            <a:off x="988205" y="711200"/>
            <a:ext cx="6580996" cy="359073"/>
          </a:xfrm>
          <a:prstGeom prst="rect">
            <a:avLst/>
          </a:prstGeom>
          <a:noFill/>
        </p:spPr>
        <p:txBody>
          <a:bodyPr wrap="square" lIns="0" tIns="0" rIns="0" bIns="0" rtlCol="0">
            <a:spAutoFit/>
          </a:bodyPr>
          <a:lstStyle/>
          <a:p>
            <a:pPr>
              <a:lnSpc>
                <a:spcPct val="80000"/>
              </a:lnSpc>
            </a:pPr>
            <a:r>
              <a:rPr lang="en-US" sz="2800" dirty="0" smtClean="0">
                <a:solidFill>
                  <a:srgbClr val="FFFFFF"/>
                </a:solidFill>
                <a:latin typeface="P22 Underground Demi"/>
                <a:cs typeface="P22 Underground Demi"/>
              </a:rPr>
              <a:t>Task 1:</a:t>
            </a:r>
            <a:r>
              <a:rPr lang="en-US" sz="2800" dirty="0" smtClean="0">
                <a:solidFill>
                  <a:srgbClr val="FFFFFF"/>
                </a:solidFill>
                <a:latin typeface="P22 Underground GR"/>
                <a:cs typeface="P22 Underground GR"/>
              </a:rPr>
              <a:t> Do now – </a:t>
            </a:r>
            <a:r>
              <a:rPr lang="en-US" sz="2800" dirty="0" smtClean="0">
                <a:solidFill>
                  <a:srgbClr val="FFFFFF"/>
                </a:solidFill>
                <a:latin typeface="P22 Underground GR"/>
                <a:cs typeface="P22 Underground GR"/>
              </a:rPr>
              <a:t>Bingo. Choose 3 words</a:t>
            </a:r>
            <a:endParaRPr lang="en-US" sz="2800" dirty="0">
              <a:solidFill>
                <a:srgbClr val="FFFFFF"/>
              </a:solidFill>
              <a:latin typeface="P22 Underground GR"/>
              <a:cs typeface="P22 Underground GR"/>
            </a:endParaRPr>
          </a:p>
        </p:txBody>
      </p:sp>
      <p:graphicFrame>
        <p:nvGraphicFramePr>
          <p:cNvPr id="16" name="Group 3"/>
          <p:cNvGraphicFramePr>
            <a:graphicFrameLocks noGrp="1"/>
          </p:cNvGraphicFramePr>
          <p:nvPr>
            <p:extLst>
              <p:ext uri="{D42A27DB-BD31-4B8C-83A1-F6EECF244321}">
                <p14:modId xmlns:p14="http://schemas.microsoft.com/office/powerpoint/2010/main" val="2570940059"/>
              </p:ext>
            </p:extLst>
          </p:nvPr>
        </p:nvGraphicFramePr>
        <p:xfrm>
          <a:off x="811553" y="1847859"/>
          <a:ext cx="6757649" cy="4367668"/>
        </p:xfrm>
        <a:graphic>
          <a:graphicData uri="http://schemas.openxmlformats.org/drawingml/2006/table">
            <a:tbl>
              <a:tblPr/>
              <a:tblGrid>
                <a:gridCol w="2252550">
                  <a:extLst>
                    <a:ext uri="{9D8B030D-6E8A-4147-A177-3AD203B41FA5}">
                      <a16:colId xmlns:a16="http://schemas.microsoft.com/office/drawing/2014/main" xmlns="" val="20000"/>
                    </a:ext>
                  </a:extLst>
                </a:gridCol>
                <a:gridCol w="2252549">
                  <a:extLst>
                    <a:ext uri="{9D8B030D-6E8A-4147-A177-3AD203B41FA5}">
                      <a16:colId xmlns:a16="http://schemas.microsoft.com/office/drawing/2014/main" xmlns="" val="20001"/>
                    </a:ext>
                  </a:extLst>
                </a:gridCol>
                <a:gridCol w="2252550">
                  <a:extLst>
                    <a:ext uri="{9D8B030D-6E8A-4147-A177-3AD203B41FA5}">
                      <a16:colId xmlns:a16="http://schemas.microsoft.com/office/drawing/2014/main" xmlns="" val="20002"/>
                    </a:ext>
                  </a:extLst>
                </a:gridCol>
              </a:tblGrid>
              <a:tr h="1416593">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3200" b="0" i="0" u="none" strike="noStrike" cap="none" normalizeH="0" baseline="0" dirty="0">
                          <a:ln>
                            <a:noFill/>
                          </a:ln>
                          <a:solidFill>
                            <a:schemeClr val="tx1"/>
                          </a:solidFill>
                          <a:effectLst/>
                          <a:latin typeface="P22 Underground GR light"/>
                          <a:ea typeface="ヒラギノ角ゴ ProN W3" charset="0"/>
                          <a:cs typeface="P22 Underground GR light"/>
                          <a:sym typeface="Gill Sans" charset="0"/>
                        </a:rPr>
                        <a:t>Elizabeth 1</a:t>
                      </a:r>
                    </a:p>
                  </a:txBody>
                  <a:tcPr marL="35719" marR="35719" marT="35721" marB="3572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3200" b="0" i="0" u="none" strike="noStrike" cap="none" normalizeH="0" baseline="0" dirty="0">
                          <a:ln>
                            <a:noFill/>
                          </a:ln>
                          <a:solidFill>
                            <a:schemeClr val="tx1"/>
                          </a:solidFill>
                          <a:effectLst/>
                          <a:latin typeface="P22 Underground GR light"/>
                          <a:ea typeface="ヒラギノ角ゴ ProN W3" charset="0"/>
                          <a:cs typeface="P22 Underground GR light"/>
                          <a:sym typeface="Gill Sans" charset="0"/>
                        </a:rPr>
                        <a:t>soldiers</a:t>
                      </a:r>
                    </a:p>
                  </a:txBody>
                  <a:tcPr marL="35719" marR="35719" marT="35721" marB="3572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3200" b="0" i="0" u="none" strike="noStrike" cap="none" normalizeH="0" baseline="0" dirty="0">
                          <a:ln>
                            <a:noFill/>
                          </a:ln>
                          <a:solidFill>
                            <a:schemeClr val="tx1"/>
                          </a:solidFill>
                          <a:effectLst/>
                          <a:latin typeface="P22 Underground GR light"/>
                          <a:ea typeface="ヒラギノ角ゴ ProN W3" charset="0"/>
                          <a:cs typeface="P22 Underground GR light"/>
                          <a:sym typeface="Gill Sans" charset="0"/>
                        </a:rPr>
                        <a:t>Tudor</a:t>
                      </a:r>
                    </a:p>
                  </a:txBody>
                  <a:tcPr marL="35719" marR="35719" marT="35721" marB="3572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416593">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3200" b="0" i="0" u="none" strike="noStrike" cap="none" normalizeH="0" baseline="0" dirty="0">
                          <a:ln>
                            <a:noFill/>
                          </a:ln>
                          <a:solidFill>
                            <a:schemeClr val="tx1"/>
                          </a:solidFill>
                          <a:effectLst/>
                          <a:latin typeface="P22 Underground GR light"/>
                          <a:ea typeface="ヒラギノ角ゴ ProN W3" charset="0"/>
                          <a:cs typeface="P22 Underground GR light"/>
                          <a:sym typeface="Gill Sans" charset="0"/>
                        </a:rPr>
                        <a:t>Cardiff</a:t>
                      </a:r>
                    </a:p>
                  </a:txBody>
                  <a:tcPr marL="35719" marR="35719" marT="35721" marB="3572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3200" b="0" i="0" u="none" strike="noStrike" cap="none" normalizeH="0" baseline="0" dirty="0">
                          <a:ln>
                            <a:noFill/>
                          </a:ln>
                          <a:solidFill>
                            <a:schemeClr val="tx1"/>
                          </a:solidFill>
                          <a:effectLst/>
                          <a:latin typeface="P22 Underground GR light"/>
                          <a:ea typeface="ヒラギノ角ゴ ProN W3" charset="0"/>
                          <a:cs typeface="P22 Underground GR light"/>
                          <a:sym typeface="Gill Sans" charset="0"/>
                        </a:rPr>
                        <a:t>passport</a:t>
                      </a:r>
                    </a:p>
                  </a:txBody>
                  <a:tcPr marL="35719" marR="35719" marT="35721" marB="3572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3200" b="0" i="0" u="none" strike="noStrike" cap="none" normalizeH="0" baseline="0" dirty="0">
                          <a:ln>
                            <a:noFill/>
                          </a:ln>
                          <a:solidFill>
                            <a:schemeClr val="tx1"/>
                          </a:solidFill>
                          <a:effectLst/>
                          <a:latin typeface="P22 Underground GR light"/>
                          <a:ea typeface="ヒラギノ角ゴ ProN W3" charset="0"/>
                          <a:cs typeface="P22 Underground GR light"/>
                          <a:sym typeface="Gill Sans" charset="0"/>
                        </a:rPr>
                        <a:t>post-war recovery</a:t>
                      </a:r>
                    </a:p>
                  </a:txBody>
                  <a:tcPr marL="35719" marR="35719" marT="35721" marB="3572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451942">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3200" b="0" i="0" u="none" strike="noStrike" cap="none" normalizeH="0" baseline="0" dirty="0">
                          <a:ln>
                            <a:noFill/>
                          </a:ln>
                          <a:solidFill>
                            <a:schemeClr val="tx1"/>
                          </a:solidFill>
                          <a:effectLst/>
                          <a:latin typeface="P22 Underground GR light"/>
                          <a:ea typeface="ヒラギノ角ゴ ProN W3" charset="0"/>
                          <a:cs typeface="P22 Underground GR light"/>
                          <a:sym typeface="Gill Sans" charset="0"/>
                        </a:rPr>
                        <a:t>racism</a:t>
                      </a:r>
                    </a:p>
                  </a:txBody>
                  <a:tcPr marL="35719" marR="35719" marT="35721" marB="3572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3200" b="0" i="0" u="none" strike="noStrike" cap="none" normalizeH="0" baseline="0" dirty="0">
                          <a:ln>
                            <a:noFill/>
                          </a:ln>
                          <a:solidFill>
                            <a:schemeClr val="tx1"/>
                          </a:solidFill>
                          <a:effectLst/>
                          <a:latin typeface="P22 Underground GR light"/>
                          <a:ea typeface="ヒラギノ角ゴ ProN W3" charset="0"/>
                          <a:cs typeface="P22 Underground GR light"/>
                          <a:sym typeface="Gill Sans" charset="0"/>
                        </a:rPr>
                        <a:t>National Health Service</a:t>
                      </a:r>
                    </a:p>
                  </a:txBody>
                  <a:tcPr marL="35719" marR="35719" marT="35721" marB="3572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3200" b="0" i="0" u="none" strike="noStrike" cap="none" normalizeH="0" baseline="0" dirty="0">
                          <a:ln>
                            <a:noFill/>
                          </a:ln>
                          <a:solidFill>
                            <a:schemeClr val="tx1"/>
                          </a:solidFill>
                          <a:effectLst/>
                          <a:latin typeface="P22 Underground GR light"/>
                          <a:ea typeface="ヒラギノ角ゴ ProN W3" charset="0"/>
                          <a:cs typeface="P22 Underground GR light"/>
                          <a:sym typeface="Gill Sans" charset="0"/>
                        </a:rPr>
                        <a:t>transport</a:t>
                      </a:r>
                    </a:p>
                  </a:txBody>
                  <a:tcPr marL="35719" marR="35719" marT="35721" marB="3572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304976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14" name="Rectangle 13"/>
          <p:cNvSpPr/>
          <p:nvPr/>
        </p:nvSpPr>
        <p:spPr>
          <a:xfrm>
            <a:off x="774700" y="615949"/>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962805" y="620309"/>
            <a:ext cx="6606395" cy="430887"/>
          </a:xfrm>
          <a:prstGeom prst="rect">
            <a:avLst/>
          </a:prstGeom>
          <a:noFill/>
        </p:spPr>
        <p:txBody>
          <a:bodyPr wrap="square" lIns="0" tIns="0" rIns="0" bIns="0" rtlCol="0">
            <a:spAutoFit/>
          </a:bodyPr>
          <a:lstStyle/>
          <a:p>
            <a:r>
              <a:rPr lang="en-US" sz="2800" dirty="0" smtClean="0">
                <a:solidFill>
                  <a:srgbClr val="FFFFFF"/>
                </a:solidFill>
                <a:latin typeface="P22 Underground GR"/>
                <a:cs typeface="P22 Underground GR"/>
              </a:rPr>
              <a:t>Task 1: Bingo – gap fill</a:t>
            </a:r>
            <a:endParaRPr lang="en-US" sz="2800" dirty="0">
              <a:solidFill>
                <a:srgbClr val="FFFFFF"/>
              </a:solidFill>
              <a:latin typeface="P22 Underground GR"/>
              <a:cs typeface="P22 Underground GR"/>
            </a:endParaRPr>
          </a:p>
        </p:txBody>
      </p:sp>
      <p:sp>
        <p:nvSpPr>
          <p:cNvPr id="9" name="Rectangle 2"/>
          <p:cNvSpPr txBox="1">
            <a:spLocks noChangeArrowheads="1"/>
          </p:cNvSpPr>
          <p:nvPr/>
        </p:nvSpPr>
        <p:spPr>
          <a:xfrm>
            <a:off x="774700" y="1879600"/>
            <a:ext cx="3797300" cy="3479800"/>
          </a:xfrm>
          <a:prstGeom prst="rect">
            <a:avLst/>
          </a:prstGeom>
          <a:noFill/>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GB" sz="1800" dirty="0" smtClean="0">
                <a:solidFill>
                  <a:srgbClr val="000000"/>
                </a:solidFill>
                <a:latin typeface="P22 Underground GR Light"/>
                <a:cs typeface="P22 Underground GR Light"/>
              </a:rPr>
              <a:t>On your sheet you will find sentences with words missing</a:t>
            </a:r>
          </a:p>
          <a:p>
            <a:pPr>
              <a:spcBef>
                <a:spcPts val="0"/>
              </a:spcBef>
            </a:pPr>
            <a:endParaRPr lang="en-GB" sz="1800" dirty="0">
              <a:solidFill>
                <a:srgbClr val="000000"/>
              </a:solidFill>
              <a:latin typeface="P22 Underground GR Light"/>
              <a:cs typeface="P22 Underground GR Light"/>
            </a:endParaRPr>
          </a:p>
          <a:p>
            <a:pPr>
              <a:spcBef>
                <a:spcPts val="0"/>
              </a:spcBef>
            </a:pPr>
            <a:r>
              <a:rPr lang="en-GB" sz="1800" dirty="0" smtClean="0">
                <a:latin typeface="P22 Underground GR Light"/>
                <a:cs typeface="P22 Underground GR Light"/>
              </a:rPr>
              <a:t>The missing words are from your bingo grid</a:t>
            </a:r>
          </a:p>
          <a:p>
            <a:pPr>
              <a:spcBef>
                <a:spcPts val="0"/>
              </a:spcBef>
            </a:pPr>
            <a:endParaRPr lang="en-GB" sz="1800" dirty="0">
              <a:latin typeface="P22 Underground GR Light"/>
              <a:cs typeface="P22 Underground GR Light"/>
            </a:endParaRPr>
          </a:p>
          <a:p>
            <a:pPr>
              <a:spcBef>
                <a:spcPts val="0"/>
              </a:spcBef>
            </a:pPr>
            <a:r>
              <a:rPr lang="en-GB" sz="1800" dirty="0" smtClean="0">
                <a:latin typeface="P22 Underground GR Light"/>
                <a:cs typeface="P22 Underground GR Light"/>
              </a:rPr>
              <a:t>Can you fill in the sentences correctly?</a:t>
            </a:r>
          </a:p>
          <a:p>
            <a:pPr>
              <a:spcBef>
                <a:spcPts val="0"/>
              </a:spcBef>
            </a:pPr>
            <a:endParaRPr lang="en-GB" sz="1800" dirty="0">
              <a:latin typeface="P22 Underground GR Light"/>
              <a:cs typeface="P22 Underground GR Light"/>
            </a:endParaRPr>
          </a:p>
          <a:p>
            <a:pPr>
              <a:spcBef>
                <a:spcPts val="0"/>
              </a:spcBef>
            </a:pPr>
            <a:endParaRPr lang="en-GB" sz="1800" dirty="0" smtClean="0">
              <a:latin typeface="P22 Underground GR Light"/>
              <a:cs typeface="P22 Underground GR Light"/>
            </a:endParaRPr>
          </a:p>
        </p:txBody>
      </p:sp>
      <p:graphicFrame>
        <p:nvGraphicFramePr>
          <p:cNvPr id="11" name="Group 3"/>
          <p:cNvGraphicFramePr>
            <a:graphicFrameLocks noGrp="1"/>
          </p:cNvGraphicFramePr>
          <p:nvPr>
            <p:extLst>
              <p:ext uri="{D42A27DB-BD31-4B8C-83A1-F6EECF244321}">
                <p14:modId xmlns:p14="http://schemas.microsoft.com/office/powerpoint/2010/main" val="2965857736"/>
              </p:ext>
            </p:extLst>
          </p:nvPr>
        </p:nvGraphicFramePr>
        <p:xfrm>
          <a:off x="4758266" y="1879600"/>
          <a:ext cx="4205159" cy="2810934"/>
        </p:xfrm>
        <a:graphic>
          <a:graphicData uri="http://schemas.openxmlformats.org/drawingml/2006/table">
            <a:tbl>
              <a:tblPr/>
              <a:tblGrid>
                <a:gridCol w="1401720">
                  <a:extLst>
                    <a:ext uri="{9D8B030D-6E8A-4147-A177-3AD203B41FA5}">
                      <a16:colId xmlns:a16="http://schemas.microsoft.com/office/drawing/2014/main" xmlns="" val="20000"/>
                    </a:ext>
                  </a:extLst>
                </a:gridCol>
                <a:gridCol w="1401719">
                  <a:extLst>
                    <a:ext uri="{9D8B030D-6E8A-4147-A177-3AD203B41FA5}">
                      <a16:colId xmlns:a16="http://schemas.microsoft.com/office/drawing/2014/main" xmlns="" val="20001"/>
                    </a:ext>
                  </a:extLst>
                </a:gridCol>
                <a:gridCol w="1401720">
                  <a:extLst>
                    <a:ext uri="{9D8B030D-6E8A-4147-A177-3AD203B41FA5}">
                      <a16:colId xmlns:a16="http://schemas.microsoft.com/office/drawing/2014/main" xmlns="" val="20002"/>
                    </a:ext>
                  </a:extLst>
                </a:gridCol>
              </a:tblGrid>
              <a:tr h="816564">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800" b="0" i="0" u="none" strike="noStrike" cap="none" normalizeH="0" baseline="0" dirty="0">
                          <a:ln>
                            <a:noFill/>
                          </a:ln>
                          <a:solidFill>
                            <a:schemeClr val="tx1"/>
                          </a:solidFill>
                          <a:effectLst/>
                          <a:latin typeface="P22 Underground GR light"/>
                          <a:ea typeface="ヒラギノ角ゴ ProN W3" charset="0"/>
                          <a:cs typeface="P22 Underground GR light"/>
                          <a:sym typeface="Gill Sans" charset="0"/>
                        </a:rPr>
                        <a:t>Elizabeth 1</a:t>
                      </a:r>
                    </a:p>
                  </a:txBody>
                  <a:tcPr marL="35719" marR="35719" marT="35721" marB="3572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800" b="0" i="0" u="none" strike="noStrike" cap="none" normalizeH="0" baseline="0" dirty="0">
                          <a:ln>
                            <a:noFill/>
                          </a:ln>
                          <a:solidFill>
                            <a:schemeClr val="tx1"/>
                          </a:solidFill>
                          <a:effectLst/>
                          <a:latin typeface="P22 Underground GR light"/>
                          <a:ea typeface="ヒラギノ角ゴ ProN W3" charset="0"/>
                          <a:cs typeface="P22 Underground GR light"/>
                          <a:sym typeface="Gill Sans" charset="0"/>
                        </a:rPr>
                        <a:t>soldiers</a:t>
                      </a:r>
                    </a:p>
                  </a:txBody>
                  <a:tcPr marL="35719" marR="35719" marT="35721" marB="3572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800" b="0" i="0" u="none" strike="noStrike" cap="none" normalizeH="0" baseline="0" dirty="0">
                          <a:ln>
                            <a:noFill/>
                          </a:ln>
                          <a:solidFill>
                            <a:schemeClr val="tx1"/>
                          </a:solidFill>
                          <a:effectLst/>
                          <a:latin typeface="P22 Underground GR light"/>
                          <a:ea typeface="ヒラギノ角ゴ ProN W3" charset="0"/>
                          <a:cs typeface="P22 Underground GR light"/>
                          <a:sym typeface="Gill Sans" charset="0"/>
                        </a:rPr>
                        <a:t>Tudor</a:t>
                      </a:r>
                    </a:p>
                  </a:txBody>
                  <a:tcPr marL="35719" marR="35719" marT="35721" marB="3572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16564">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800" b="0" i="0" u="none" strike="noStrike" cap="none" normalizeH="0" baseline="0" dirty="0">
                          <a:ln>
                            <a:noFill/>
                          </a:ln>
                          <a:solidFill>
                            <a:schemeClr val="tx1"/>
                          </a:solidFill>
                          <a:effectLst/>
                          <a:latin typeface="P22 Underground GR light"/>
                          <a:ea typeface="ヒラギノ角ゴ ProN W3" charset="0"/>
                          <a:cs typeface="P22 Underground GR light"/>
                          <a:sym typeface="Gill Sans" charset="0"/>
                        </a:rPr>
                        <a:t>Cardiff</a:t>
                      </a:r>
                    </a:p>
                  </a:txBody>
                  <a:tcPr marL="35719" marR="35719" marT="35721" marB="3572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800" b="0" i="0" u="none" strike="noStrike" cap="none" normalizeH="0" baseline="0" dirty="0">
                          <a:ln>
                            <a:noFill/>
                          </a:ln>
                          <a:solidFill>
                            <a:schemeClr val="tx1"/>
                          </a:solidFill>
                          <a:effectLst/>
                          <a:latin typeface="P22 Underground GR light"/>
                          <a:ea typeface="ヒラギノ角ゴ ProN W3" charset="0"/>
                          <a:cs typeface="P22 Underground GR light"/>
                          <a:sym typeface="Gill Sans" charset="0"/>
                        </a:rPr>
                        <a:t>passport</a:t>
                      </a:r>
                    </a:p>
                  </a:txBody>
                  <a:tcPr marL="35719" marR="35719" marT="35721" marB="3572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800" b="0" i="0" u="none" strike="noStrike" cap="none" normalizeH="0" baseline="0" dirty="0">
                          <a:ln>
                            <a:noFill/>
                          </a:ln>
                          <a:solidFill>
                            <a:schemeClr val="tx1"/>
                          </a:solidFill>
                          <a:effectLst/>
                          <a:latin typeface="P22 Underground GR light"/>
                          <a:ea typeface="ヒラギノ角ゴ ProN W3" charset="0"/>
                          <a:cs typeface="P22 Underground GR light"/>
                          <a:sym typeface="Gill Sans" charset="0"/>
                        </a:rPr>
                        <a:t>post-war recovery</a:t>
                      </a:r>
                    </a:p>
                  </a:txBody>
                  <a:tcPr marL="35719" marR="35719" marT="35721" marB="3572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177806">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800" b="0" i="0" u="none" strike="noStrike" cap="none" normalizeH="0" baseline="0" dirty="0">
                          <a:ln>
                            <a:noFill/>
                          </a:ln>
                          <a:solidFill>
                            <a:schemeClr val="tx1"/>
                          </a:solidFill>
                          <a:effectLst/>
                          <a:latin typeface="P22 Underground GR light"/>
                          <a:ea typeface="ヒラギノ角ゴ ProN W3" charset="0"/>
                          <a:cs typeface="P22 Underground GR light"/>
                          <a:sym typeface="Gill Sans" charset="0"/>
                        </a:rPr>
                        <a:t>racism</a:t>
                      </a:r>
                    </a:p>
                  </a:txBody>
                  <a:tcPr marL="35719" marR="35719" marT="35721" marB="3572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800" b="0" i="0" u="none" strike="noStrike" cap="none" normalizeH="0" baseline="0" dirty="0">
                          <a:ln>
                            <a:noFill/>
                          </a:ln>
                          <a:solidFill>
                            <a:schemeClr val="tx1"/>
                          </a:solidFill>
                          <a:effectLst/>
                          <a:latin typeface="P22 Underground GR light"/>
                          <a:ea typeface="ヒラギノ角ゴ ProN W3" charset="0"/>
                          <a:cs typeface="P22 Underground GR light"/>
                          <a:sym typeface="Gill Sans" charset="0"/>
                        </a:rPr>
                        <a:t>National Health Service</a:t>
                      </a:r>
                    </a:p>
                  </a:txBody>
                  <a:tcPr marL="35719" marR="35719" marT="35721" marB="3572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800" b="0" i="0" u="none" strike="noStrike" cap="none" normalizeH="0" baseline="0" dirty="0">
                          <a:ln>
                            <a:noFill/>
                          </a:ln>
                          <a:solidFill>
                            <a:schemeClr val="tx1"/>
                          </a:solidFill>
                          <a:effectLst/>
                          <a:latin typeface="P22 Underground GR light"/>
                          <a:ea typeface="ヒラギノ角ゴ ProN W3" charset="0"/>
                          <a:cs typeface="P22 Underground GR light"/>
                          <a:sym typeface="Gill Sans" charset="0"/>
                        </a:rPr>
                        <a:t>transport</a:t>
                      </a:r>
                    </a:p>
                  </a:txBody>
                  <a:tcPr marL="35719" marR="35719" marT="35721" marB="3572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12" name="Rectangle 2"/>
          <p:cNvSpPr txBox="1">
            <a:spLocks noChangeArrowheads="1"/>
          </p:cNvSpPr>
          <p:nvPr/>
        </p:nvSpPr>
        <p:spPr>
          <a:xfrm>
            <a:off x="798947" y="5128180"/>
            <a:ext cx="6770254" cy="1454653"/>
          </a:xfrm>
          <a:prstGeom prst="rect">
            <a:avLst/>
          </a:prstGeom>
          <a:noFill/>
          <a:ln w="9525" cap="flat" cmpd="sng" algn="ctr">
            <a:noFill/>
            <a:prstDash val="solid"/>
          </a:ln>
          <a:effectLst/>
        </p:spPr>
        <p:style>
          <a:lnRef idx="1">
            <a:schemeClr val="accent3"/>
          </a:lnRef>
          <a:fillRef idx="2">
            <a:schemeClr val="accent3"/>
          </a:fillRef>
          <a:effectRef idx="1">
            <a:schemeClr val="accent3"/>
          </a:effectRef>
          <a:fontRef idx="minor">
            <a:schemeClr val="dk1"/>
          </a:fontRef>
        </p:style>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n-US" sz="2000" dirty="0" smtClean="0">
                <a:solidFill>
                  <a:srgbClr val="1E8CDE"/>
                </a:solidFill>
                <a:latin typeface="P22 Underground Demi"/>
                <a:cs typeface="P22 Underground Demi"/>
              </a:rPr>
              <a:t>Star student: </a:t>
            </a:r>
            <a:r>
              <a:rPr lang="en-US" sz="2000" dirty="0" smtClean="0">
                <a:solidFill>
                  <a:srgbClr val="1E8CDE"/>
                </a:solidFill>
                <a:latin typeface="P22 Underground GR Light"/>
                <a:cs typeface="P22 Underground GR Light"/>
              </a:rPr>
              <a:t>Create 3 of your own gap-fill sentences for the words in the bingo grid</a:t>
            </a:r>
            <a:endParaRPr lang="en-US" sz="2000" dirty="0">
              <a:solidFill>
                <a:srgbClr val="1E8CDE"/>
              </a:solidFill>
              <a:latin typeface="P22 Underground GR Light"/>
              <a:cs typeface="P22 Underground GR Light"/>
            </a:endParaRPr>
          </a:p>
        </p:txBody>
      </p:sp>
    </p:spTree>
    <p:extLst>
      <p:ext uri="{BB962C8B-B14F-4D97-AF65-F5344CB8AC3E}">
        <p14:creationId xmlns:p14="http://schemas.microsoft.com/office/powerpoint/2010/main" val="3180847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774700" y="1677369"/>
            <a:ext cx="4186767" cy="4249298"/>
          </a:xfrm>
          <a:noFill/>
        </p:spPr>
        <p:txBody>
          <a:bodyPr lIns="0" tIns="0" rIns="0" bIns="0">
            <a:noAutofit/>
          </a:bodyPr>
          <a:lstStyle/>
          <a:p>
            <a:pPr>
              <a:spcBef>
                <a:spcPts val="0"/>
              </a:spcBef>
            </a:pPr>
            <a:r>
              <a:rPr lang="en-GB" sz="1800" dirty="0" smtClean="0">
                <a:solidFill>
                  <a:srgbClr val="000000"/>
                </a:solidFill>
                <a:latin typeface="P22 Underground GR Light"/>
                <a:cs typeface="P22 Underground GR Light"/>
              </a:rPr>
              <a:t>As soon as the Second World War was over in 1945, politicians began to speak about Britain’s fight against the racist Nazi government. They said that Britain was a place where people of different ethnic backgrounds could live and work together. </a:t>
            </a:r>
          </a:p>
          <a:p>
            <a:pPr>
              <a:spcBef>
                <a:spcPts val="0"/>
              </a:spcBef>
            </a:pPr>
            <a:endParaRPr lang="en-GB" sz="1800" dirty="0">
              <a:solidFill>
                <a:srgbClr val="000000"/>
              </a:solidFill>
              <a:latin typeface="P22 Underground GR Light"/>
              <a:cs typeface="P22 Underground GR Light"/>
            </a:endParaRPr>
          </a:p>
          <a:p>
            <a:pPr>
              <a:spcBef>
                <a:spcPts val="0"/>
              </a:spcBef>
            </a:pPr>
            <a:r>
              <a:rPr lang="en-GB" sz="1800" dirty="0" smtClean="0">
                <a:solidFill>
                  <a:srgbClr val="000000"/>
                </a:solidFill>
                <a:latin typeface="P22 Underground GR Light"/>
                <a:cs typeface="P22 Underground GR Light"/>
              </a:rPr>
              <a:t>Many Commonwealth citizens had fought for Britain during the war and many had lost their lives. They had shown how important they were to the British Empire. </a:t>
            </a:r>
          </a:p>
          <a:p>
            <a:pPr>
              <a:spcBef>
                <a:spcPts val="0"/>
              </a:spcBef>
            </a:pPr>
            <a:endParaRPr lang="en-GB" sz="1800" dirty="0" smtClean="0">
              <a:solidFill>
                <a:srgbClr val="000000"/>
              </a:solidFill>
              <a:latin typeface="P22 Underground GR Light"/>
              <a:cs typeface="P22 Underground GR Light"/>
            </a:endParaRPr>
          </a:p>
          <a:p>
            <a:pPr>
              <a:spcBef>
                <a:spcPts val="0"/>
              </a:spcBef>
            </a:pPr>
            <a:endParaRPr lang="en-GB" sz="1800" dirty="0">
              <a:latin typeface="P22 Underground GR Light"/>
              <a:cs typeface="P22 Underground GR Light"/>
            </a:endParaRPr>
          </a:p>
        </p:txBody>
      </p:sp>
      <p:pic>
        <p:nvPicPr>
          <p:cNvPr id="8" name="Picture 7"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14" name="Rectangle 13"/>
          <p:cNvSpPr/>
          <p:nvPr/>
        </p:nvSpPr>
        <p:spPr>
          <a:xfrm>
            <a:off x="774700" y="615949"/>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962805" y="620309"/>
            <a:ext cx="6606395" cy="430887"/>
          </a:xfrm>
          <a:prstGeom prst="rect">
            <a:avLst/>
          </a:prstGeom>
          <a:noFill/>
        </p:spPr>
        <p:txBody>
          <a:bodyPr wrap="square" lIns="0" tIns="0" rIns="0" bIns="0" rtlCol="0">
            <a:spAutoFit/>
          </a:bodyPr>
          <a:lstStyle/>
          <a:p>
            <a:r>
              <a:rPr lang="en-US" sz="2800" dirty="0" smtClean="0">
                <a:solidFill>
                  <a:srgbClr val="FFFFFF"/>
                </a:solidFill>
                <a:latin typeface="P22 Underground GR"/>
                <a:cs typeface="P22 Underground GR"/>
              </a:rPr>
              <a:t>Task 2: Backgroun</a:t>
            </a:r>
            <a:r>
              <a:rPr lang="en-US" sz="2800" dirty="0" smtClean="0">
                <a:solidFill>
                  <a:srgbClr val="FFFFFF"/>
                </a:solidFill>
                <a:latin typeface="P22 Underground GR"/>
                <a:cs typeface="P22 Underground GR"/>
              </a:rPr>
              <a:t>d information</a:t>
            </a:r>
            <a:endParaRPr lang="en-US" sz="2800" dirty="0">
              <a:solidFill>
                <a:srgbClr val="FFFFFF"/>
              </a:solidFill>
              <a:latin typeface="P22 Underground GR"/>
              <a:cs typeface="P22 Underground GR"/>
            </a:endParaRPr>
          </a:p>
        </p:txBody>
      </p:sp>
      <p:pic>
        <p:nvPicPr>
          <p:cNvPr id="10" name="Picture 9"/>
          <p:cNvPicPr>
            <a:picLocks noChangeAspect="1"/>
          </p:cNvPicPr>
          <p:nvPr/>
        </p:nvPicPr>
        <p:blipFill>
          <a:blip r:embed="rId4"/>
          <a:srcRect/>
          <a:stretch>
            <a:fillRect/>
          </a:stretch>
        </p:blipFill>
        <p:spPr bwMode="auto">
          <a:xfrm>
            <a:off x="5100631" y="2702861"/>
            <a:ext cx="3862794" cy="2454308"/>
          </a:xfrm>
          <a:prstGeom prst="rect">
            <a:avLst/>
          </a:prstGeom>
          <a:noFill/>
          <a:ln w="9525">
            <a:noFill/>
            <a:miter lim="800000"/>
            <a:headEnd/>
            <a:tailEnd/>
          </a:ln>
        </p:spPr>
      </p:pic>
    </p:spTree>
    <p:extLst>
      <p:ext uri="{BB962C8B-B14F-4D97-AF65-F5344CB8AC3E}">
        <p14:creationId xmlns:p14="http://schemas.microsoft.com/office/powerpoint/2010/main" val="3146997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774700" y="1651969"/>
            <a:ext cx="4356100" cy="3784600"/>
          </a:xfrm>
          <a:noFill/>
        </p:spPr>
        <p:txBody>
          <a:bodyPr lIns="0" tIns="0" rIns="0" bIns="0">
            <a:noAutofit/>
          </a:bodyPr>
          <a:lstStyle/>
          <a:p>
            <a:pPr>
              <a:spcBef>
                <a:spcPts val="0"/>
              </a:spcBef>
              <a:buFont typeface="Arial" pitchFamily="34" charset="0"/>
              <a:buChar char="•"/>
              <a:defRPr/>
            </a:pPr>
            <a:r>
              <a:rPr lang="en-GB" sz="1800" dirty="0">
                <a:solidFill>
                  <a:srgbClr val="000000"/>
                </a:solidFill>
                <a:latin typeface="P22 Underground GR Light"/>
                <a:cs typeface="P22 Underground GR Light"/>
              </a:rPr>
              <a:t>Britain needed workers – many men had died in the Second World War. </a:t>
            </a:r>
            <a:endParaRPr lang="en-GB" sz="1800" dirty="0" smtClean="0">
              <a:solidFill>
                <a:srgbClr val="000000"/>
              </a:solidFill>
              <a:latin typeface="P22 Underground GR Light"/>
              <a:cs typeface="P22 Underground GR Light"/>
            </a:endParaRPr>
          </a:p>
          <a:p>
            <a:pPr marL="0" indent="0">
              <a:spcBef>
                <a:spcPts val="0"/>
              </a:spcBef>
              <a:buNone/>
              <a:defRPr/>
            </a:pPr>
            <a:endParaRPr lang="en-GB" sz="1800" dirty="0">
              <a:solidFill>
                <a:srgbClr val="000000"/>
              </a:solidFill>
              <a:latin typeface="P22 Underground GR Light"/>
              <a:cs typeface="P22 Underground GR Light"/>
            </a:endParaRPr>
          </a:p>
          <a:p>
            <a:pPr>
              <a:spcBef>
                <a:spcPts val="0"/>
              </a:spcBef>
              <a:buFont typeface="Arial" pitchFamily="34" charset="0"/>
              <a:buChar char="•"/>
              <a:defRPr/>
            </a:pPr>
            <a:r>
              <a:rPr lang="en-GB" sz="1800" dirty="0">
                <a:solidFill>
                  <a:srgbClr val="000000"/>
                </a:solidFill>
                <a:latin typeface="P22 Underground GR Light"/>
                <a:cs typeface="P22 Underground GR Light"/>
              </a:rPr>
              <a:t>In 1948, the British Nationality Act gave 800 million people in the Commonwealth the right to claim British Citizenship</a:t>
            </a:r>
            <a:r>
              <a:rPr lang="en-GB" sz="1800" dirty="0" smtClean="0">
                <a:solidFill>
                  <a:srgbClr val="000000"/>
                </a:solidFill>
                <a:latin typeface="P22 Underground GR Light"/>
                <a:cs typeface="P22 Underground GR Light"/>
              </a:rPr>
              <a:t>.</a:t>
            </a:r>
          </a:p>
          <a:p>
            <a:pPr>
              <a:spcBef>
                <a:spcPts val="0"/>
              </a:spcBef>
              <a:buFont typeface="Arial" pitchFamily="34" charset="0"/>
              <a:buChar char="•"/>
              <a:defRPr/>
            </a:pPr>
            <a:endParaRPr lang="en-GB" sz="1800" dirty="0">
              <a:solidFill>
                <a:srgbClr val="000000"/>
              </a:solidFill>
              <a:latin typeface="P22 Underground GR Light"/>
              <a:cs typeface="P22 Underground GR Light"/>
            </a:endParaRPr>
          </a:p>
          <a:p>
            <a:pPr>
              <a:spcBef>
                <a:spcPts val="0"/>
              </a:spcBef>
              <a:buFont typeface="Arial" pitchFamily="34" charset="0"/>
              <a:buChar char="•"/>
              <a:defRPr/>
            </a:pPr>
            <a:r>
              <a:rPr lang="en-GB" sz="1800" dirty="0">
                <a:solidFill>
                  <a:srgbClr val="000000"/>
                </a:solidFill>
                <a:latin typeface="P22 Underground GR Light"/>
                <a:cs typeface="P22 Underground GR Light"/>
              </a:rPr>
              <a:t>The NHS was launched in 1948 and needed </a:t>
            </a:r>
            <a:r>
              <a:rPr lang="en-GB" sz="1800" dirty="0" smtClean="0">
                <a:solidFill>
                  <a:srgbClr val="000000"/>
                </a:solidFill>
                <a:latin typeface="P22 Underground GR Light"/>
                <a:cs typeface="P22 Underground GR Light"/>
              </a:rPr>
              <a:t>workers to get it going. </a:t>
            </a:r>
            <a:r>
              <a:rPr lang="en-GB" sz="1800" dirty="0">
                <a:solidFill>
                  <a:srgbClr val="000000"/>
                </a:solidFill>
                <a:latin typeface="P22 Underground GR Light"/>
                <a:cs typeface="P22 Underground GR Light"/>
              </a:rPr>
              <a:t>It advertised constantly in Commonwealth countries to attract new workers.</a:t>
            </a:r>
          </a:p>
          <a:p>
            <a:pPr>
              <a:spcBef>
                <a:spcPts val="0"/>
              </a:spcBef>
              <a:buFont typeface="Arial" pitchFamily="34" charset="0"/>
              <a:buChar char="•"/>
              <a:defRPr/>
            </a:pPr>
            <a:endParaRPr lang="en-GB" sz="1800" dirty="0">
              <a:solidFill>
                <a:srgbClr val="000000"/>
              </a:solidFill>
              <a:latin typeface="P22 Underground GR Light"/>
              <a:cs typeface="P22 Underground GR Light"/>
            </a:endParaRPr>
          </a:p>
        </p:txBody>
      </p:sp>
      <p:pic>
        <p:nvPicPr>
          <p:cNvPr id="8" name="Picture 7" descr="•MM Master Mark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425" y="231218"/>
            <a:ext cx="1008000" cy="1420751"/>
          </a:xfrm>
          <a:prstGeom prst="rect">
            <a:avLst/>
          </a:prstGeom>
        </p:spPr>
      </p:pic>
      <p:sp>
        <p:nvSpPr>
          <p:cNvPr id="14" name="Rectangle 13"/>
          <p:cNvSpPr/>
          <p:nvPr/>
        </p:nvSpPr>
        <p:spPr>
          <a:xfrm>
            <a:off x="774700" y="615949"/>
            <a:ext cx="6794500" cy="518709"/>
          </a:xfrm>
          <a:prstGeom prst="rect">
            <a:avLst/>
          </a:prstGeom>
          <a:solidFill>
            <a:srgbClr val="159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962805" y="620309"/>
            <a:ext cx="6606395" cy="430887"/>
          </a:xfrm>
          <a:prstGeom prst="rect">
            <a:avLst/>
          </a:prstGeom>
          <a:noFill/>
        </p:spPr>
        <p:txBody>
          <a:bodyPr wrap="square" lIns="0" tIns="0" rIns="0" bIns="0" rtlCol="0">
            <a:spAutoFit/>
          </a:bodyPr>
          <a:lstStyle/>
          <a:p>
            <a:r>
              <a:rPr lang="en-US" sz="2800" dirty="0" smtClean="0">
                <a:solidFill>
                  <a:srgbClr val="FFFFFF"/>
                </a:solidFill>
                <a:latin typeface="P22 Underground GR"/>
                <a:cs typeface="P22 Underground GR"/>
              </a:rPr>
              <a:t>Background continued</a:t>
            </a:r>
            <a:endParaRPr lang="en-US" sz="2800" dirty="0">
              <a:solidFill>
                <a:srgbClr val="FFFFFF"/>
              </a:solidFill>
              <a:latin typeface="P22 Underground GR"/>
              <a:cs typeface="P22 Underground GR"/>
            </a:endParaRPr>
          </a:p>
        </p:txBody>
      </p:sp>
      <p:pic>
        <p:nvPicPr>
          <p:cNvPr id="10" name="Picture 8"/>
          <p:cNvPicPr>
            <a:picLocks noChangeAspect="1"/>
          </p:cNvPicPr>
          <p:nvPr/>
        </p:nvPicPr>
        <p:blipFill>
          <a:blip r:embed="rId4"/>
          <a:srcRect/>
          <a:stretch>
            <a:fillRect/>
          </a:stretch>
        </p:blipFill>
        <p:spPr bwMode="auto">
          <a:xfrm>
            <a:off x="5559825" y="2285355"/>
            <a:ext cx="3403600" cy="2257534"/>
          </a:xfrm>
          <a:prstGeom prst="rect">
            <a:avLst/>
          </a:prstGeom>
          <a:noFill/>
          <a:ln w="9525">
            <a:noFill/>
            <a:miter lim="800000"/>
            <a:headEnd/>
            <a:tailEnd/>
          </a:ln>
        </p:spPr>
      </p:pic>
    </p:spTree>
    <p:extLst>
      <p:ext uri="{BB962C8B-B14F-4D97-AF65-F5344CB8AC3E}">
        <p14:creationId xmlns:p14="http://schemas.microsoft.com/office/powerpoint/2010/main" val="716250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TotalTime>
  <Words>4403</Words>
  <Application>Microsoft Macintosh PowerPoint</Application>
  <PresentationFormat>On-screen Show (4:3)</PresentationFormat>
  <Paragraphs>233</Paragraphs>
  <Slides>23</Slides>
  <Notes>17</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Migration Museum Project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Miller</dc:creator>
  <cp:lastModifiedBy>Emily Miller</cp:lastModifiedBy>
  <cp:revision>8</cp:revision>
  <dcterms:created xsi:type="dcterms:W3CDTF">2016-11-29T15:13:50Z</dcterms:created>
  <dcterms:modified xsi:type="dcterms:W3CDTF">2016-11-29T16:31:19Z</dcterms:modified>
</cp:coreProperties>
</file>