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68" r:id="rId23"/>
    <p:sldId id="269" r:id="rId24"/>
    <p:sldId id="270" r:id="rId25"/>
    <p:sldId id="271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12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0122E0-13DF-F24A-A89E-40EA9B57F364}" type="datetimeFigureOut">
              <a:rPr lang="en-US" smtClean="0"/>
              <a:t>29/11/2016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6005D3-4A1F-CF4B-9B79-5BBBFDA7B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519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Migration</a:t>
            </a:r>
            <a:r>
              <a:rPr lang="en-US" baseline="0" dirty="0" smtClean="0"/>
              <a:t> Museum Project scheme of 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1EB35-F438-D547-9F05-E227C3603EC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2692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this you need to have printed out the Irish</a:t>
            </a:r>
            <a:r>
              <a:rPr lang="en-US" baseline="0" dirty="0" smtClean="0"/>
              <a:t> immigration worksheet, and have some highlighter pens for pupils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1EB35-F438-D547-9F05-E227C3603EC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0130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Pupils</a:t>
            </a:r>
            <a:r>
              <a:rPr lang="en-US" baseline="0" dirty="0" smtClean="0"/>
              <a:t> will need some way of indicating true and false. Hands up can work if no other option.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1EB35-F438-D547-9F05-E227C3603EC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0130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1EB35-F438-D547-9F05-E227C3603EC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0130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1EB35-F438-D547-9F05-E227C3603EC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0130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1EB35-F438-D547-9F05-E227C3603ECD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0130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1EB35-F438-D547-9F05-E227C3603ECD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0130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1EB35-F438-D547-9F05-E227C3603ECD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0130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you have a high ability</a:t>
            </a:r>
            <a:r>
              <a:rPr lang="en-US" baseline="0" dirty="0" smtClean="0"/>
              <a:t> class, or Irish pupils you might want to address the fact that this statement and the image are contentious for many in Ireland, and why that is.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1EB35-F438-D547-9F05-E227C3603ECD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0130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1EB35-F438-D547-9F05-E227C3603ECD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0130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1EB35-F438-D547-9F05-E227C3603ECD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013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lays out the lessons for the unit.</a:t>
            </a:r>
            <a:r>
              <a:rPr lang="en-US" baseline="0" dirty="0" smtClean="0"/>
              <a:t> Each circle contains an image to illustrate the theme for that lesson. </a:t>
            </a:r>
          </a:p>
          <a:p>
            <a:r>
              <a:rPr lang="en-US" baseline="0" dirty="0" smtClean="0"/>
              <a:t>Lesson 1= </a:t>
            </a:r>
            <a:r>
              <a:rPr lang="en-US" baseline="0" dirty="0" smtClean="0"/>
              <a:t>introduction</a:t>
            </a:r>
          </a:p>
          <a:p>
            <a:r>
              <a:rPr lang="en-US" b="0" baseline="0" dirty="0" smtClean="0"/>
              <a:t>Lesson </a:t>
            </a:r>
            <a:r>
              <a:rPr lang="en-US" b="0" baseline="0" dirty="0" smtClean="0"/>
              <a:t>2 (circle 1) </a:t>
            </a:r>
            <a:r>
              <a:rPr lang="en-US" b="0" baseline="0" dirty="0" smtClean="0"/>
              <a:t>= Roman Britain</a:t>
            </a:r>
          </a:p>
          <a:p>
            <a:r>
              <a:rPr lang="en-US" baseline="0" dirty="0" smtClean="0"/>
              <a:t>Lesson 3 = The Huguenots</a:t>
            </a:r>
          </a:p>
          <a:p>
            <a:r>
              <a:rPr lang="en-US" baseline="0" dirty="0" smtClean="0"/>
              <a:t>Lesson 4 = Jewish immigration</a:t>
            </a:r>
          </a:p>
          <a:p>
            <a:r>
              <a:rPr lang="en-US" b="1" baseline="0" dirty="0" smtClean="0"/>
              <a:t>Lesson 5 = The Irish diaspora</a:t>
            </a:r>
          </a:p>
          <a:p>
            <a:r>
              <a:rPr lang="en-US" baseline="0" dirty="0" smtClean="0"/>
              <a:t>Lesson 6 = Commonwealth immigration</a:t>
            </a:r>
          </a:p>
          <a:p>
            <a:r>
              <a:rPr lang="en-US" baseline="0" dirty="0" smtClean="0"/>
              <a:t>Lesson 7 = Current migration debates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9CC2C-B641-4C42-B0F4-7CF9A3BCC45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2886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1EB35-F438-D547-9F05-E227C3603ECD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0130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1EB35-F438-D547-9F05-E227C3603ECD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0130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1EB35-F438-D547-9F05-E227C3603ECD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5638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Answers: 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Both social and economic</a:t>
            </a:r>
          </a:p>
          <a:p>
            <a:pPr marL="228600" indent="-228600">
              <a:buAutoNum type="arabicParenR"/>
            </a:pPr>
            <a:r>
              <a:rPr lang="en-US" dirty="0" smtClean="0"/>
              <a:t>Both</a:t>
            </a:r>
            <a:r>
              <a:rPr lang="en-US" baseline="0" dirty="0" smtClean="0"/>
              <a:t> social and economic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Both social and economic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Mostly social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Mostly social</a:t>
            </a:r>
          </a:p>
          <a:p>
            <a:pPr marL="228600" indent="-228600">
              <a:buAutoNum type="arabicParenR"/>
            </a:pPr>
            <a:r>
              <a:rPr lang="en-US" dirty="0" smtClean="0"/>
              <a:t>Both</a:t>
            </a:r>
            <a:r>
              <a:rPr lang="en-US" baseline="0" dirty="0" smtClean="0"/>
              <a:t> social and economic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Mostly economic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Mostly social – and political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1EB35-F438-D547-9F05-E227C3603ECD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0130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 that these</a:t>
            </a:r>
            <a:r>
              <a:rPr lang="en-US" baseline="0" dirty="0" smtClean="0"/>
              <a:t> were common signs in England – also in job adverts in newspapers </a:t>
            </a:r>
            <a:r>
              <a:rPr lang="en-US" baseline="0" dirty="0" err="1" smtClean="0"/>
              <a:t>etc</a:t>
            </a:r>
            <a:r>
              <a:rPr lang="en-US" baseline="0" dirty="0" smtClean="0"/>
              <a:t> – before race relations legislation came into place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1EB35-F438-D547-9F05-E227C3603ECD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0130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Apple Chancery"/>
              </a:rPr>
              <a:t>Remind them they’ll know another Christmas song by the </a:t>
            </a:r>
            <a:r>
              <a:rPr lang="en-US" sz="1200" u="non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Apple Chancery"/>
              </a:rPr>
              <a:t>Pogues</a:t>
            </a:r>
            <a:r>
              <a:rPr lang="en-US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Apple Chancery"/>
              </a:rPr>
              <a:t>!</a:t>
            </a:r>
          </a:p>
          <a:p>
            <a:r>
              <a:rPr lang="en-US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Apple Chancery"/>
              </a:rPr>
              <a:t>Link in case you need it: https://</a:t>
            </a:r>
            <a:r>
              <a:rPr lang="en-US" sz="1200" u="non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Apple Chancery"/>
              </a:rPr>
              <a:t>www.youtube.com</a:t>
            </a:r>
            <a:r>
              <a:rPr lang="en-US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Apple Chancery"/>
              </a:rPr>
              <a:t>/</a:t>
            </a:r>
            <a:r>
              <a:rPr lang="en-US" sz="1200" u="non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Apple Chancery"/>
              </a:rPr>
              <a:t>watch?v</a:t>
            </a:r>
            <a:r>
              <a:rPr lang="en-US" sz="1200" u="none" kern="1200" baseline="0" smtClean="0">
                <a:solidFill>
                  <a:schemeClr val="tx1"/>
                </a:solidFill>
                <a:latin typeface="+mn-lt"/>
                <a:ea typeface="+mn-ea"/>
                <a:cs typeface="Apple Chancery"/>
              </a:rPr>
              <a:t>=27iJsZpQn3A</a:t>
            </a:r>
            <a:endParaRPr lang="en-US" sz="1200" u="none" kern="1200" baseline="0" dirty="0" smtClean="0">
              <a:solidFill>
                <a:schemeClr val="tx1"/>
              </a:solidFill>
              <a:latin typeface="+mn-lt"/>
              <a:ea typeface="+mn-ea"/>
              <a:cs typeface="Apple Chancery"/>
            </a:endParaRPr>
          </a:p>
          <a:p>
            <a:r>
              <a:rPr lang="en-US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Apple Chancery"/>
              </a:rPr>
              <a:t>You can read the lyrics as the song rolls. You will need to explain what ‘coffin ship’ means</a:t>
            </a:r>
          </a:p>
          <a:p>
            <a:endParaRPr lang="en-US" sz="1200" u="none" kern="1200" baseline="0" dirty="0" smtClean="0">
              <a:solidFill>
                <a:schemeClr val="tx1"/>
              </a:solidFill>
              <a:latin typeface="+mn-lt"/>
              <a:ea typeface="+mn-ea"/>
              <a:cs typeface="Apple Chancery"/>
            </a:endParaRPr>
          </a:p>
          <a:p>
            <a:endParaRPr lang="en-US" sz="1200" u="non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u="none" kern="1200" baseline="-25000" dirty="0" smtClean="0">
              <a:solidFill>
                <a:schemeClr val="tx1"/>
              </a:solidFill>
              <a:latin typeface="+mn-lt"/>
              <a:ea typeface="+mn-ea"/>
              <a:cs typeface="Apple Chancery"/>
            </a:endParaRPr>
          </a:p>
          <a:p>
            <a:endParaRPr lang="en-US" sz="1200" u="none" dirty="0">
              <a:latin typeface="+mn-lt"/>
              <a:cs typeface="Apple Chancery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1EB35-F438-D547-9F05-E227C3603ECD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516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the enquiry question for the lesson. Differentiated aims</a:t>
            </a:r>
            <a:r>
              <a:rPr lang="en-US" baseline="0" dirty="0" smtClean="0"/>
              <a:t> on next slide.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9CC2C-B641-4C42-B0F4-7CF9A3BCC45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288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have chosen</a:t>
            </a:r>
            <a:r>
              <a:rPr lang="en-US" baseline="0" dirty="0" smtClean="0"/>
              <a:t> to lay out the Lesson Objective in this differentiated way each lesson. Feel free to edit to fit with your school system.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1EB35-F438-D547-9F05-E227C3603EC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89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Gradually</a:t>
            </a:r>
            <a:r>
              <a:rPr lang="en-US" baseline="0" dirty="0" smtClean="0"/>
              <a:t> the keywords for this unit will increase in number. You might choose to put all keywords and definitions on the wall during the unit.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1EB35-F438-D547-9F05-E227C3603EC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0263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Answer:</a:t>
            </a:r>
            <a:r>
              <a:rPr lang="en-US" baseline="0" dirty="0" smtClean="0"/>
              <a:t> Potato Famine in Ireland leading to mass emigration in the 1850s</a:t>
            </a:r>
            <a:endParaRPr lang="en-US" dirty="0" smtClean="0"/>
          </a:p>
          <a:p>
            <a:endParaRPr lang="en-US" sz="1200" u="none" kern="1200" baseline="-25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u="none" kern="1200" baseline="-25000" dirty="0" smtClean="0">
              <a:solidFill>
                <a:schemeClr val="tx1"/>
              </a:solidFill>
              <a:latin typeface="+mn-lt"/>
              <a:ea typeface="+mn-ea"/>
              <a:cs typeface="Apple Chancery"/>
            </a:endParaRPr>
          </a:p>
          <a:p>
            <a:endParaRPr lang="en-US" sz="1200" u="none" dirty="0">
              <a:latin typeface="+mn-lt"/>
              <a:cs typeface="Apple Chancery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1EB35-F438-D547-9F05-E227C3603EC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5168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‘Mountains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O’Mourne</a:t>
            </a:r>
            <a:r>
              <a:rPr lang="en-US" baseline="0" dirty="0" smtClean="0"/>
              <a:t>’ sung by Don McLean: https://</a:t>
            </a:r>
            <a:r>
              <a:rPr lang="en-US" baseline="0" dirty="0" err="1" smtClean="0"/>
              <a:t>www.youtube.com</a:t>
            </a:r>
            <a:r>
              <a:rPr lang="en-US" baseline="0" dirty="0" smtClean="0"/>
              <a:t>/</a:t>
            </a:r>
            <a:r>
              <a:rPr lang="en-US" baseline="0" dirty="0" err="1" smtClean="0"/>
              <a:t>watch?v</a:t>
            </a:r>
            <a:r>
              <a:rPr lang="en-US" baseline="0" dirty="0" smtClean="0"/>
              <a:t>=iEZIKSm78k8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4 verses – lyrics on next slide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1EB35-F438-D547-9F05-E227C3603EC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277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 reads downwards: v1 top</a:t>
            </a:r>
            <a:r>
              <a:rPr lang="en-US" baseline="0" dirty="0" smtClean="0"/>
              <a:t> left, v2 bottom left, v3 top right, v4 bottom right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1EB35-F438-D547-9F05-E227C3603EC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0130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dirty="0" smtClean="0">
                <a:solidFill>
                  <a:srgbClr val="000000"/>
                </a:solidFill>
              </a:rPr>
              <a:t>Questions</a:t>
            </a:r>
            <a:r>
              <a:rPr lang="en-US" sz="1200" baseline="0" dirty="0" smtClean="0">
                <a:solidFill>
                  <a:srgbClr val="000000"/>
                </a:solidFill>
              </a:rPr>
              <a:t> about this verse to discuss as a class: </a:t>
            </a:r>
            <a:endParaRPr lang="en-US" sz="12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1200" dirty="0" smtClean="0">
                <a:solidFill>
                  <a:srgbClr val="000000"/>
                </a:solidFill>
                <a:latin typeface="P22 Underground Light"/>
                <a:cs typeface="P22 Underground Light"/>
              </a:rPr>
              <a:t>Oh, Mary, this London’s a wonderful sight [what does this suggest about</a:t>
            </a:r>
            <a:r>
              <a:rPr lang="en-US" sz="1200" baseline="0" dirty="0" smtClean="0">
                <a:solidFill>
                  <a:srgbClr val="000000"/>
                </a:solidFill>
                <a:latin typeface="P22 Underground Light"/>
                <a:cs typeface="P22 Underground Light"/>
              </a:rPr>
              <a:t> how the Irish saw London?]</a:t>
            </a:r>
            <a:endParaRPr lang="en-US" sz="1200" dirty="0" smtClean="0">
              <a:solidFill>
                <a:srgbClr val="000000"/>
              </a:solidFill>
              <a:latin typeface="P22 Underground Light"/>
              <a:cs typeface="P22 Underground Light"/>
            </a:endParaRPr>
          </a:p>
          <a:p>
            <a:pPr marL="0" indent="0">
              <a:buNone/>
            </a:pPr>
            <a:r>
              <a:rPr lang="en-US" sz="1200" dirty="0" smtClean="0">
                <a:solidFill>
                  <a:srgbClr val="000000"/>
                </a:solidFill>
                <a:latin typeface="P22 Underground Light"/>
                <a:cs typeface="P22 Underground Light"/>
              </a:rPr>
              <a:t>With people here working by day and by night [what does this suggest about jobs</a:t>
            </a:r>
            <a:r>
              <a:rPr lang="en-US" sz="1200" baseline="0" dirty="0" smtClean="0">
                <a:solidFill>
                  <a:srgbClr val="000000"/>
                </a:solidFill>
                <a:latin typeface="P22 Underground Light"/>
                <a:cs typeface="P22 Underground Light"/>
              </a:rPr>
              <a:t> in Ireland?]</a:t>
            </a:r>
            <a:endParaRPr lang="en-US" sz="1200" dirty="0" smtClean="0">
              <a:solidFill>
                <a:srgbClr val="000000"/>
              </a:solidFill>
              <a:latin typeface="P22 Underground Light"/>
              <a:cs typeface="P22 Underground Light"/>
            </a:endParaRPr>
          </a:p>
          <a:p>
            <a:pPr marL="0" indent="0">
              <a:buNone/>
            </a:pPr>
            <a:r>
              <a:rPr lang="en-US" sz="1200" dirty="0" smtClean="0">
                <a:solidFill>
                  <a:srgbClr val="000000"/>
                </a:solidFill>
                <a:latin typeface="P22 Underground Light"/>
                <a:cs typeface="P22 Underground Light"/>
              </a:rPr>
              <a:t>They don’t sow potatoes nor barley nor wheat [what might you guess</a:t>
            </a:r>
            <a:r>
              <a:rPr lang="en-US" sz="1200" baseline="0" dirty="0" smtClean="0">
                <a:solidFill>
                  <a:srgbClr val="000000"/>
                </a:solidFill>
                <a:latin typeface="P22 Underground Light"/>
                <a:cs typeface="P22 Underground Light"/>
              </a:rPr>
              <a:t> about life in Ireland from this? How does it connect with the image linking you did?]</a:t>
            </a:r>
            <a:endParaRPr lang="en-US" sz="1200" dirty="0" smtClean="0">
              <a:solidFill>
                <a:srgbClr val="000000"/>
              </a:solidFill>
              <a:latin typeface="P22 Underground Light"/>
              <a:cs typeface="P22 Underground Light"/>
            </a:endParaRPr>
          </a:p>
          <a:p>
            <a:pPr marL="0" indent="0">
              <a:buNone/>
            </a:pPr>
            <a:r>
              <a:rPr lang="en-US" sz="1200" dirty="0" smtClean="0">
                <a:solidFill>
                  <a:srgbClr val="000000"/>
                </a:solidFill>
                <a:latin typeface="P22 Underground Light"/>
                <a:cs typeface="P22 Underground Light"/>
              </a:rPr>
              <a:t>But there’s gangs of them </a:t>
            </a:r>
            <a:r>
              <a:rPr lang="en-US" sz="1200" dirty="0" err="1" smtClean="0">
                <a:solidFill>
                  <a:srgbClr val="000000"/>
                </a:solidFill>
                <a:latin typeface="P22 Underground Light"/>
                <a:cs typeface="P22 Underground Light"/>
              </a:rPr>
              <a:t>diggin</a:t>
            </a:r>
            <a:r>
              <a:rPr lang="en-US" sz="1200" dirty="0" smtClean="0">
                <a:solidFill>
                  <a:srgbClr val="000000"/>
                </a:solidFill>
                <a:latin typeface="P22 Underground Light"/>
                <a:cs typeface="P22 Underground Light"/>
              </a:rPr>
              <a:t>’ for gold in the street [are they</a:t>
            </a:r>
            <a:r>
              <a:rPr lang="en-US" sz="1200" baseline="0" dirty="0" smtClean="0">
                <a:solidFill>
                  <a:srgbClr val="000000"/>
                </a:solidFill>
                <a:latin typeface="P22 Underground Light"/>
                <a:cs typeface="P22 Underground Light"/>
              </a:rPr>
              <a:t> really digging for gold? What does this suggest?]</a:t>
            </a:r>
            <a:endParaRPr lang="en-US" sz="1200" dirty="0" smtClean="0">
              <a:solidFill>
                <a:srgbClr val="000000"/>
              </a:solidFill>
              <a:latin typeface="P22 Underground Light"/>
              <a:cs typeface="P22 Underground Light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1EB35-F438-D547-9F05-E227C3603EC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013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0C6C5-F149-8A44-99FE-27870EFC4F85}" type="datetimeFigureOut">
              <a:rPr lang="en-US" smtClean="0"/>
              <a:t>29/11/2016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4DCD-A056-F747-90F5-F5AFE28C6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863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0C6C5-F149-8A44-99FE-27870EFC4F85}" type="datetimeFigureOut">
              <a:rPr lang="en-US" smtClean="0"/>
              <a:t>29/11/2016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4DCD-A056-F747-90F5-F5AFE28C6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462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0C6C5-F149-8A44-99FE-27870EFC4F85}" type="datetimeFigureOut">
              <a:rPr lang="en-US" smtClean="0"/>
              <a:t>29/11/2016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4DCD-A056-F747-90F5-F5AFE28C6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857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0C6C5-F149-8A44-99FE-27870EFC4F85}" type="datetimeFigureOut">
              <a:rPr lang="en-US" smtClean="0"/>
              <a:t>29/11/2016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4DCD-A056-F747-90F5-F5AFE28C6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880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0C6C5-F149-8A44-99FE-27870EFC4F85}" type="datetimeFigureOut">
              <a:rPr lang="en-US" smtClean="0"/>
              <a:t>29/11/2016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4DCD-A056-F747-90F5-F5AFE28C6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041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0C6C5-F149-8A44-99FE-27870EFC4F85}" type="datetimeFigureOut">
              <a:rPr lang="en-US" smtClean="0"/>
              <a:t>29/11/2016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4DCD-A056-F747-90F5-F5AFE28C6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798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0C6C5-F149-8A44-99FE-27870EFC4F85}" type="datetimeFigureOut">
              <a:rPr lang="en-US" smtClean="0"/>
              <a:t>29/11/2016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4DCD-A056-F747-90F5-F5AFE28C6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966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0C6C5-F149-8A44-99FE-27870EFC4F85}" type="datetimeFigureOut">
              <a:rPr lang="en-US" smtClean="0"/>
              <a:t>29/11/2016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4DCD-A056-F747-90F5-F5AFE28C6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229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0C6C5-F149-8A44-99FE-27870EFC4F85}" type="datetimeFigureOut">
              <a:rPr lang="en-US" smtClean="0"/>
              <a:t>29/11/2016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4DCD-A056-F747-90F5-F5AFE28C6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788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0C6C5-F149-8A44-99FE-27870EFC4F85}" type="datetimeFigureOut">
              <a:rPr lang="en-US" smtClean="0"/>
              <a:t>29/11/2016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4DCD-A056-F747-90F5-F5AFE28C6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43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0C6C5-F149-8A44-99FE-27870EFC4F85}" type="datetimeFigureOut">
              <a:rPr lang="en-US" smtClean="0"/>
              <a:t>29/11/2016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4DCD-A056-F747-90F5-F5AFE28C6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223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0C6C5-F149-8A44-99FE-27870EFC4F85}" type="datetimeFigureOut">
              <a:rPr lang="en-US" smtClean="0"/>
              <a:t>29/11/2016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74DCD-A056-F747-90F5-F5AFE28C6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50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hyperlink" Target="http://en.wikipedia.org/wiki/Ireland" TargetMode="External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7iJsZpQn3A" TargetMode="External"/><Relationship Id="rId4" Type="http://schemas.openxmlformats.org/officeDocument/2006/relationships/image" Target="../media/image1.png"/><Relationship Id="rId5" Type="http://schemas.openxmlformats.org/officeDocument/2006/relationships/image" Target="../media/image12.png"/><Relationship Id="rId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8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hyperlink" Target="https://www.youtube.com/watch?v=iEZIKSm78k8" TargetMode="External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•MM Master Mark cya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618" y="1604286"/>
            <a:ext cx="2574727" cy="362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378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4700" y="1993900"/>
            <a:ext cx="4851400" cy="3784600"/>
          </a:xfrm>
          <a:noFill/>
        </p:spPr>
        <p:txBody>
          <a:bodyPr lIns="0" tIns="0" rIns="0" bIns="0">
            <a:noAutofit/>
          </a:bodyPr>
          <a:lstStyle/>
          <a:p>
            <a:pPr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GB" sz="1800" dirty="0" smtClean="0">
                <a:solidFill>
                  <a:srgbClr val="000000"/>
                </a:solidFill>
                <a:latin typeface="P22 Underground GR Light"/>
                <a:cs typeface="P22 Underground GR Light"/>
              </a:rPr>
              <a:t>Read through th</a:t>
            </a:r>
            <a:r>
              <a:rPr lang="en-GB" sz="1800" dirty="0" smtClean="0">
                <a:solidFill>
                  <a:srgbClr val="000000"/>
                </a:solidFill>
                <a:latin typeface="P22 Underground GR Light"/>
                <a:cs typeface="P22 Underground GR Light"/>
              </a:rPr>
              <a:t>e worksheet carefully, with a highlighter to hand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  <a:defRPr/>
            </a:pPr>
            <a:endParaRPr lang="en-GB" sz="1800" dirty="0">
              <a:solidFill>
                <a:srgbClr val="000000"/>
              </a:solidFill>
              <a:latin typeface="P22 Underground GR Light"/>
              <a:cs typeface="P22 Underground GR Light"/>
            </a:endParaRPr>
          </a:p>
          <a:p>
            <a:pPr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GB" sz="1800" dirty="0" smtClean="0">
                <a:solidFill>
                  <a:srgbClr val="000000"/>
                </a:solidFill>
                <a:latin typeface="P22 Underground GR Light"/>
                <a:cs typeface="P22 Underground GR Light"/>
              </a:rPr>
              <a:t>Highlight any information or facts that you think are important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  <a:defRPr/>
            </a:pPr>
            <a:endParaRPr lang="en-GB" sz="1800" dirty="0">
              <a:solidFill>
                <a:srgbClr val="000000"/>
              </a:solidFill>
              <a:latin typeface="P22 Underground GR Light"/>
              <a:cs typeface="P22 Underground GR Light"/>
            </a:endParaRPr>
          </a:p>
          <a:p>
            <a:pPr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GB" sz="1800" dirty="0" smtClean="0">
                <a:solidFill>
                  <a:srgbClr val="000000"/>
                </a:solidFill>
                <a:latin typeface="P22 Underground GR Light"/>
                <a:cs typeface="P22 Underground GR Light"/>
              </a:rPr>
              <a:t>You will need the information from this sheet for the true / false activity coming up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  <a:defRPr/>
            </a:pPr>
            <a:endParaRPr lang="en-GB" sz="1800" dirty="0">
              <a:solidFill>
                <a:srgbClr val="000000"/>
              </a:solidFill>
              <a:latin typeface="P22 Underground GR Light"/>
              <a:cs typeface="P22 Underground GR Light"/>
            </a:endParaRPr>
          </a:p>
          <a:p>
            <a:pPr>
              <a:spcBef>
                <a:spcPts val="0"/>
              </a:spcBef>
              <a:buFont typeface="Arial" pitchFamily="34" charset="0"/>
              <a:buChar char="•"/>
              <a:defRPr/>
            </a:pPr>
            <a:endParaRPr lang="en-GB" sz="1800" dirty="0">
              <a:solidFill>
                <a:srgbClr val="000000"/>
              </a:solidFill>
              <a:latin typeface="P22 Underground GR Light"/>
              <a:cs typeface="P22 Underground GR Light"/>
            </a:endParaRPr>
          </a:p>
        </p:txBody>
      </p:sp>
      <p:pic>
        <p:nvPicPr>
          <p:cNvPr id="8" name="Picture 7" descr="•MM Master Mark cya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425" y="231218"/>
            <a:ext cx="1008000" cy="142075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4700" y="615949"/>
            <a:ext cx="6794500" cy="518709"/>
          </a:xfrm>
          <a:prstGeom prst="rect">
            <a:avLst/>
          </a:prstGeom>
          <a:solidFill>
            <a:srgbClr val="159E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962805" y="620309"/>
            <a:ext cx="660639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  <a:latin typeface="P22 Underground GR"/>
                <a:cs typeface="P22 Underground GR"/>
              </a:rPr>
              <a:t>Task 1: Irish immigration</a:t>
            </a:r>
            <a:endParaRPr lang="en-US" sz="2800" dirty="0">
              <a:solidFill>
                <a:srgbClr val="FFFFFF"/>
              </a:solidFill>
              <a:latin typeface="P22 Underground GR"/>
              <a:cs typeface="P22 Underground GR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5925" y="199390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54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•MM Master Mark cya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425" y="231218"/>
            <a:ext cx="1008000" cy="142075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4700" y="615949"/>
            <a:ext cx="6794500" cy="518709"/>
          </a:xfrm>
          <a:prstGeom prst="rect">
            <a:avLst/>
          </a:prstGeom>
          <a:solidFill>
            <a:srgbClr val="159E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920145" y="620309"/>
            <a:ext cx="660639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  <a:latin typeface="P22 Underground GR"/>
                <a:cs typeface="P22 Underground GR"/>
              </a:rPr>
              <a:t>True / False </a:t>
            </a:r>
            <a:endParaRPr lang="en-US" sz="2800" dirty="0">
              <a:solidFill>
                <a:srgbClr val="FFFFFF"/>
              </a:solidFill>
              <a:latin typeface="P22 Underground GR"/>
              <a:cs typeface="P22 Underground GR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774700" y="2546068"/>
            <a:ext cx="4199707" cy="3784600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GB" sz="1800" dirty="0">
                <a:solidFill>
                  <a:srgbClr val="000000"/>
                </a:solidFill>
                <a:latin typeface="P22 Underground GR Light"/>
                <a:cs typeface="P22 Underground GR Light"/>
              </a:rPr>
              <a:t>On the next slides, there are some statements about what you have just </a:t>
            </a:r>
            <a:r>
              <a:rPr lang="en-GB" sz="1800" dirty="0" smtClean="0">
                <a:solidFill>
                  <a:srgbClr val="000000"/>
                </a:solidFill>
                <a:latin typeface="P22 Underground GR Light"/>
                <a:cs typeface="P22 Underground GR Light"/>
              </a:rPr>
              <a:t>learnt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  <a:defRPr/>
            </a:pPr>
            <a:endParaRPr lang="en-GB" sz="1800" dirty="0">
              <a:solidFill>
                <a:srgbClr val="000000"/>
              </a:solidFill>
              <a:latin typeface="P22 Underground GR Light"/>
              <a:cs typeface="P22 Underground GR Light"/>
            </a:endParaRPr>
          </a:p>
          <a:p>
            <a:pPr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GB" sz="1800" dirty="0">
                <a:solidFill>
                  <a:srgbClr val="000000"/>
                </a:solidFill>
                <a:latin typeface="P22 Underground GR Light"/>
                <a:cs typeface="P22 Underground GR Light"/>
              </a:rPr>
              <a:t>D</a:t>
            </a:r>
            <a:r>
              <a:rPr lang="en-GB" sz="1800" dirty="0" smtClean="0">
                <a:solidFill>
                  <a:srgbClr val="000000"/>
                </a:solidFill>
                <a:latin typeface="P22 Underground GR Light"/>
                <a:cs typeface="P22 Underground GR Light"/>
              </a:rPr>
              <a:t>ecide </a:t>
            </a:r>
            <a:r>
              <a:rPr lang="en-GB" sz="1800" dirty="0">
                <a:solidFill>
                  <a:srgbClr val="000000"/>
                </a:solidFill>
                <a:latin typeface="P22 Underground GR Light"/>
                <a:cs typeface="P22 Underground GR Light"/>
              </a:rPr>
              <a:t>if they are true or false by holding up your TRUE or FALSE cards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  <a:defRPr/>
            </a:pPr>
            <a:endParaRPr lang="en-GB" sz="1800" dirty="0" smtClean="0">
              <a:solidFill>
                <a:srgbClr val="000000"/>
              </a:solidFill>
              <a:latin typeface="P22 Underground GR Light"/>
              <a:cs typeface="P22 Underground GR Light"/>
            </a:endParaRPr>
          </a:p>
          <a:p>
            <a:pPr>
              <a:spcBef>
                <a:spcPts val="0"/>
              </a:spcBef>
              <a:buFont typeface="Arial" pitchFamily="34" charset="0"/>
              <a:buChar char="•"/>
              <a:defRPr/>
            </a:pPr>
            <a:endParaRPr lang="en-GB" sz="1800" dirty="0">
              <a:solidFill>
                <a:srgbClr val="000000"/>
              </a:solidFill>
              <a:latin typeface="P22 Underground GR Light"/>
              <a:cs typeface="P22 Underground GR Ligh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3684" y="2298644"/>
            <a:ext cx="3479741" cy="231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17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•MM Master Mark cya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425" y="231218"/>
            <a:ext cx="1008000" cy="142075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4700" y="615949"/>
            <a:ext cx="6794500" cy="518709"/>
          </a:xfrm>
          <a:prstGeom prst="rect">
            <a:avLst/>
          </a:prstGeom>
          <a:solidFill>
            <a:srgbClr val="159E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920145" y="620309"/>
            <a:ext cx="660639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  <a:latin typeface="P22 Underground GR"/>
                <a:cs typeface="P22 Underground GR"/>
              </a:rPr>
              <a:t>True / False </a:t>
            </a:r>
            <a:endParaRPr lang="en-US" sz="2800" dirty="0">
              <a:solidFill>
                <a:srgbClr val="FFFFFF"/>
              </a:solidFill>
              <a:latin typeface="P22 Underground GR"/>
              <a:cs typeface="P22 Underground GR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774700" y="3073400"/>
            <a:ext cx="4199707" cy="3784600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GB" sz="1800" dirty="0" smtClean="0">
                <a:solidFill>
                  <a:srgbClr val="000000"/>
                </a:solidFill>
                <a:latin typeface="P22 Underground GR Light"/>
                <a:cs typeface="P22 Underground GR Light"/>
              </a:rPr>
              <a:t>It is only in the last century that Irish people have been moving to Britain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  <a:defRPr/>
            </a:pPr>
            <a:endParaRPr lang="en-GB" sz="1800" dirty="0">
              <a:solidFill>
                <a:srgbClr val="000000"/>
              </a:solidFill>
              <a:latin typeface="P22 Underground GR Light"/>
              <a:cs typeface="P22 Underground GR Ligh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3684" y="2298644"/>
            <a:ext cx="3479741" cy="231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59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•MM Master Mark cya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425" y="231218"/>
            <a:ext cx="1008000" cy="142075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4700" y="615949"/>
            <a:ext cx="6794500" cy="518709"/>
          </a:xfrm>
          <a:prstGeom prst="rect">
            <a:avLst/>
          </a:prstGeom>
          <a:solidFill>
            <a:srgbClr val="159E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920145" y="620309"/>
            <a:ext cx="660639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  <a:latin typeface="P22 Underground GR"/>
                <a:cs typeface="P22 Underground GR"/>
              </a:rPr>
              <a:t>False </a:t>
            </a:r>
            <a:endParaRPr lang="en-US" sz="2800" dirty="0">
              <a:solidFill>
                <a:srgbClr val="FFFFFF"/>
              </a:solidFill>
              <a:latin typeface="P22 Underground GR"/>
              <a:cs typeface="P22 Underground GR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774700" y="2332471"/>
            <a:ext cx="6751840" cy="3784600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GB" sz="1800" dirty="0">
                <a:solidFill>
                  <a:srgbClr val="000000"/>
                </a:solidFill>
                <a:latin typeface="P22 Underground GR Light"/>
                <a:cs typeface="P22 Underground GR Light"/>
              </a:rPr>
              <a:t>There has been Irish migration to Great Britain from the earliest recorded history to the </a:t>
            </a:r>
            <a:r>
              <a:rPr lang="en-GB" sz="1800" dirty="0" smtClean="0">
                <a:solidFill>
                  <a:srgbClr val="000000"/>
                </a:solidFill>
                <a:latin typeface="P22 Underground GR Light"/>
                <a:cs typeface="P22 Underground GR Light"/>
              </a:rPr>
              <a:t>present</a:t>
            </a:r>
            <a:endParaRPr lang="en-GB" sz="1800" dirty="0">
              <a:solidFill>
                <a:srgbClr val="000000"/>
              </a:solidFill>
              <a:latin typeface="P22 Underground GR Light"/>
              <a:cs typeface="P22 Underground GR Light"/>
            </a:endParaRPr>
          </a:p>
          <a:p>
            <a:pPr>
              <a:spcBef>
                <a:spcPts val="0"/>
              </a:spcBef>
              <a:buFont typeface="Arial" pitchFamily="34" charset="0"/>
              <a:buChar char="•"/>
              <a:defRPr/>
            </a:pPr>
            <a:endParaRPr lang="en-GB" sz="1800" dirty="0">
              <a:solidFill>
                <a:srgbClr val="000000"/>
              </a:solidFill>
              <a:latin typeface="P22 Underground GR Light"/>
              <a:cs typeface="P22 Underground GR Light"/>
            </a:endParaRPr>
          </a:p>
          <a:p>
            <a:pPr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GB" sz="1800" dirty="0">
                <a:solidFill>
                  <a:srgbClr val="000000"/>
                </a:solidFill>
                <a:latin typeface="P22 Underground GR Light"/>
                <a:cs typeface="P22 Underground GR Light"/>
              </a:rPr>
              <a:t>There has been a continuous movement of people between the islands of Ireland and Great Britain because of how close they are to each </a:t>
            </a:r>
            <a:r>
              <a:rPr lang="en-GB" sz="1800" dirty="0" smtClean="0">
                <a:solidFill>
                  <a:srgbClr val="000000"/>
                </a:solidFill>
                <a:latin typeface="P22 Underground GR Light"/>
                <a:cs typeface="P22 Underground GR Light"/>
              </a:rPr>
              <a:t>other</a:t>
            </a:r>
            <a:endParaRPr lang="en-GB" sz="1800" dirty="0">
              <a:solidFill>
                <a:srgbClr val="000000"/>
              </a:solidFill>
              <a:latin typeface="P22 Underground GR Light"/>
              <a:cs typeface="P22 Underground GR Light"/>
            </a:endParaRPr>
          </a:p>
          <a:p>
            <a:pPr>
              <a:spcBef>
                <a:spcPts val="0"/>
              </a:spcBef>
              <a:buFont typeface="Arial" pitchFamily="34" charset="0"/>
              <a:buChar char="•"/>
              <a:defRPr/>
            </a:pPr>
            <a:endParaRPr lang="en-GB" sz="1800" dirty="0">
              <a:solidFill>
                <a:srgbClr val="000000"/>
              </a:solidFill>
              <a:latin typeface="P22 Underground GR Light"/>
              <a:cs typeface="P22 Underground GR Light"/>
            </a:endParaRPr>
          </a:p>
          <a:p>
            <a:pPr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GB" sz="1800" dirty="0">
                <a:solidFill>
                  <a:srgbClr val="000000"/>
                </a:solidFill>
                <a:latin typeface="P22 Underground GR Light"/>
                <a:cs typeface="P22 Underground GR Light"/>
              </a:rPr>
              <a:t>This migration has increased and decreased in response to political, economical and social conditions in both places. </a:t>
            </a:r>
            <a:endParaRPr lang="en-GB" sz="1800" dirty="0">
              <a:solidFill>
                <a:srgbClr val="000000"/>
              </a:solidFill>
              <a:latin typeface="P22 Underground GR Light"/>
              <a:cs typeface="P22 Underground GR Light"/>
            </a:endParaRPr>
          </a:p>
        </p:txBody>
      </p:sp>
    </p:spTree>
    <p:extLst>
      <p:ext uri="{BB962C8B-B14F-4D97-AF65-F5344CB8AC3E}">
        <p14:creationId xmlns:p14="http://schemas.microsoft.com/office/powerpoint/2010/main" val="273356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•MM Master Mark cya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425" y="231218"/>
            <a:ext cx="1008000" cy="142075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4700" y="615949"/>
            <a:ext cx="6794500" cy="518709"/>
          </a:xfrm>
          <a:prstGeom prst="rect">
            <a:avLst/>
          </a:prstGeom>
          <a:solidFill>
            <a:srgbClr val="159E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920145" y="620309"/>
            <a:ext cx="660639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  <a:latin typeface="P22 Underground GR"/>
                <a:cs typeface="P22 Underground GR"/>
              </a:rPr>
              <a:t>True / False </a:t>
            </a:r>
            <a:endParaRPr lang="en-US" sz="2800" dirty="0">
              <a:solidFill>
                <a:srgbClr val="FFFFFF"/>
              </a:solidFill>
              <a:latin typeface="P22 Underground GR"/>
              <a:cs typeface="P22 Underground GR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774700" y="3073400"/>
            <a:ext cx="4199707" cy="3784600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GB" sz="1800" dirty="0" smtClean="0">
                <a:solidFill>
                  <a:srgbClr val="000000"/>
                </a:solidFill>
                <a:latin typeface="P22 Underground GR Light"/>
                <a:cs typeface="P22 Underground GR Light"/>
              </a:rPr>
              <a:t>Today 1% of British people can claim Irish ancestry (that former generations in their family were Irish)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  <a:defRPr/>
            </a:pPr>
            <a:endParaRPr lang="en-GB" sz="1800" dirty="0">
              <a:solidFill>
                <a:srgbClr val="000000"/>
              </a:solidFill>
              <a:latin typeface="P22 Underground GR Light"/>
              <a:cs typeface="P22 Underground GR Ligh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3684" y="2298644"/>
            <a:ext cx="3479741" cy="231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20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•MM Master Mark cya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425" y="231218"/>
            <a:ext cx="1008000" cy="142075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4700" y="615949"/>
            <a:ext cx="6794500" cy="518709"/>
          </a:xfrm>
          <a:prstGeom prst="rect">
            <a:avLst/>
          </a:prstGeom>
          <a:solidFill>
            <a:srgbClr val="159E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920145" y="620309"/>
            <a:ext cx="660639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  <a:latin typeface="P22 Underground GR"/>
                <a:cs typeface="P22 Underground GR"/>
              </a:rPr>
              <a:t>False </a:t>
            </a:r>
            <a:endParaRPr lang="en-US" sz="2800" dirty="0">
              <a:solidFill>
                <a:srgbClr val="FFFFFF"/>
              </a:solidFill>
              <a:latin typeface="P22 Underground GR"/>
              <a:cs typeface="P22 Underground GR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774700" y="2791141"/>
            <a:ext cx="5134613" cy="3784600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687"/>
              </a:spcBef>
              <a:buSzPct val="171000"/>
              <a:tabLst>
                <a:tab pos="642915" algn="l"/>
              </a:tabLst>
            </a:pPr>
            <a:r>
              <a:rPr lang="en-US" sz="1800" dirty="0" smtClean="0">
                <a:solidFill>
                  <a:srgbClr val="000000"/>
                </a:solidFill>
                <a:latin typeface="P22 Underground GR light"/>
                <a:ea typeface="ＭＳ Ｐゴシック" charset="0"/>
                <a:cs typeface="P22 Underground GR light"/>
                <a:sym typeface="Helvetica" charset="0"/>
              </a:rPr>
              <a:t>Today, </a:t>
            </a:r>
            <a:r>
              <a:rPr lang="en-US" sz="1800" dirty="0" smtClean="0">
                <a:solidFill>
                  <a:srgbClr val="000000"/>
                </a:solidFill>
                <a:latin typeface="P22 Underground GR Light"/>
                <a:ea typeface="ＭＳ Ｐゴシック" charset="0"/>
                <a:cs typeface="P22 Underground GR Light"/>
                <a:sym typeface="Helvetica" charset="0"/>
              </a:rPr>
              <a:t>millions</a:t>
            </a:r>
            <a:r>
              <a:rPr lang="en-US" sz="1800" dirty="0" smtClean="0">
                <a:solidFill>
                  <a:srgbClr val="000000"/>
                </a:solidFill>
                <a:latin typeface="P22 Underground GR light"/>
                <a:ea typeface="ＭＳ Ｐゴシック" charset="0"/>
                <a:cs typeface="P22 Underground GR light"/>
                <a:sym typeface="Helvetica" charset="0"/>
              </a:rPr>
              <a:t> of residents of Britain are either from Ireland or have Irish ancestry. </a:t>
            </a:r>
          </a:p>
          <a:p>
            <a:pPr>
              <a:spcBef>
                <a:spcPts val="1687"/>
              </a:spcBef>
              <a:buSzPct val="171000"/>
              <a:tabLst>
                <a:tab pos="642915" algn="l"/>
              </a:tabLst>
            </a:pPr>
            <a:r>
              <a:rPr lang="en-US" sz="1800" dirty="0" smtClean="0">
                <a:solidFill>
                  <a:srgbClr val="000000"/>
                </a:solidFill>
                <a:latin typeface="P22 Underground GR light"/>
                <a:ea typeface="ＭＳ Ｐゴシック" charset="0"/>
                <a:cs typeface="P22 Underground GR light"/>
                <a:sym typeface="Helvetica" charset="0"/>
              </a:rPr>
              <a:t>It is estimated that as many as 6 million people living in the UK have an Irish grandparent (around 10% of the UK population).</a:t>
            </a:r>
            <a:endParaRPr lang="en-US" sz="1800" dirty="0">
              <a:solidFill>
                <a:srgbClr val="000000"/>
              </a:solidFill>
              <a:latin typeface="P22 Underground GR light"/>
              <a:ea typeface="ＭＳ Ｐゴシック" charset="0"/>
              <a:cs typeface="P22 Underground GR ligh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0283" y="2456665"/>
            <a:ext cx="2704354" cy="270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57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•MM Master Mark cya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425" y="231218"/>
            <a:ext cx="1008000" cy="142075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4700" y="615949"/>
            <a:ext cx="6794500" cy="518709"/>
          </a:xfrm>
          <a:prstGeom prst="rect">
            <a:avLst/>
          </a:prstGeom>
          <a:solidFill>
            <a:srgbClr val="159E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920145" y="620309"/>
            <a:ext cx="660639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  <a:latin typeface="P22 Underground GR"/>
                <a:cs typeface="P22 Underground GR"/>
              </a:rPr>
              <a:t>True / False </a:t>
            </a:r>
            <a:endParaRPr lang="en-US" sz="2800" dirty="0">
              <a:solidFill>
                <a:srgbClr val="FFFFFF"/>
              </a:solidFill>
              <a:latin typeface="P22 Underground GR"/>
              <a:cs typeface="P22 Underground GR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774700" y="3073400"/>
            <a:ext cx="4199707" cy="3784600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GB" sz="1800" dirty="0" smtClean="0">
                <a:solidFill>
                  <a:srgbClr val="000000"/>
                </a:solidFill>
                <a:latin typeface="P22 Underground GR Light"/>
                <a:cs typeface="P22 Underground GR Light"/>
              </a:rPr>
              <a:t>Many Irish men fought in the British Army during the 2 World Wars</a:t>
            </a:r>
            <a:endParaRPr lang="en-GB" sz="1800" dirty="0">
              <a:solidFill>
                <a:srgbClr val="000000"/>
              </a:solidFill>
              <a:latin typeface="P22 Underground GR Light"/>
              <a:cs typeface="P22 Underground GR Ligh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3684" y="2298644"/>
            <a:ext cx="3479741" cy="231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11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•MM Master Mark cya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425" y="231218"/>
            <a:ext cx="1008000" cy="142075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4700" y="615949"/>
            <a:ext cx="6794500" cy="518709"/>
          </a:xfrm>
          <a:prstGeom prst="rect">
            <a:avLst/>
          </a:prstGeom>
          <a:solidFill>
            <a:srgbClr val="159E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920145" y="620309"/>
            <a:ext cx="660639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  <a:latin typeface="P22 Underground GR"/>
                <a:cs typeface="P22 Underground GR"/>
              </a:rPr>
              <a:t>True </a:t>
            </a:r>
            <a:endParaRPr lang="en-US" sz="2800" dirty="0">
              <a:solidFill>
                <a:srgbClr val="FFFFFF"/>
              </a:solidFill>
              <a:latin typeface="P22 Underground GR"/>
              <a:cs typeface="P22 Underground GR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774701" y="2791141"/>
            <a:ext cx="4764178" cy="3784600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687"/>
              </a:spcBef>
              <a:buSzPct val="171000"/>
              <a:tabLst>
                <a:tab pos="642915" algn="l"/>
              </a:tabLst>
            </a:pPr>
            <a:r>
              <a:rPr lang="en-GB" sz="1800" dirty="0" smtClean="0">
                <a:solidFill>
                  <a:srgbClr val="000000"/>
                </a:solidFill>
                <a:latin typeface="P22 Underground GR Light"/>
                <a:cs typeface="P22 Underground GR Light"/>
              </a:rPr>
              <a:t>D</a:t>
            </a:r>
            <a:r>
              <a:rPr lang="en-GB" sz="1800" dirty="0" smtClean="0">
                <a:solidFill>
                  <a:srgbClr val="000000"/>
                </a:solidFill>
                <a:latin typeface="P22 Underground GR Light"/>
                <a:cs typeface="P22 Underground GR Light"/>
              </a:rPr>
              <a:t>uring the 19</a:t>
            </a:r>
            <a:r>
              <a:rPr lang="en-GB" sz="1800" baseline="30000" dirty="0" smtClean="0">
                <a:solidFill>
                  <a:srgbClr val="000000"/>
                </a:solidFill>
                <a:latin typeface="P22 Underground GR Light"/>
                <a:cs typeface="P22 Underground GR Light"/>
              </a:rPr>
              <a:t>th</a:t>
            </a:r>
            <a:r>
              <a:rPr lang="en-GB" sz="1800" dirty="0" smtClean="0">
                <a:solidFill>
                  <a:srgbClr val="000000"/>
                </a:solidFill>
                <a:latin typeface="P22 Underground GR Light"/>
                <a:cs typeface="P22 Underground GR Light"/>
              </a:rPr>
              <a:t> and 20</a:t>
            </a:r>
            <a:r>
              <a:rPr lang="en-GB" sz="1800" baseline="30000" dirty="0" smtClean="0">
                <a:solidFill>
                  <a:srgbClr val="000000"/>
                </a:solidFill>
                <a:latin typeface="P22 Underground GR Light"/>
                <a:cs typeface="P22 Underground GR Light"/>
              </a:rPr>
              <a:t>th</a:t>
            </a:r>
            <a:r>
              <a:rPr lang="en-GB" sz="1800" dirty="0" smtClean="0">
                <a:solidFill>
                  <a:srgbClr val="000000"/>
                </a:solidFill>
                <a:latin typeface="P22 Underground GR Light"/>
                <a:cs typeface="P22 Underground GR Light"/>
              </a:rPr>
              <a:t> centuries Irish soldiers formed a significant proportion of the British Army</a:t>
            </a:r>
            <a:endParaRPr lang="en-US" sz="800" dirty="0">
              <a:latin typeface="P22 Underground Light"/>
              <a:ea typeface="ＭＳ Ｐゴシック" charset="0"/>
              <a:cs typeface="P22 Underground Light"/>
              <a:sym typeface="Helvetica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4125" y="2508883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01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•MM Master Mark cya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425" y="231218"/>
            <a:ext cx="1008000" cy="142075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4700" y="615949"/>
            <a:ext cx="6794500" cy="518709"/>
          </a:xfrm>
          <a:prstGeom prst="rect">
            <a:avLst/>
          </a:prstGeom>
          <a:solidFill>
            <a:srgbClr val="159E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920145" y="620309"/>
            <a:ext cx="660639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  <a:latin typeface="P22 Underground GR"/>
                <a:cs typeface="P22 Underground GR"/>
              </a:rPr>
              <a:t>True / False </a:t>
            </a:r>
            <a:endParaRPr lang="en-US" sz="2800" dirty="0">
              <a:solidFill>
                <a:srgbClr val="FFFFFF"/>
              </a:solidFill>
              <a:latin typeface="P22 Underground GR"/>
              <a:cs typeface="P22 Underground GR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774700" y="3073400"/>
            <a:ext cx="4199707" cy="3784600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GB" sz="1800" dirty="0" smtClean="0">
                <a:solidFill>
                  <a:srgbClr val="000000"/>
                </a:solidFill>
                <a:latin typeface="P22 Underground GR Light"/>
                <a:cs typeface="P22 Underground GR Light"/>
              </a:rPr>
              <a:t>Most Irish people are Roman Catholic by background</a:t>
            </a:r>
            <a:endParaRPr lang="en-GB" sz="1800" dirty="0">
              <a:solidFill>
                <a:srgbClr val="000000"/>
              </a:solidFill>
              <a:latin typeface="P22 Underground GR Light"/>
              <a:cs typeface="P22 Underground GR Ligh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3684" y="2298644"/>
            <a:ext cx="3479741" cy="231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70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•MM Master Mark cya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425" y="231218"/>
            <a:ext cx="1008000" cy="142075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4700" y="615949"/>
            <a:ext cx="6794500" cy="518709"/>
          </a:xfrm>
          <a:prstGeom prst="rect">
            <a:avLst/>
          </a:prstGeom>
          <a:solidFill>
            <a:srgbClr val="159E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920145" y="620309"/>
            <a:ext cx="660639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  <a:latin typeface="P22 Underground GR"/>
                <a:cs typeface="P22 Underground GR"/>
              </a:rPr>
              <a:t>True </a:t>
            </a:r>
            <a:endParaRPr lang="en-US" sz="2800" dirty="0">
              <a:solidFill>
                <a:srgbClr val="FFFFFF"/>
              </a:solidFill>
              <a:latin typeface="P22 Underground GR"/>
              <a:cs typeface="P22 Underground GR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774700" y="2791141"/>
            <a:ext cx="6751839" cy="3784600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687"/>
              </a:spcBef>
              <a:buSzPct val="171000"/>
              <a:tabLst>
                <a:tab pos="642915" algn="l"/>
              </a:tabLst>
            </a:pPr>
            <a:r>
              <a:rPr lang="en-GB" sz="1800" dirty="0" smtClean="0">
                <a:solidFill>
                  <a:srgbClr val="000000"/>
                </a:solidFill>
                <a:latin typeface="P22 Underground GR Light"/>
                <a:cs typeface="P22 Underground GR Light"/>
              </a:rPr>
              <a:t>Roman Catholicism is the main religion in the Republic of Ireland. What other religions are represented?</a:t>
            </a:r>
            <a:endParaRPr lang="en-US" sz="800" dirty="0">
              <a:latin typeface="P22 Underground Light"/>
              <a:ea typeface="ＭＳ Ｐゴシック" charset="0"/>
              <a:cs typeface="P22 Underground Light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880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/>
          <p:cNvPicPr>
            <a:picLocks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00868" y="1981200"/>
            <a:ext cx="1734654" cy="1734654"/>
          </a:xfrm>
          <a:prstGeom prst="ellipse">
            <a:avLst/>
          </a:prstGeom>
          <a:noFill/>
          <a:ln w="76200" cmpd="sng">
            <a:solidFill>
              <a:schemeClr val="tx1"/>
            </a:solidFill>
          </a:ln>
        </p:spPr>
      </p:pic>
      <p:pic>
        <p:nvPicPr>
          <p:cNvPr id="3" name="Picture 2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25560" y="2012321"/>
            <a:ext cx="1722156" cy="1734654"/>
          </a:xfrm>
          <a:prstGeom prst="ellipse">
            <a:avLst/>
          </a:prstGeom>
          <a:ln w="76200" cmpd="sng">
            <a:solidFill>
              <a:schemeClr val="accent1">
                <a:lumMod val="75000"/>
              </a:schemeClr>
            </a:solidFill>
          </a:ln>
        </p:spPr>
      </p:pic>
      <p:pic>
        <p:nvPicPr>
          <p:cNvPr id="13" name="Picture 12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5469" y="1981200"/>
            <a:ext cx="1722156" cy="1734654"/>
          </a:xfrm>
          <a:prstGeom prst="ellipse">
            <a:avLst/>
          </a:prstGeom>
          <a:ln w="76200" cmpd="sng">
            <a:solidFill>
              <a:schemeClr val="accent2">
                <a:lumMod val="75000"/>
              </a:schemeClr>
            </a:solidFill>
          </a:ln>
        </p:spPr>
      </p:pic>
      <p:pic>
        <p:nvPicPr>
          <p:cNvPr id="14" name="Picture 13"/>
          <p:cNvPicPr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218"/>
          <a:stretch/>
        </p:blipFill>
        <p:spPr>
          <a:xfrm>
            <a:off x="3425559" y="3956421"/>
            <a:ext cx="1722157" cy="1734654"/>
          </a:xfrm>
          <a:prstGeom prst="ellipse">
            <a:avLst/>
          </a:prstGeom>
          <a:ln w="76200" cmpd="sng">
            <a:solidFill>
              <a:schemeClr val="accent5">
                <a:lumMod val="75000"/>
              </a:schemeClr>
            </a:solidFill>
          </a:ln>
        </p:spPr>
      </p:pic>
      <p:pic>
        <p:nvPicPr>
          <p:cNvPr id="15" name="Picture 14"/>
          <p:cNvPicPr>
            <a:picLocks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2200" y="3956421"/>
            <a:ext cx="1734654" cy="1734654"/>
          </a:xfrm>
          <a:prstGeom prst="ellipse">
            <a:avLst/>
          </a:prstGeom>
          <a:ln w="76200" cmpd="sng">
            <a:solidFill>
              <a:schemeClr val="accent4">
                <a:lumMod val="75000"/>
              </a:schemeClr>
            </a:solidFill>
          </a:ln>
        </p:spPr>
      </p:pic>
      <p:pic>
        <p:nvPicPr>
          <p:cNvPr id="17" name="Picture 16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5687424" y="3892921"/>
            <a:ext cx="1932607" cy="18664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Oval 18"/>
          <p:cNvSpPr/>
          <p:nvPr/>
        </p:nvSpPr>
        <p:spPr>
          <a:xfrm>
            <a:off x="5755469" y="3962719"/>
            <a:ext cx="1791262" cy="1733842"/>
          </a:xfrm>
          <a:prstGeom prst="ellipse">
            <a:avLst/>
          </a:prstGeom>
          <a:noFill/>
          <a:ln w="76200" cmpd="sng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 descr="•MM Master Mark cyan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425" y="231218"/>
            <a:ext cx="1008000" cy="1420751"/>
          </a:xfrm>
          <a:prstGeom prst="rect">
            <a:avLst/>
          </a:prstGeom>
        </p:spPr>
      </p:pic>
      <p:sp>
        <p:nvSpPr>
          <p:cNvPr id="25" name="Rectangle 24"/>
          <p:cNvSpPr>
            <a:spLocks/>
          </p:cNvSpPr>
          <p:nvPr/>
        </p:nvSpPr>
        <p:spPr bwMode="auto">
          <a:xfrm>
            <a:off x="770668" y="5918200"/>
            <a:ext cx="6481032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 anchorCtr="0"/>
          <a:lstStyle/>
          <a:p>
            <a:r>
              <a:rPr lang="en-US" sz="2800" dirty="0" smtClean="0">
                <a:solidFill>
                  <a:srgbClr val="000000"/>
                </a:solidFill>
                <a:latin typeface="P22 Underground GR"/>
                <a:ea typeface="ＭＳ Ｐゴシック" charset="0"/>
                <a:cs typeface="P22 Underground GR"/>
              </a:rPr>
              <a:t>Six immigration stories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74700" y="624290"/>
            <a:ext cx="6794500" cy="932502"/>
          </a:xfrm>
          <a:prstGeom prst="rect">
            <a:avLst/>
          </a:prstGeom>
          <a:solidFill>
            <a:srgbClr val="159E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988205" y="711200"/>
            <a:ext cx="6489420" cy="7037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rgbClr val="FFFFFF"/>
                </a:solidFill>
                <a:latin typeface="P22 Underground Demi"/>
                <a:cs typeface="P22 Underground Demi"/>
              </a:rPr>
              <a:t>Unpacked to stay</a:t>
            </a:r>
            <a:endParaRPr lang="en-US" sz="2800" dirty="0" smtClean="0">
              <a:solidFill>
                <a:srgbClr val="FFFFFF"/>
              </a:solidFill>
              <a:latin typeface="P22 Underground GR"/>
              <a:cs typeface="P22 Underground GR"/>
            </a:endParaRPr>
          </a:p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rgbClr val="FFFFFF"/>
                </a:solidFill>
                <a:latin typeface="P22 Underground GR"/>
                <a:cs typeface="P22 Underground GR"/>
              </a:rPr>
              <a:t>When did Britain become a home?</a:t>
            </a:r>
            <a:endParaRPr lang="en-US" sz="2800" dirty="0">
              <a:solidFill>
                <a:srgbClr val="FFFFFF"/>
              </a:solidFill>
              <a:latin typeface="P22 Underground GR"/>
              <a:cs typeface="P22 Underground GR"/>
            </a:endParaRPr>
          </a:p>
        </p:txBody>
      </p:sp>
    </p:spTree>
    <p:extLst>
      <p:ext uri="{BB962C8B-B14F-4D97-AF65-F5344CB8AC3E}">
        <p14:creationId xmlns:p14="http://schemas.microsoft.com/office/powerpoint/2010/main" val="4095875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•MM Master Mark cya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425" y="231218"/>
            <a:ext cx="1008000" cy="142075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4700" y="615949"/>
            <a:ext cx="6794500" cy="518709"/>
          </a:xfrm>
          <a:prstGeom prst="rect">
            <a:avLst/>
          </a:prstGeom>
          <a:solidFill>
            <a:srgbClr val="159E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920145" y="620309"/>
            <a:ext cx="660639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  <a:latin typeface="P22 Underground GR"/>
                <a:cs typeface="P22 Underground GR"/>
              </a:rPr>
              <a:t>True / False </a:t>
            </a:r>
            <a:endParaRPr lang="en-US" sz="2800" dirty="0">
              <a:solidFill>
                <a:srgbClr val="FFFFFF"/>
              </a:solidFill>
              <a:latin typeface="P22 Underground GR"/>
              <a:cs typeface="P22 Underground GR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774700" y="3073400"/>
            <a:ext cx="4199707" cy="3784600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GB" sz="1800" dirty="0" smtClean="0">
                <a:solidFill>
                  <a:srgbClr val="000000"/>
                </a:solidFill>
                <a:latin typeface="P22 Underground GR Light"/>
                <a:cs typeface="P22 Underground GR Light"/>
              </a:rPr>
              <a:t>The Patron Saint of Ireland is St George</a:t>
            </a:r>
            <a:endParaRPr lang="en-GB" sz="1800" dirty="0">
              <a:solidFill>
                <a:srgbClr val="000000"/>
              </a:solidFill>
              <a:latin typeface="P22 Underground GR Light"/>
              <a:cs typeface="P22 Underground GR Ligh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3684" y="2298644"/>
            <a:ext cx="3479741" cy="231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49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•MM Master Mark cya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425" y="231218"/>
            <a:ext cx="1008000" cy="142075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4700" y="615949"/>
            <a:ext cx="6794500" cy="518709"/>
          </a:xfrm>
          <a:prstGeom prst="rect">
            <a:avLst/>
          </a:prstGeom>
          <a:solidFill>
            <a:srgbClr val="159E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920145" y="620309"/>
            <a:ext cx="660639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  <a:latin typeface="P22 Underground GR"/>
                <a:cs typeface="P22 Underground GR"/>
              </a:rPr>
              <a:t>False </a:t>
            </a:r>
            <a:endParaRPr lang="en-US" sz="2800" dirty="0">
              <a:solidFill>
                <a:srgbClr val="FFFFFF"/>
              </a:solidFill>
              <a:latin typeface="P22 Underground GR"/>
              <a:cs typeface="P22 Underground GR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774700" y="2791141"/>
            <a:ext cx="4111508" cy="3784600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687"/>
              </a:spcBef>
              <a:buSzPct val="171000"/>
              <a:tabLst>
                <a:tab pos="642915" algn="l"/>
              </a:tabLst>
            </a:pPr>
            <a:r>
              <a:rPr lang="en-US" sz="1800" dirty="0" smtClean="0">
                <a:solidFill>
                  <a:srgbClr val="000000"/>
                </a:solidFill>
                <a:latin typeface="P22 Underground GR light"/>
                <a:ea typeface="Helvetica" charset="0"/>
                <a:cs typeface="P22 Underground GR light"/>
                <a:sym typeface="Helvetica" charset="0"/>
              </a:rPr>
              <a:t>Saint Patrick is the patron saint of Ireland. St Patrick’s Day is widely celebrated throughout Great Britain, as a result of many British people’s ancestral links with Ireland. </a:t>
            </a:r>
          </a:p>
          <a:p>
            <a:pPr>
              <a:spcBef>
                <a:spcPts val="1687"/>
              </a:spcBef>
              <a:buSzPct val="171000"/>
              <a:tabLst>
                <a:tab pos="642915" algn="l"/>
              </a:tabLst>
            </a:pPr>
            <a:r>
              <a:rPr lang="en-US" sz="1800" dirty="0" smtClean="0">
                <a:solidFill>
                  <a:srgbClr val="000000"/>
                </a:solidFill>
                <a:latin typeface="P22 Underground GR light"/>
                <a:ea typeface="Helvetica" charset="0"/>
                <a:cs typeface="P22 Underground GR light"/>
                <a:sym typeface="Helvetica" charset="0"/>
              </a:rPr>
              <a:t>Birmingham and Manchester have particularly large </a:t>
            </a:r>
            <a:r>
              <a:rPr lang="en-US" sz="1800" dirty="0" smtClean="0">
                <a:latin typeface="P22 Underground GR light"/>
                <a:ea typeface="Helvetica" charset="0"/>
                <a:cs typeface="P22 Underground GR light"/>
                <a:sym typeface="Helvetica" charset="0"/>
              </a:rPr>
              <a:t>parades</a:t>
            </a:r>
            <a:r>
              <a:rPr lang="en-US" sz="1800" dirty="0" smtClean="0">
                <a:solidFill>
                  <a:srgbClr val="FF0000"/>
                </a:solidFill>
                <a:latin typeface="P22 Underground GR light"/>
                <a:ea typeface="Helvetica" charset="0"/>
                <a:cs typeface="P22 Underground GR light"/>
                <a:sym typeface="Helvetica" charset="0"/>
              </a:rPr>
              <a:t>.</a:t>
            </a:r>
            <a:endParaRPr lang="en-US" sz="1200" dirty="0">
              <a:solidFill>
                <a:srgbClr val="FF0000"/>
              </a:solidFill>
              <a:latin typeface="P22 Underground GR light"/>
              <a:ea typeface="Helvetica" charset="0"/>
              <a:cs typeface="P22 Underground GR light"/>
              <a:sym typeface="Helvetica" charset="0"/>
              <a:hlinkClick r:id="rId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7885" y="2928012"/>
            <a:ext cx="386554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04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4700" y="609599"/>
            <a:ext cx="6794500" cy="518709"/>
          </a:xfrm>
          <a:prstGeom prst="rect">
            <a:avLst/>
          </a:prstGeom>
          <a:solidFill>
            <a:srgbClr val="159E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88205" y="620309"/>
            <a:ext cx="477216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  <a:latin typeface="P22 Underground GR"/>
                <a:cs typeface="P22 Underground GR"/>
              </a:rPr>
              <a:t>Task 2: Card sort activity</a:t>
            </a:r>
            <a:endParaRPr lang="en-US" sz="2800" dirty="0">
              <a:solidFill>
                <a:srgbClr val="FFFFFF"/>
              </a:solidFill>
              <a:latin typeface="P22 Underground GR"/>
              <a:cs typeface="P22 Underground GR"/>
            </a:endParaRPr>
          </a:p>
        </p:txBody>
      </p:sp>
      <p:pic>
        <p:nvPicPr>
          <p:cNvPr id="9" name="Picture 8" descr="•MM Master Mark cya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425" y="231218"/>
            <a:ext cx="1008000" cy="1420751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774700" y="1520979"/>
            <a:ext cx="6794500" cy="3784600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GB" sz="1800" dirty="0" smtClean="0">
                <a:solidFill>
                  <a:srgbClr val="000000"/>
                </a:solidFill>
                <a:latin typeface="P22 Underground GR Light"/>
                <a:cs typeface="P22 Underground GR Light"/>
              </a:rPr>
              <a:t>What were the consequences of the Irish potato famine?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  <a:defRPr/>
            </a:pPr>
            <a:endParaRPr lang="en-GB" sz="1800" dirty="0" smtClean="0">
              <a:solidFill>
                <a:srgbClr val="000000"/>
              </a:solidFill>
              <a:latin typeface="P22 Underground GR Light"/>
              <a:cs typeface="P22 Underground GR Light"/>
            </a:endParaRPr>
          </a:p>
          <a:p>
            <a:pPr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GB" sz="1800" dirty="0" smtClean="0">
                <a:solidFill>
                  <a:srgbClr val="000000"/>
                </a:solidFill>
                <a:latin typeface="P22 Underground GR Light"/>
                <a:cs typeface="P22 Underground GR Light"/>
              </a:rPr>
              <a:t>Cut our and sort your cards into 3 columns: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  <a:defRPr/>
            </a:pPr>
            <a:endParaRPr lang="en-GB" sz="1800" dirty="0">
              <a:solidFill>
                <a:srgbClr val="000000"/>
              </a:solidFill>
              <a:latin typeface="P22 Underground GR Light"/>
              <a:cs typeface="P22 Underground GR Light"/>
            </a:endParaRPr>
          </a:p>
          <a:p>
            <a:pPr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GB" sz="1800" dirty="0" smtClean="0">
                <a:solidFill>
                  <a:srgbClr val="000000"/>
                </a:solidFill>
                <a:latin typeface="P22 Underground GR Light"/>
                <a:cs typeface="P22 Underground GR Light"/>
              </a:rPr>
              <a:t>Social – to do with people and their lives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  <a:defRPr/>
            </a:pPr>
            <a:endParaRPr lang="en-GB" sz="1800" dirty="0">
              <a:solidFill>
                <a:srgbClr val="000000"/>
              </a:solidFill>
              <a:latin typeface="P22 Underground GR Light"/>
              <a:cs typeface="P22 Underground GR Light"/>
            </a:endParaRPr>
          </a:p>
          <a:p>
            <a:pPr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GB" sz="1800" dirty="0" smtClean="0">
                <a:solidFill>
                  <a:srgbClr val="000000"/>
                </a:solidFill>
                <a:latin typeface="P22 Underground GR Light"/>
                <a:cs typeface="P22 Underground GR Light"/>
              </a:rPr>
              <a:t>Economic – to do with money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  <a:defRPr/>
            </a:pPr>
            <a:endParaRPr lang="en-GB" sz="1800" dirty="0">
              <a:solidFill>
                <a:srgbClr val="000000"/>
              </a:solidFill>
              <a:latin typeface="P22 Underground GR Light"/>
              <a:cs typeface="P22 Underground GR Light"/>
            </a:endParaRPr>
          </a:p>
          <a:p>
            <a:pPr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GB" sz="1800" dirty="0" smtClean="0">
                <a:solidFill>
                  <a:srgbClr val="000000"/>
                </a:solidFill>
                <a:latin typeface="P22 Underground GR Light"/>
                <a:cs typeface="P22 Underground GR Light"/>
              </a:rPr>
              <a:t>Both – equally to do with people and money</a:t>
            </a:r>
            <a:endParaRPr lang="en-GB" sz="1800" dirty="0">
              <a:solidFill>
                <a:srgbClr val="000000"/>
              </a:solidFill>
              <a:latin typeface="P22 Underground GR Light"/>
              <a:cs typeface="P22 Underground GR Light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774700" y="4847446"/>
            <a:ext cx="6770254" cy="1454653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000" dirty="0" smtClean="0">
                <a:solidFill>
                  <a:srgbClr val="1E8CDE"/>
                </a:solidFill>
                <a:latin typeface="P22 Underground Demi"/>
                <a:cs typeface="P22 Underground Demi"/>
              </a:rPr>
              <a:t>Star student: </a:t>
            </a:r>
            <a:r>
              <a:rPr lang="en-US" sz="2000" dirty="0" smtClean="0">
                <a:solidFill>
                  <a:srgbClr val="1E8CDE"/>
                </a:solidFill>
                <a:latin typeface="P22 Underground GR Light"/>
                <a:cs typeface="P22 Underground GR Light"/>
              </a:rPr>
              <a:t>Write a paragraph explaining whether you think social consequences or economic consequences were more important. Give full reasons for your answer.</a:t>
            </a:r>
            <a:endParaRPr lang="en-US" sz="2000" dirty="0">
              <a:solidFill>
                <a:srgbClr val="1E8CDE"/>
              </a:solidFill>
              <a:latin typeface="P22 Underground GR Light"/>
              <a:cs typeface="P22 Underground GR Light"/>
            </a:endParaRPr>
          </a:p>
        </p:txBody>
      </p:sp>
    </p:spTree>
    <p:extLst>
      <p:ext uri="{BB962C8B-B14F-4D97-AF65-F5344CB8AC3E}">
        <p14:creationId xmlns:p14="http://schemas.microsoft.com/office/powerpoint/2010/main" val="25995707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•MM Master Mark cya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425" y="231218"/>
            <a:ext cx="1008000" cy="142075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4700" y="615949"/>
            <a:ext cx="6794500" cy="518709"/>
          </a:xfrm>
          <a:prstGeom prst="rect">
            <a:avLst/>
          </a:prstGeom>
          <a:solidFill>
            <a:srgbClr val="159E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962805" y="620309"/>
            <a:ext cx="660639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  <a:latin typeface="P22 Underground GR"/>
                <a:cs typeface="P22 Underground GR"/>
              </a:rPr>
              <a:t>The card sort</a:t>
            </a:r>
            <a:endParaRPr lang="en-US" sz="2800" dirty="0">
              <a:solidFill>
                <a:srgbClr val="FFFFFF"/>
              </a:solidFill>
              <a:latin typeface="P22 Underground GR"/>
              <a:cs typeface="P22 Underground GR"/>
            </a:endParaRPr>
          </a:p>
        </p:txBody>
      </p:sp>
      <p:graphicFrame>
        <p:nvGraphicFramePr>
          <p:cNvPr id="11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4688249"/>
              </p:ext>
            </p:extLst>
          </p:nvPr>
        </p:nvGraphicFramePr>
        <p:xfrm>
          <a:off x="774698" y="1541020"/>
          <a:ext cx="8188726" cy="5056773"/>
        </p:xfrm>
        <a:graphic>
          <a:graphicData uri="http://schemas.openxmlformats.org/drawingml/2006/table">
            <a:tbl>
              <a:tblPr/>
              <a:tblGrid>
                <a:gridCol w="40943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09436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8176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22 Underground GR light"/>
                          <a:ea typeface="ヒラギノ角ゴ ProN W3" charset="0"/>
                          <a:cs typeface="P22 Underground GR light"/>
                          <a:sym typeface="Gill Sans" charset="0"/>
                        </a:rPr>
                        <a:t>1) The population of Ireland is still only half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22 Underground GR light"/>
                          <a:ea typeface="ヒラギノ角ゴ ProN W3" charset="0"/>
                          <a:cs typeface="P22 Underground GR light"/>
                          <a:sym typeface="Gill Sans" charset="0"/>
                        </a:rPr>
                        <a:t>what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22 Underground GR light"/>
                          <a:ea typeface="ヒラギノ角ゴ ProN W3" charset="0"/>
                          <a:cs typeface="P22 Underground GR light"/>
                          <a:sym typeface="Gill Sans" charset="0"/>
                        </a:rPr>
                        <a:t>it was in 1840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22 Underground GR light"/>
                          <a:ea typeface="ヒラギノ角ゴ ProN W3" charset="0"/>
                          <a:cs typeface="P22 Underground GR light"/>
                          <a:sym typeface="Gill Sans" charset="0"/>
                        </a:rPr>
                        <a:t>.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22 Underground GR light"/>
                        <a:ea typeface="ヒラギノ角ゴ ProN W3" charset="0"/>
                        <a:cs typeface="P22 Underground GR light"/>
                        <a:sym typeface="Gill Sans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22 Underground GR light"/>
                          <a:ea typeface="ヒラギノ角ゴ ProN W3" charset="0"/>
                          <a:cs typeface="P22 Underground GR light"/>
                          <a:sym typeface="Gill Sans" charset="0"/>
                        </a:rPr>
                        <a:t>2) Approximately 1 million people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22 Underground GR light"/>
                          <a:ea typeface="ヒラギノ角ゴ ProN W3" charset="0"/>
                          <a:cs typeface="P22 Underground GR light"/>
                          <a:sym typeface="Gill Sans" charset="0"/>
                        </a:rPr>
                        <a:t>emigrated.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22 Underground GR light"/>
                        <a:ea typeface="ヒラギノ角ゴ ProN W3" charset="0"/>
                        <a:cs typeface="P22 Underground GR light"/>
                        <a:sym typeface="Gill Sans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786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22 Underground GR light"/>
                          <a:ea typeface="ヒラギノ角ゴ ProN W3" charset="0"/>
                          <a:cs typeface="P22 Underground GR light"/>
                          <a:sym typeface="Gill Sans" charset="0"/>
                        </a:rPr>
                        <a:t>3) Many of the poorest families were evicted from houses on land they did not own and had to join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22 Underground GR light"/>
                          <a:ea typeface="ヒラギノ角ゴ ProN W3" charset="0"/>
                          <a:cs typeface="P22 Underground GR light"/>
                          <a:sym typeface="Gill Sans" charset="0"/>
                        </a:rPr>
                        <a:t>workhouses.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22 Underground GR light"/>
                        <a:ea typeface="ヒラギノ角ゴ ProN W3" charset="0"/>
                        <a:cs typeface="P22 Underground GR light"/>
                        <a:sym typeface="Gill Sans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22 Underground GR light"/>
                          <a:ea typeface="ヒラギノ角ゴ ProN W3" charset="0"/>
                          <a:cs typeface="P22 Underground GR light"/>
                          <a:sym typeface="Gill Sans" charset="0"/>
                        </a:rPr>
                        <a:t>4) Many of those who emigrated were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22 Underground GR light"/>
                          <a:ea typeface="ヒラギノ角ゴ ProN W3" charset="0"/>
                          <a:cs typeface="P22 Underground GR light"/>
                          <a:sym typeface="Gill Sans" charset="0"/>
                        </a:rPr>
                        <a:t>Irish-speaking, which led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22 Underground GR light"/>
                          <a:ea typeface="ヒラギノ角ゴ ProN W3" charset="0"/>
                          <a:cs typeface="P22 Underground GR light"/>
                          <a:sym typeface="Gill Sans" charset="0"/>
                        </a:rPr>
                        <a:t>to a decrease in Irish being spoken in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22 Underground GR light"/>
                          <a:ea typeface="ヒラギノ角ゴ ProN W3" charset="0"/>
                          <a:cs typeface="P22 Underground GR light"/>
                          <a:sym typeface="Gill Sans" charset="0"/>
                        </a:rPr>
                        <a:t>Ireland. 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22 Underground GR light"/>
                        <a:ea typeface="ヒラギノ角ゴ ProN W3" charset="0"/>
                        <a:cs typeface="P22 Underground GR light"/>
                        <a:sym typeface="Gill Sans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697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22 Underground GR light"/>
                          <a:ea typeface="ヒラギノ角ゴ ProN W3" charset="0"/>
                          <a:cs typeface="P22 Underground GR light"/>
                          <a:sym typeface="Gill Sans" charset="0"/>
                        </a:rPr>
                        <a:t>5) In Liverpool, for example, where many Irish immigrants settled following the Great Famine, anti-Irish prejudice was widespread. There were physical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22 Underground GR light"/>
                          <a:ea typeface="ヒラギノ角ゴ ProN W3" charset="0"/>
                          <a:cs typeface="P22 Underground GR light"/>
                          <a:sym typeface="Gill Sans" charset="0"/>
                        </a:rPr>
                        <a:t>attacks,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22 Underground GR light"/>
                          <a:ea typeface="ヒラギノ角ゴ ProN W3" charset="0"/>
                          <a:cs typeface="P22 Underground GR light"/>
                          <a:sym typeface="Gill Sans" charset="0"/>
                        </a:rPr>
                        <a:t>and often those with Irish accents or Irish names were barred from jobs, pubs and housing options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22 Underground GR light"/>
                          <a:ea typeface="ヒラギノ角ゴ ProN W3" charset="0"/>
                          <a:cs typeface="P22 Underground GR light"/>
                          <a:sym typeface="Gill Sans" charset="0"/>
                        </a:rPr>
                        <a:t>.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22 Underground GR light"/>
                        <a:ea typeface="ヒラギノ角ゴ ProN W3" charset="0"/>
                        <a:cs typeface="P22 Underground GR light"/>
                        <a:sym typeface="Gill Sans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22 Underground GR light"/>
                          <a:ea typeface="ヒラギノ角ゴ ProN W3" charset="0"/>
                          <a:cs typeface="P22 Underground GR light"/>
                          <a:sym typeface="Gill Sans" charset="0"/>
                        </a:rPr>
                        <a:t>6) In the decades after the Famine, the age of marriage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22 Underground GR light"/>
                          <a:ea typeface="ヒラギノ角ゴ ProN W3" charset="0"/>
                          <a:cs typeface="P22 Underground GR light"/>
                          <a:sym typeface="Gill Sans" charset="0"/>
                        </a:rPr>
                        <a:t>rose sharply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22 Underground GR light"/>
                          <a:ea typeface="ヒラギノ角ゴ ProN W3" charset="0"/>
                          <a:cs typeface="P22 Underground GR light"/>
                          <a:sym typeface="Gill Sans" charset="0"/>
                        </a:rPr>
                        <a:t>to 28 for women and 33 for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22 Underground GR light"/>
                          <a:ea typeface="ヒラギノ角ゴ ProN W3" charset="0"/>
                          <a:cs typeface="P22 Underground GR light"/>
                          <a:sym typeface="Gill Sans" charset="0"/>
                        </a:rPr>
                        <a:t>men. Low wages discouraged early and universal marriage, so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22 Underground GR light"/>
                          <a:ea typeface="ヒラギノ角ゴ ProN W3" charset="0"/>
                          <a:cs typeface="P22 Underground GR light"/>
                          <a:sym typeface="Gill Sans" charset="0"/>
                        </a:rPr>
                        <a:t>as many as </a:t>
                      </a:r>
                      <a:r>
                        <a:rPr kumimoji="0" 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22 Underground GR light"/>
                          <a:ea typeface="ヒラギノ角ゴ ProN W3" charset="0"/>
                          <a:cs typeface="P22 Underground GR light"/>
                          <a:sym typeface="Gill Sans" charset="0"/>
                        </a:rPr>
                        <a:t>1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22 Underground GR light"/>
                          <a:ea typeface="ヒラギノ角ゴ ProN W3" charset="0"/>
                          <a:cs typeface="P22 Underground GR light"/>
                          <a:sym typeface="Gill Sans" charset="0"/>
                        </a:rPr>
                        <a:t>/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22 Underground GR light"/>
                          <a:ea typeface="ヒラギノ角ゴ ProN W3" charset="0"/>
                          <a:cs typeface="P22 Underground GR light"/>
                          <a:sym typeface="Gill Sans" charset="0"/>
                        </a:rPr>
                        <a:t>3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22 Underground GR light"/>
                          <a:ea typeface="ヒラギノ角ゴ ProN W3" charset="0"/>
                          <a:cs typeface="P22 Underground GR light"/>
                          <a:sym typeface="Gill Sans" charset="0"/>
                        </a:rPr>
                        <a:t> of Irishmen and </a:t>
                      </a:r>
                      <a:r>
                        <a:rPr kumimoji="0" 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22 Underground GR light"/>
                          <a:ea typeface="ヒラギノ角ゴ ProN W3" charset="0"/>
                          <a:cs typeface="P22 Underground GR light"/>
                          <a:sym typeface="Gill Sans" charset="0"/>
                        </a:rPr>
                        <a:t>1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22 Underground GR light"/>
                          <a:ea typeface="ヒラギノ角ゴ ProN W3" charset="0"/>
                          <a:cs typeface="P22 Underground GR light"/>
                          <a:sym typeface="Gill Sans" charset="0"/>
                        </a:rPr>
                        <a:t>/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22 Underground GR light"/>
                          <a:ea typeface="ヒラギノ角ゴ ProN W3" charset="0"/>
                          <a:cs typeface="P22 Underground GR light"/>
                          <a:sym typeface="Gill Sans" charset="0"/>
                        </a:rPr>
                        <a:t>4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22 Underground GR light"/>
                          <a:ea typeface="ヒラギノ角ゴ ProN W3" charset="0"/>
                          <a:cs typeface="P22 Underground GR light"/>
                          <a:sym typeface="Gill Sans" charset="0"/>
                        </a:rPr>
                        <a:t> of Irishwomen never married due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22 Underground GR light"/>
                          <a:ea typeface="ヒラギノ角ゴ ProN W3" charset="0"/>
                          <a:cs typeface="P22 Underground GR light"/>
                          <a:sym typeface="Gill Sans" charset="0"/>
                        </a:rPr>
                        <a:t>to. 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22 Underground GR light"/>
                        <a:ea typeface="ヒラギノ角ゴ ProN W3" charset="0"/>
                        <a:cs typeface="P22 Underground GR light"/>
                        <a:sym typeface="Gill Sans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319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22 Underground GR light"/>
                          <a:ea typeface="ヒラギノ角ゴ ProN W3" charset="0"/>
                          <a:cs typeface="P22 Underground GR light"/>
                          <a:sym typeface="Gill Sans" charset="0"/>
                        </a:rPr>
                        <a:t>7)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22 Underground GR light"/>
                          <a:ea typeface="ヒラギノ角ゴ ProN W3" charset="0"/>
                          <a:cs typeface="P22 Underground GR light"/>
                          <a:sym typeface="Gill Sans" charset="0"/>
                        </a:rPr>
                        <a:t>Gradually,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22 Underground GR light"/>
                          <a:ea typeface="ヒラギノ角ゴ ProN W3" charset="0"/>
                          <a:cs typeface="P22 Underground GR light"/>
                          <a:sym typeface="Gill Sans" charset="0"/>
                        </a:rPr>
                        <a:t>as emigrants established themselves in new parts of the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22 Underground GR light"/>
                          <a:ea typeface="ヒラギノ角ゴ ProN W3" charset="0"/>
                          <a:cs typeface="P22 Underground GR light"/>
                          <a:sym typeface="Gill Sans" charset="0"/>
                        </a:rPr>
                        <a:t>world,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22 Underground GR light"/>
                          <a:ea typeface="ヒラギノ角ゴ ProN W3" charset="0"/>
                          <a:cs typeface="P22 Underground GR light"/>
                          <a:sym typeface="Gill Sans" charset="0"/>
                        </a:rPr>
                        <a:t>they sent money (remittances) home to those they had left behind.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22 Underground GR light"/>
                        <a:ea typeface="ヒラギノ角ゴ ProN W3" charset="0"/>
                        <a:cs typeface="P22 Underground GR light"/>
                        <a:sym typeface="Gill Sans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22 Underground GR light"/>
                          <a:ea typeface="ヒラギノ角ゴ ProN W3" charset="0"/>
                          <a:cs typeface="P22 Underground GR light"/>
                          <a:sym typeface="Gill Sans" charset="0"/>
                        </a:rPr>
                        <a:t>8) The famine lead to social unrest and a rebellion against English rule in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22 Underground GR light"/>
                          <a:ea typeface="ヒラギノ角ゴ ProN W3" charset="0"/>
                          <a:cs typeface="P22 Underground GR light"/>
                          <a:sym typeface="Gill Sans" charset="0"/>
                        </a:rPr>
                        <a:t>1848.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22 Underground GR light"/>
                        <a:ea typeface="ヒラギノ角ゴ ProN W3" charset="0"/>
                        <a:cs typeface="P22 Underground GR light"/>
                        <a:sym typeface="Gill Sans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4506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•MM Master Mark cya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425" y="231218"/>
            <a:ext cx="1008000" cy="142075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4700" y="615949"/>
            <a:ext cx="6794500" cy="518709"/>
          </a:xfrm>
          <a:prstGeom prst="rect">
            <a:avLst/>
          </a:prstGeom>
          <a:solidFill>
            <a:srgbClr val="159E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962805" y="620309"/>
            <a:ext cx="660639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  <a:latin typeface="P22 Underground GR"/>
                <a:cs typeface="P22 Underground GR"/>
              </a:rPr>
              <a:t>Task 3 - pictures</a:t>
            </a:r>
            <a:endParaRPr lang="en-US" sz="2800" dirty="0">
              <a:solidFill>
                <a:srgbClr val="FFFFFF"/>
              </a:solidFill>
              <a:latin typeface="P22 Underground GR"/>
              <a:cs typeface="P22 Underground GR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774700" y="1351656"/>
            <a:ext cx="6794500" cy="710122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800" dirty="0" smtClean="0">
                <a:solidFill>
                  <a:srgbClr val="000000"/>
                </a:solidFill>
                <a:latin typeface="P22 Underground GR Light"/>
                <a:cs typeface="P22 Underground GR Light"/>
              </a:rPr>
              <a:t>What do the following pictures suggest about the ‘welcome’ the Irish received once they had migrated?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1800" dirty="0">
              <a:solidFill>
                <a:srgbClr val="000000"/>
              </a:solidFill>
              <a:latin typeface="P22 Underground GR Light"/>
              <a:cs typeface="P22 Underground GR Light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1800" dirty="0">
              <a:solidFill>
                <a:srgbClr val="000000"/>
              </a:solidFill>
              <a:latin typeface="P22 Underground GR Light"/>
              <a:cs typeface="P22 Underground GR Ligh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805" y="2061778"/>
            <a:ext cx="6606395" cy="22596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9005" y="4500945"/>
            <a:ext cx="3753733" cy="225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62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774700" y="615949"/>
            <a:ext cx="6794500" cy="518709"/>
          </a:xfrm>
          <a:prstGeom prst="rect">
            <a:avLst/>
          </a:prstGeom>
          <a:solidFill>
            <a:srgbClr val="159E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" name="Rectangle 2"/>
          <p:cNvSpPr/>
          <p:nvPr/>
        </p:nvSpPr>
        <p:spPr>
          <a:xfrm>
            <a:off x="762001" y="1964129"/>
            <a:ext cx="4610100" cy="4651305"/>
          </a:xfrm>
          <a:prstGeom prst="rect">
            <a:avLst/>
          </a:prstGeom>
          <a:noFill/>
          <a:ln w="571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P22 Underground GR Light"/>
                <a:cs typeface="P22 Underground GR Light"/>
                <a:hlinkClick r:id="rId3"/>
              </a:rPr>
              <a:t>Listen to ‘Thousands are sailing’ by the Pogues</a:t>
            </a:r>
            <a:endParaRPr lang="en-US" sz="2000" dirty="0" smtClean="0">
              <a:solidFill>
                <a:srgbClr val="000000"/>
              </a:solidFill>
              <a:latin typeface="P22 Underground GR Light"/>
              <a:cs typeface="P22 Underground GR Light"/>
            </a:endParaRPr>
          </a:p>
          <a:p>
            <a:pPr marL="342900" indent="-342900">
              <a:buFont typeface="Arial"/>
              <a:buChar char="•"/>
            </a:pPr>
            <a:endParaRPr lang="en-US" sz="2000" dirty="0">
              <a:solidFill>
                <a:srgbClr val="000000"/>
              </a:solidFill>
              <a:latin typeface="P22 Underground GR Light"/>
              <a:cs typeface="P22 Underground GR Light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P22 Underground GR Light"/>
                <a:cs typeface="P22 Underground GR Light"/>
              </a:rPr>
              <a:t>This song by the </a:t>
            </a:r>
            <a:r>
              <a:rPr lang="en-US" sz="2000" dirty="0" err="1" smtClean="0">
                <a:solidFill>
                  <a:srgbClr val="000000"/>
                </a:solidFill>
                <a:latin typeface="P22 Underground GR Light"/>
                <a:cs typeface="P22 Underground GR Light"/>
              </a:rPr>
              <a:t>Pogues</a:t>
            </a:r>
            <a:r>
              <a:rPr lang="en-US" sz="2000" dirty="0" smtClean="0">
                <a:solidFill>
                  <a:srgbClr val="000000"/>
                </a:solidFill>
                <a:latin typeface="P22 Underground GR Light"/>
                <a:cs typeface="P22 Underground GR Light"/>
              </a:rPr>
              <a:t> (written by Phil Chevron) is about emigration from Ireland to America during the 1880s when unemployment was 20% in Ireland. </a:t>
            </a:r>
          </a:p>
          <a:p>
            <a:pPr marL="342900" indent="-342900">
              <a:buFont typeface="Arial"/>
              <a:buChar char="•"/>
            </a:pPr>
            <a:endParaRPr lang="en-US" sz="2000" dirty="0" smtClean="0">
              <a:solidFill>
                <a:srgbClr val="000000"/>
              </a:solidFill>
              <a:latin typeface="P22 Underground GR Light"/>
              <a:cs typeface="P22 Underground GR Light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P22 Underground GR Light"/>
                <a:cs typeface="P22 Underground GR Light"/>
              </a:rPr>
              <a:t>As you listen, write down THREE ways in which the song lyrics connect to the content you have learned about today. </a:t>
            </a:r>
          </a:p>
          <a:p>
            <a:pPr marL="342900" indent="-342900">
              <a:buFont typeface="Arial"/>
              <a:buChar char="•"/>
            </a:pPr>
            <a:endParaRPr lang="en-US" sz="2000" dirty="0" smtClean="0">
              <a:solidFill>
                <a:srgbClr val="000000"/>
              </a:solidFill>
              <a:latin typeface="P22 Underground GR Light"/>
              <a:cs typeface="P22 Underground GR Light"/>
            </a:endParaRPr>
          </a:p>
          <a:p>
            <a:pPr marL="342900" indent="-342900">
              <a:buFont typeface="Arial"/>
              <a:buChar char="•"/>
            </a:pPr>
            <a:endParaRPr lang="en-US" sz="2000" dirty="0">
              <a:solidFill>
                <a:srgbClr val="000000"/>
              </a:solidFill>
              <a:latin typeface="P22 Underground GR Light"/>
              <a:cs typeface="P22 Underground GR Light"/>
            </a:endParaRPr>
          </a:p>
          <a:p>
            <a:pPr marL="342900" indent="-342900">
              <a:buFont typeface="Arial"/>
              <a:buChar char="•"/>
            </a:pPr>
            <a:endParaRPr lang="en-US" sz="2000" dirty="0" smtClean="0">
              <a:solidFill>
                <a:srgbClr val="000000"/>
              </a:solidFill>
              <a:latin typeface="P22 Underground GR Light"/>
              <a:cs typeface="P22 Underground GR Light"/>
            </a:endParaRPr>
          </a:p>
          <a:p>
            <a:pPr marL="342900" indent="-342900">
              <a:buFont typeface="Arial"/>
              <a:buChar char="•"/>
            </a:pPr>
            <a:endParaRPr lang="en-US" sz="2000" dirty="0">
              <a:solidFill>
                <a:srgbClr val="000000"/>
              </a:solidFill>
              <a:latin typeface="P22 Underground GR Light"/>
              <a:cs typeface="P22 Underground GR Light"/>
            </a:endParaRPr>
          </a:p>
        </p:txBody>
      </p:sp>
      <p:pic>
        <p:nvPicPr>
          <p:cNvPr id="14" name="Picture 13" descr="•MM Master Mark cya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425" y="231218"/>
            <a:ext cx="1008000" cy="142075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88205" y="698500"/>
            <a:ext cx="6022916" cy="359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rgbClr val="FFFFFF"/>
                </a:solidFill>
                <a:latin typeface="P22 Underground Demi"/>
                <a:cs typeface="P22 Underground Demi"/>
              </a:rPr>
              <a:t>Plenary: Song</a:t>
            </a:r>
            <a:endParaRPr lang="en-US" sz="2800" dirty="0">
              <a:solidFill>
                <a:srgbClr val="FFFFFF"/>
              </a:solidFill>
              <a:latin typeface="P22 Underground GR"/>
              <a:cs typeface="P22 Underground GR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2100" y="1964129"/>
            <a:ext cx="3591325" cy="14362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3264" y="3788469"/>
            <a:ext cx="3350161" cy="2272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77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•MM Master Mark cya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425" y="231218"/>
            <a:ext cx="1008000" cy="1420751"/>
          </a:xfrm>
          <a:prstGeom prst="rect">
            <a:avLst/>
          </a:prstGeom>
        </p:spPr>
      </p:pic>
      <p:sp>
        <p:nvSpPr>
          <p:cNvPr id="25" name="Rectangle 24"/>
          <p:cNvSpPr>
            <a:spLocks/>
          </p:cNvSpPr>
          <p:nvPr/>
        </p:nvSpPr>
        <p:spPr bwMode="auto">
          <a:xfrm>
            <a:off x="770668" y="4711700"/>
            <a:ext cx="6481032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 anchorCtr="0"/>
          <a:lstStyle/>
          <a:p>
            <a:r>
              <a:rPr lang="en-US" sz="2800" dirty="0" smtClean="0">
                <a:solidFill>
                  <a:srgbClr val="15A0DF"/>
                </a:solidFill>
                <a:latin typeface="P22 Underground Demi"/>
                <a:ea typeface="ＭＳ Ｐゴシック" charset="0"/>
                <a:cs typeface="P22 Underground Demi"/>
              </a:rPr>
              <a:t>Enquiry question: </a:t>
            </a:r>
            <a:br>
              <a:rPr lang="en-US" sz="2800" dirty="0" smtClean="0">
                <a:solidFill>
                  <a:srgbClr val="15A0DF"/>
                </a:solidFill>
                <a:latin typeface="P22 Underground Demi"/>
                <a:ea typeface="ＭＳ Ｐゴシック" charset="0"/>
                <a:cs typeface="P22 Underground Demi"/>
              </a:rPr>
            </a:br>
            <a:r>
              <a:rPr lang="en-US" sz="2800" dirty="0" smtClean="0">
                <a:solidFill>
                  <a:srgbClr val="000000"/>
                </a:solidFill>
                <a:latin typeface="P22 Underground GR"/>
                <a:ea typeface="ＭＳ Ｐゴシック" charset="0"/>
                <a:cs typeface="P22 Underground GR"/>
              </a:rPr>
              <a:t>Famine or fortune</a:t>
            </a:r>
            <a:r>
              <a:rPr lang="en-US" sz="2800" dirty="0" smtClean="0">
                <a:solidFill>
                  <a:srgbClr val="000000"/>
                </a:solidFill>
                <a:latin typeface="P22 Underground GR"/>
                <a:ea typeface="ＭＳ Ｐゴシック" charset="0"/>
                <a:cs typeface="P22 Underground GR"/>
              </a:rPr>
              <a:t>? Looking at the reasons for the Irish diaspora</a:t>
            </a:r>
            <a:endParaRPr lang="en-US" sz="2800" dirty="0" smtClean="0">
              <a:solidFill>
                <a:srgbClr val="000000"/>
              </a:solidFill>
              <a:latin typeface="P22 Underground GR"/>
              <a:ea typeface="ＭＳ Ｐゴシック" charset="0"/>
              <a:cs typeface="P22 Underground GR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74700" y="624290"/>
            <a:ext cx="6794500" cy="932502"/>
          </a:xfrm>
          <a:prstGeom prst="rect">
            <a:avLst/>
          </a:prstGeom>
          <a:solidFill>
            <a:srgbClr val="159E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988205" y="711200"/>
            <a:ext cx="6489420" cy="7037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rgbClr val="FFFFFF"/>
                </a:solidFill>
                <a:latin typeface="P22 Underground Demi"/>
                <a:cs typeface="P22 Underground Demi"/>
              </a:rPr>
              <a:t>Unpacked to stay</a:t>
            </a:r>
            <a:endParaRPr lang="en-US" sz="2800" dirty="0" smtClean="0">
              <a:solidFill>
                <a:srgbClr val="FFFFFF"/>
              </a:solidFill>
              <a:latin typeface="P22 Underground GR"/>
              <a:cs typeface="P22 Underground GR"/>
            </a:endParaRPr>
          </a:p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rgbClr val="FFFFFF"/>
                </a:solidFill>
                <a:latin typeface="P22 Underground GR"/>
                <a:cs typeface="P22 Underground GR"/>
              </a:rPr>
              <a:t>When did Britain become a home?</a:t>
            </a:r>
            <a:endParaRPr lang="en-US" sz="2800" dirty="0">
              <a:solidFill>
                <a:srgbClr val="FFFFFF"/>
              </a:solidFill>
              <a:latin typeface="P22 Underground GR"/>
              <a:cs typeface="P22 Underground GR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700" y="1781543"/>
            <a:ext cx="3912401" cy="293015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82"/>
          <a:stretch/>
        </p:blipFill>
        <p:spPr>
          <a:xfrm>
            <a:off x="5326529" y="1786592"/>
            <a:ext cx="2242671" cy="3219082"/>
          </a:xfrm>
          <a:prstGeom prst="rect">
            <a:avLst/>
          </a:prstGeom>
          <a:ln w="76200" cmpd="sng">
            <a:noFill/>
          </a:ln>
        </p:spPr>
      </p:pic>
      <p:sp>
        <p:nvSpPr>
          <p:cNvPr id="12" name="Rectangle 11"/>
          <p:cNvSpPr/>
          <p:nvPr/>
        </p:nvSpPr>
        <p:spPr>
          <a:xfrm>
            <a:off x="6498073" y="5018621"/>
            <a:ext cx="1071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 smtClean="0">
                <a:solidFill>
                  <a:srgbClr val="545454"/>
                </a:solidFill>
                <a:latin typeface="arial" panose="020B0604020202020204" pitchFamily="34" charset="0"/>
              </a:rPr>
              <a:t>Illustrated London</a:t>
            </a:r>
            <a:r>
              <a:rPr lang="en-GB" dirty="0">
                <a:solidFill>
                  <a:srgbClr val="545454"/>
                </a:solidFill>
                <a:latin typeface="arial" panose="020B0604020202020204" pitchFamily="34" charset="0"/>
              </a:rPr>
              <a:t> 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9268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Oval 4"/>
          <p:cNvSpPr>
            <a:spLocks/>
          </p:cNvSpPr>
          <p:nvPr/>
        </p:nvSpPr>
        <p:spPr bwMode="auto">
          <a:xfrm>
            <a:off x="770668" y="2328792"/>
            <a:ext cx="892969" cy="892969"/>
          </a:xfrm>
          <a:prstGeom prst="ellipse">
            <a:avLst/>
          </a:prstGeom>
          <a:solidFill>
            <a:srgbClr val="008000"/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16389" name="Oval 5"/>
          <p:cNvSpPr>
            <a:spLocks/>
          </p:cNvSpPr>
          <p:nvPr/>
        </p:nvSpPr>
        <p:spPr bwMode="auto">
          <a:xfrm>
            <a:off x="770668" y="3539439"/>
            <a:ext cx="892969" cy="892969"/>
          </a:xfrm>
          <a:prstGeom prst="ellipse">
            <a:avLst/>
          </a:prstGeom>
          <a:solidFill>
            <a:srgbClr val="FD9A00"/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16390" name="Oval 6"/>
          <p:cNvSpPr>
            <a:spLocks/>
          </p:cNvSpPr>
          <p:nvPr/>
        </p:nvSpPr>
        <p:spPr bwMode="auto">
          <a:xfrm>
            <a:off x="770668" y="4720540"/>
            <a:ext cx="892969" cy="892969"/>
          </a:xfrm>
          <a:prstGeom prst="ellipse">
            <a:avLst/>
          </a:prstGeom>
          <a:solidFill>
            <a:srgbClr val="D90B00"/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16391" name="Rectangle 7"/>
          <p:cNvSpPr>
            <a:spLocks/>
          </p:cNvSpPr>
          <p:nvPr/>
        </p:nvSpPr>
        <p:spPr bwMode="auto">
          <a:xfrm>
            <a:off x="2000250" y="2328792"/>
            <a:ext cx="5568950" cy="1210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 anchorCtr="0"/>
          <a:lstStyle/>
          <a:p>
            <a:r>
              <a:rPr lang="en-US" sz="2000" dirty="0">
                <a:solidFill>
                  <a:srgbClr val="000000"/>
                </a:solidFill>
                <a:latin typeface="P22 Underground GR Light"/>
                <a:ea typeface="ＭＳ Ｐゴシック" charset="0"/>
                <a:cs typeface="P22 Underground GR Light"/>
              </a:rPr>
              <a:t>I will be able to </a:t>
            </a:r>
            <a:r>
              <a:rPr lang="en-US" sz="2000" dirty="0" err="1">
                <a:solidFill>
                  <a:srgbClr val="000000"/>
                </a:solidFill>
                <a:latin typeface="P22 Underground GR Light"/>
                <a:ea typeface="ＭＳ Ｐゴシック" charset="0"/>
                <a:cs typeface="P22 Underground GR Light"/>
              </a:rPr>
              <a:t>analyse</a:t>
            </a:r>
            <a:r>
              <a:rPr lang="en-US" sz="2000" dirty="0">
                <a:solidFill>
                  <a:srgbClr val="000000"/>
                </a:solidFill>
                <a:latin typeface="P22 Underground GR Light"/>
                <a:ea typeface="ＭＳ Ｐゴシック" charset="0"/>
                <a:cs typeface="P22 Underground GR Light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P22 Underground GR Light"/>
                <a:ea typeface="ＭＳ Ｐゴシック" charset="0"/>
                <a:cs typeface="P22 Underground GR Light"/>
              </a:rPr>
              <a:t>s</a:t>
            </a:r>
            <a:r>
              <a:rPr lang="en-US" sz="2000" dirty="0" smtClean="0">
                <a:solidFill>
                  <a:srgbClr val="000000"/>
                </a:solidFill>
                <a:latin typeface="P22 Underground GR Light"/>
                <a:ea typeface="ＭＳ Ｐゴシック" charset="0"/>
                <a:cs typeface="P22 Underground GR Light"/>
              </a:rPr>
              <a:t>ome causes and consequences of Irish migration</a:t>
            </a:r>
            <a:endParaRPr lang="en-US" sz="2000" dirty="0">
              <a:solidFill>
                <a:srgbClr val="000000"/>
              </a:solidFill>
              <a:latin typeface="P22 Underground GR Light"/>
              <a:ea typeface="ＭＳ Ｐゴシック" charset="0"/>
              <a:cs typeface="P22 Underground GR Light"/>
            </a:endParaRPr>
          </a:p>
        </p:txBody>
      </p:sp>
      <p:sp>
        <p:nvSpPr>
          <p:cNvPr id="16392" name="Rectangle 8"/>
          <p:cNvSpPr>
            <a:spLocks/>
          </p:cNvSpPr>
          <p:nvPr/>
        </p:nvSpPr>
        <p:spPr bwMode="auto">
          <a:xfrm>
            <a:off x="2000250" y="3679140"/>
            <a:ext cx="5568950" cy="774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 anchorCtr="0"/>
          <a:lstStyle/>
          <a:p>
            <a:r>
              <a:rPr lang="en-US" sz="2000" dirty="0">
                <a:solidFill>
                  <a:srgbClr val="000000"/>
                </a:solidFill>
                <a:latin typeface="P22 Underground GR Light"/>
                <a:ea typeface="ＭＳ Ｐゴシック" charset="0"/>
                <a:cs typeface="P22 Underground GR Light"/>
              </a:rPr>
              <a:t>I will be able to </a:t>
            </a:r>
            <a:r>
              <a:rPr lang="en-US" sz="2000" dirty="0" smtClean="0">
                <a:solidFill>
                  <a:srgbClr val="000000"/>
                </a:solidFill>
                <a:latin typeface="P22 Underground GR Light"/>
                <a:ea typeface="ＭＳ Ｐゴシック" charset="0"/>
                <a:cs typeface="P22 Underground GR Light"/>
              </a:rPr>
              <a:t>demonstrate understanding of one reason for Irish emigration</a:t>
            </a:r>
            <a:endParaRPr lang="en-US" sz="2000" dirty="0">
              <a:solidFill>
                <a:srgbClr val="000000"/>
              </a:solidFill>
              <a:latin typeface="P22 Underground GR Light"/>
              <a:ea typeface="ＭＳ Ｐゴシック" charset="0"/>
              <a:cs typeface="P22 Underground GR Light"/>
            </a:endParaRPr>
          </a:p>
        </p:txBody>
      </p:sp>
      <p:sp>
        <p:nvSpPr>
          <p:cNvPr id="16393" name="Rectangle 9"/>
          <p:cNvSpPr>
            <a:spLocks/>
          </p:cNvSpPr>
          <p:nvPr/>
        </p:nvSpPr>
        <p:spPr bwMode="auto">
          <a:xfrm>
            <a:off x="2000250" y="4885640"/>
            <a:ext cx="5568950" cy="1167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 anchorCtr="0"/>
          <a:lstStyle/>
          <a:p>
            <a:r>
              <a:rPr lang="en-US" sz="2000" dirty="0">
                <a:latin typeface="P22 Underground GR Light"/>
                <a:ea typeface="ＭＳ Ｐゴシック" charset="0"/>
                <a:cs typeface="P22 Underground GR Light"/>
              </a:rPr>
              <a:t>I will understand that </a:t>
            </a:r>
            <a:r>
              <a:rPr lang="en-US" sz="2000" dirty="0" smtClean="0">
                <a:latin typeface="P22 Underground GR Light"/>
                <a:ea typeface="ＭＳ Ｐゴシック" charset="0"/>
                <a:cs typeface="P22 Underground GR Light"/>
              </a:rPr>
              <a:t>many people have left Ireland over the centuries</a:t>
            </a:r>
            <a:endParaRPr lang="en-US" sz="2000" dirty="0">
              <a:latin typeface="P22 Underground GR Light"/>
              <a:ea typeface="ＭＳ Ｐゴシック" charset="0"/>
              <a:cs typeface="P22 Underground GR Light"/>
            </a:endParaRPr>
          </a:p>
        </p:txBody>
      </p:sp>
      <p:pic>
        <p:nvPicPr>
          <p:cNvPr id="12" name="Picture 11" descr="•MM Master Mark cya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425" y="231218"/>
            <a:ext cx="1008000" cy="142075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74700" y="624290"/>
            <a:ext cx="6794500" cy="932502"/>
          </a:xfrm>
          <a:prstGeom prst="rect">
            <a:avLst/>
          </a:prstGeom>
          <a:solidFill>
            <a:srgbClr val="159E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988205" y="711200"/>
            <a:ext cx="6314295" cy="7037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rgbClr val="FFFFFF"/>
                </a:solidFill>
                <a:latin typeface="P22 Underground Demi"/>
                <a:cs typeface="P22 Underground Demi"/>
              </a:rPr>
              <a:t>Aim:</a:t>
            </a:r>
            <a:r>
              <a:rPr lang="en-US" sz="2800" dirty="0" smtClean="0">
                <a:solidFill>
                  <a:srgbClr val="FFFFFF"/>
                </a:solidFill>
                <a:latin typeface="P22 Underground GR"/>
                <a:cs typeface="P22 Underground GR"/>
              </a:rPr>
              <a:t> To </a:t>
            </a:r>
            <a:r>
              <a:rPr lang="en-US" sz="2800" dirty="0" smtClean="0">
                <a:solidFill>
                  <a:srgbClr val="FFFFFF"/>
                </a:solidFill>
                <a:latin typeface="P22 Underground GR"/>
                <a:cs typeface="P22 Underground GR"/>
              </a:rPr>
              <a:t>understand some reasons for the growth of the Irish diaspora</a:t>
            </a:r>
            <a:endParaRPr lang="en-US" sz="2800" dirty="0">
              <a:solidFill>
                <a:srgbClr val="FFFFFF"/>
              </a:solidFill>
              <a:latin typeface="P22 Underground GR"/>
              <a:cs typeface="P22 Underground GR"/>
            </a:endParaRPr>
          </a:p>
        </p:txBody>
      </p:sp>
    </p:spTree>
    <p:extLst>
      <p:ext uri="{BB962C8B-B14F-4D97-AF65-F5344CB8AC3E}">
        <p14:creationId xmlns:p14="http://schemas.microsoft.com/office/powerpoint/2010/main" val="195592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74700" y="1940860"/>
            <a:ext cx="7073900" cy="4339392"/>
          </a:xfrm>
          <a:noFill/>
          <a:ln w="76200" cmpd="sng">
            <a:noFill/>
          </a:ln>
        </p:spPr>
        <p:txBody>
          <a:bodyPr lIns="0" tIns="0" rIns="0" bIns="0">
            <a:normAutofit fontScale="92500" lnSpcReduction="20000"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159EE5"/>
                </a:solidFill>
                <a:latin typeface="P22 Underground Demi"/>
                <a:cs typeface="P22 Underground Demi"/>
              </a:rPr>
              <a:t>Migration: </a:t>
            </a:r>
            <a:r>
              <a:rPr kumimoji="0" lang="en-US" sz="2800" u="none" strike="noStrike" cap="none" normalizeH="0" baseline="0" dirty="0" smtClean="0">
                <a:ln>
                  <a:noFill/>
                </a:ln>
                <a:effectLst/>
                <a:latin typeface="P22 Underground GR Light"/>
                <a:ea typeface="ヒラギノ角ゴ ProN W3" charset="0"/>
                <a:cs typeface="P22 Underground GR Light"/>
                <a:sym typeface="Helvetica" charset="0"/>
              </a:rPr>
              <a:t>people moving from one place to another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2800" dirty="0" smtClean="0">
              <a:solidFill>
                <a:srgbClr val="159EE5"/>
              </a:solidFill>
              <a:latin typeface="P22 Underground Demi"/>
              <a:ea typeface="ヒラギノ角ゴ ProN W3" charset="0"/>
              <a:cs typeface="P22 Underground Demi"/>
              <a:sym typeface="Helvetica" charset="0"/>
            </a:endParaRPr>
          </a:p>
          <a:p>
            <a:pPr marL="0" indent="0" fontAlgn="base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159EE5"/>
                </a:solidFill>
                <a:latin typeface="P22 Underground Demi"/>
                <a:cs typeface="P22 Underground Demi"/>
              </a:rPr>
              <a:t>Multicultural: </a:t>
            </a:r>
            <a:r>
              <a:rPr lang="en-US" sz="2800" dirty="0" smtClean="0">
                <a:solidFill>
                  <a:srgbClr val="000000"/>
                </a:solidFill>
                <a:latin typeface="P22 Underground GR Light"/>
                <a:cs typeface="P22 Underground GR Light"/>
              </a:rPr>
              <a:t>A society containing several different cultural or ethnic </a:t>
            </a:r>
            <a:r>
              <a:rPr lang="en-US" sz="2800" dirty="0" smtClean="0">
                <a:solidFill>
                  <a:srgbClr val="000000"/>
                </a:solidFill>
                <a:latin typeface="P22 Underground GR Light"/>
                <a:cs typeface="P22 Underground GR Light"/>
              </a:rPr>
              <a:t>groups</a:t>
            </a:r>
          </a:p>
          <a:p>
            <a:pPr marL="0" indent="0" fontAlgn="base">
              <a:spcBef>
                <a:spcPts val="0"/>
              </a:spcBef>
              <a:buNone/>
            </a:pPr>
            <a:endParaRPr lang="en-US" sz="2800" dirty="0">
              <a:solidFill>
                <a:srgbClr val="000000"/>
              </a:solidFill>
              <a:latin typeface="P22 Underground GR Light"/>
              <a:cs typeface="P22 Underground GR Light"/>
            </a:endParaRPr>
          </a:p>
          <a:p>
            <a:pPr marL="0" indent="0" fontAlgn="base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159EE5"/>
                </a:solidFill>
                <a:latin typeface="P22 Underground Demi"/>
                <a:cs typeface="P22 Underground Demi"/>
              </a:rPr>
              <a:t>Emigration: </a:t>
            </a:r>
            <a:r>
              <a:rPr lang="en-US" sz="2800" dirty="0" smtClean="0">
                <a:solidFill>
                  <a:srgbClr val="000000"/>
                </a:solidFill>
                <a:latin typeface="P22 Underground GR Light"/>
                <a:cs typeface="P22 Underground GR Light"/>
              </a:rPr>
              <a:t>The act of leaving one country to go and live in a different country</a:t>
            </a:r>
          </a:p>
          <a:p>
            <a:pPr marL="0" indent="0" fontAlgn="base">
              <a:spcBef>
                <a:spcPts val="0"/>
              </a:spcBef>
              <a:buNone/>
            </a:pPr>
            <a:endParaRPr lang="en-US" sz="2800" dirty="0" smtClean="0">
              <a:solidFill>
                <a:srgbClr val="000000"/>
              </a:solidFill>
              <a:latin typeface="P22 Underground GR Light"/>
              <a:cs typeface="P22 Underground GR Light"/>
            </a:endParaRPr>
          </a:p>
          <a:p>
            <a:pPr marL="0" indent="0" fontAlgn="base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159EE5"/>
                </a:solidFill>
                <a:latin typeface="P22 Underground Demi"/>
                <a:cs typeface="P22 Underground Demi"/>
              </a:rPr>
              <a:t>Diaspora: </a:t>
            </a:r>
            <a:r>
              <a:rPr lang="en-US" sz="2800" dirty="0" smtClean="0">
                <a:solidFill>
                  <a:srgbClr val="000000"/>
                </a:solidFill>
                <a:latin typeface="P22 Underground GR Light"/>
                <a:cs typeface="P22 Underground GR Light"/>
              </a:rPr>
              <a:t>A scattered population with a common origin in a smaller geographic area. Diaspora can also refer to the movement of the population from its original homeland</a:t>
            </a:r>
          </a:p>
          <a:p>
            <a:pPr marL="0" indent="0" fontAlgn="base">
              <a:spcBef>
                <a:spcPts val="0"/>
              </a:spcBef>
              <a:buNone/>
            </a:pPr>
            <a:endParaRPr lang="en-US" sz="2800" dirty="0" smtClean="0">
              <a:solidFill>
                <a:srgbClr val="000000"/>
              </a:solidFill>
              <a:latin typeface="P22 Underground GR Light"/>
              <a:cs typeface="P22 Underground GR Light"/>
            </a:endParaRPr>
          </a:p>
          <a:p>
            <a:pPr marL="0" indent="0" fontAlgn="base">
              <a:spcBef>
                <a:spcPts val="0"/>
              </a:spcBef>
              <a:buNone/>
            </a:pPr>
            <a:endParaRPr lang="en-US" sz="2800" dirty="0" smtClean="0">
              <a:solidFill>
                <a:srgbClr val="000000"/>
              </a:solidFill>
              <a:latin typeface="P22 Underground GR Light"/>
              <a:cs typeface="P22 Underground GR Light"/>
            </a:endParaRPr>
          </a:p>
          <a:p>
            <a:pPr marL="0" indent="0" fontAlgn="base">
              <a:spcBef>
                <a:spcPts val="0"/>
              </a:spcBef>
              <a:buNone/>
            </a:pPr>
            <a:endParaRPr kumimoji="0" lang="en-US" sz="280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P22 Underground GR Light"/>
              <a:ea typeface="ヒラギノ角ゴ ProN W3" charset="0"/>
              <a:cs typeface="P22 Underground GR Light"/>
              <a:sym typeface="Helvetica" charset="0"/>
            </a:endParaRPr>
          </a:p>
          <a:p>
            <a:pPr marL="0" indent="0" fontAlgn="base">
              <a:spcBef>
                <a:spcPts val="0"/>
              </a:spcBef>
              <a:buNone/>
            </a:pPr>
            <a:endParaRPr kumimoji="0" lang="en-US" sz="280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P22 Underground GR Light"/>
              <a:ea typeface="ヒラギノ角ゴ ProN W3" charset="0"/>
              <a:cs typeface="P22 Underground GR Light"/>
              <a:sym typeface="Helvetica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800" dirty="0" smtClean="0">
              <a:solidFill>
                <a:srgbClr val="000000"/>
              </a:solidFill>
              <a:latin typeface="P22 Underground GR Light"/>
              <a:cs typeface="P22 Underground GR Light"/>
            </a:endParaRPr>
          </a:p>
        </p:txBody>
      </p:sp>
      <p:pic>
        <p:nvPicPr>
          <p:cNvPr id="6" name="Picture 5" descr="•MM Master Mark cya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425" y="231218"/>
            <a:ext cx="1008000" cy="142075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74700" y="624290"/>
            <a:ext cx="6794500" cy="518709"/>
          </a:xfrm>
          <a:prstGeom prst="rect">
            <a:avLst/>
          </a:prstGeom>
          <a:solidFill>
            <a:srgbClr val="159E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3B2F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88205" y="635000"/>
            <a:ext cx="477216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  <a:latin typeface="P22 Underground GR"/>
                <a:cs typeface="P22 Underground GR"/>
              </a:rPr>
              <a:t>Key words</a:t>
            </a:r>
            <a:endParaRPr lang="en-US" sz="2800" dirty="0">
              <a:solidFill>
                <a:srgbClr val="FFFFFF"/>
              </a:solidFill>
              <a:latin typeface="P22 Underground GR"/>
              <a:cs typeface="P22 Underground GR"/>
            </a:endParaRPr>
          </a:p>
        </p:txBody>
      </p:sp>
    </p:spTree>
    <p:extLst>
      <p:ext uri="{BB962C8B-B14F-4D97-AF65-F5344CB8AC3E}">
        <p14:creationId xmlns:p14="http://schemas.microsoft.com/office/powerpoint/2010/main" val="148478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774700" y="615949"/>
            <a:ext cx="6794500" cy="518709"/>
          </a:xfrm>
          <a:prstGeom prst="rect">
            <a:avLst/>
          </a:prstGeom>
          <a:solidFill>
            <a:srgbClr val="159E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•MM Master Mark cya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425" y="231218"/>
            <a:ext cx="1008000" cy="142075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88204" y="711200"/>
            <a:ext cx="6807395" cy="256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dirty="0" smtClean="0">
                <a:solidFill>
                  <a:srgbClr val="FFFFFF"/>
                </a:solidFill>
                <a:latin typeface="P22 Underground Demi"/>
                <a:cs typeface="P22 Underground Demi"/>
              </a:rPr>
              <a:t>Task 1:</a:t>
            </a:r>
            <a:r>
              <a:rPr lang="en-US" sz="2000" dirty="0" smtClean="0">
                <a:solidFill>
                  <a:srgbClr val="FFFFFF"/>
                </a:solidFill>
                <a:latin typeface="P22 Underground GR"/>
                <a:cs typeface="P22 Underground GR"/>
              </a:rPr>
              <a:t> Do </a:t>
            </a:r>
            <a:r>
              <a:rPr lang="en-US" sz="2000" dirty="0" smtClean="0">
                <a:solidFill>
                  <a:srgbClr val="FFFFFF"/>
                </a:solidFill>
                <a:latin typeface="P22 Underground GR"/>
                <a:cs typeface="P22 Underground GR"/>
              </a:rPr>
              <a:t>now 1 </a:t>
            </a:r>
            <a:r>
              <a:rPr lang="en-US" sz="2000" dirty="0" smtClean="0">
                <a:solidFill>
                  <a:srgbClr val="FFFFFF"/>
                </a:solidFill>
                <a:latin typeface="P22 Underground GR"/>
                <a:cs typeface="P22 Underground GR"/>
              </a:rPr>
              <a:t>– </a:t>
            </a:r>
            <a:r>
              <a:rPr lang="en-US" sz="2000" dirty="0" smtClean="0">
                <a:solidFill>
                  <a:srgbClr val="FFFFFF"/>
                </a:solidFill>
                <a:latin typeface="P22 Underground GR"/>
                <a:cs typeface="P22 Underground GR"/>
              </a:rPr>
              <a:t>what connects these three pictures?</a:t>
            </a:r>
            <a:endParaRPr lang="en-US" sz="2000" dirty="0">
              <a:solidFill>
                <a:srgbClr val="FFFFFF"/>
              </a:solidFill>
              <a:latin typeface="P22 Underground GR"/>
              <a:cs typeface="P22 Underground GR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700" y="1475557"/>
            <a:ext cx="3161109" cy="236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5047" y="1475557"/>
            <a:ext cx="3204153" cy="236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0680" y="3843041"/>
            <a:ext cx="3783813" cy="288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96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74700" y="615949"/>
            <a:ext cx="6794500" cy="518709"/>
          </a:xfrm>
          <a:prstGeom prst="rect">
            <a:avLst/>
          </a:prstGeom>
          <a:solidFill>
            <a:srgbClr val="159E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74700" y="648318"/>
            <a:ext cx="660639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  <a:latin typeface="P22 Underground GR"/>
                <a:cs typeface="P22 Underground GR"/>
              </a:rPr>
              <a:t>Do now 2 – listen to an Irish folk song</a:t>
            </a:r>
            <a:endParaRPr lang="en-US" sz="2800" dirty="0">
              <a:solidFill>
                <a:srgbClr val="FFFFFF"/>
              </a:solidFill>
              <a:latin typeface="P22 Underground GR"/>
              <a:cs typeface="P22 Underground GR"/>
            </a:endParaRPr>
          </a:p>
        </p:txBody>
      </p:sp>
      <p:pic>
        <p:nvPicPr>
          <p:cNvPr id="14" name="Picture 13" descr="•MM Master Mark cya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425" y="231218"/>
            <a:ext cx="1008000" cy="1420751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774700" y="1710855"/>
            <a:ext cx="4597400" cy="3479800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buFont typeface="Arial"/>
              <a:buChar char="•"/>
            </a:pPr>
            <a:r>
              <a:rPr lang="en-GB" sz="1800" dirty="0" smtClean="0">
                <a:solidFill>
                  <a:srgbClr val="000000"/>
                </a:solidFill>
                <a:latin typeface="P22 Underground GR Light"/>
                <a:cs typeface="P22 Underground GR Light"/>
                <a:hlinkClick r:id="rId4"/>
              </a:rPr>
              <a:t>The link is here</a:t>
            </a:r>
            <a:endParaRPr lang="en-GB" sz="1800" dirty="0" smtClean="0">
              <a:solidFill>
                <a:srgbClr val="000000"/>
              </a:solidFill>
              <a:latin typeface="P22 Underground GR Light"/>
              <a:cs typeface="P22 Underground GR Light"/>
            </a:endParaRPr>
          </a:p>
          <a:p>
            <a:pPr marL="285750" indent="-285750" algn="l">
              <a:spcBef>
                <a:spcPts val="0"/>
              </a:spcBef>
              <a:buFont typeface="Arial"/>
              <a:buChar char="•"/>
            </a:pPr>
            <a:endParaRPr lang="en-GB" sz="1800" dirty="0">
              <a:solidFill>
                <a:srgbClr val="000000"/>
              </a:solidFill>
              <a:latin typeface="P22 Underground GR Light"/>
              <a:cs typeface="P22 Underground GR Light"/>
            </a:endParaRPr>
          </a:p>
          <a:p>
            <a:pPr marL="285750" indent="-285750" algn="l">
              <a:spcBef>
                <a:spcPts val="0"/>
              </a:spcBef>
              <a:buFont typeface="Arial"/>
              <a:buChar char="•"/>
            </a:pPr>
            <a:r>
              <a:rPr lang="en-GB" sz="1800" dirty="0" smtClean="0">
                <a:solidFill>
                  <a:srgbClr val="000000"/>
                </a:solidFill>
                <a:latin typeface="P22 Underground GR Light"/>
                <a:cs typeface="P22 Underground GR Light"/>
              </a:rPr>
              <a:t>What do you hear?</a:t>
            </a:r>
          </a:p>
          <a:p>
            <a:pPr marL="285750" indent="-285750" algn="l">
              <a:spcBef>
                <a:spcPts val="0"/>
              </a:spcBef>
              <a:buFont typeface="Arial"/>
              <a:buChar char="•"/>
            </a:pPr>
            <a:endParaRPr lang="en-GB" sz="1800" dirty="0">
              <a:solidFill>
                <a:srgbClr val="000000"/>
              </a:solidFill>
              <a:latin typeface="P22 Underground GR Light"/>
              <a:cs typeface="P22 Underground GR Light"/>
            </a:endParaRPr>
          </a:p>
          <a:p>
            <a:pPr marL="285750" indent="-285750" algn="l">
              <a:spcBef>
                <a:spcPts val="0"/>
              </a:spcBef>
              <a:buFont typeface="Arial"/>
              <a:buChar char="•"/>
            </a:pPr>
            <a:r>
              <a:rPr lang="en-GB" sz="1800" dirty="0" smtClean="0">
                <a:solidFill>
                  <a:srgbClr val="000000"/>
                </a:solidFill>
                <a:latin typeface="P22 Underground GR Light"/>
                <a:cs typeface="P22 Underground GR Light"/>
              </a:rPr>
              <a:t>What does the Irish man think of life in England?</a:t>
            </a:r>
          </a:p>
          <a:p>
            <a:pPr marL="285750" indent="-285750" algn="l">
              <a:spcBef>
                <a:spcPts val="0"/>
              </a:spcBef>
              <a:buFont typeface="Arial"/>
              <a:buChar char="•"/>
            </a:pPr>
            <a:endParaRPr lang="en-GB" sz="1800" dirty="0">
              <a:solidFill>
                <a:srgbClr val="000000"/>
              </a:solidFill>
              <a:latin typeface="P22 Underground GR Light"/>
              <a:cs typeface="P22 Underground GR Light"/>
            </a:endParaRPr>
          </a:p>
          <a:p>
            <a:pPr marL="285750" indent="-285750" algn="l">
              <a:spcBef>
                <a:spcPts val="0"/>
              </a:spcBef>
              <a:buFont typeface="Arial"/>
              <a:buChar char="•"/>
            </a:pPr>
            <a:r>
              <a:rPr lang="en-GB" sz="1800" dirty="0" smtClean="0">
                <a:solidFill>
                  <a:srgbClr val="000000"/>
                </a:solidFill>
                <a:latin typeface="P22 Underground GR Light"/>
                <a:cs typeface="P22 Underground GR Light"/>
              </a:rPr>
              <a:t>Are there any words you don’t understand?</a:t>
            </a:r>
          </a:p>
          <a:p>
            <a:pPr>
              <a:spcBef>
                <a:spcPts val="0"/>
              </a:spcBef>
            </a:pPr>
            <a:endParaRPr lang="en-GB" sz="1800" dirty="0">
              <a:latin typeface="P22 Underground GR Light"/>
              <a:cs typeface="P22 Underground GR Ligh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2100" y="2729111"/>
            <a:ext cx="3591325" cy="143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115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•MM Master Mark cya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425" y="231218"/>
            <a:ext cx="1008000" cy="142075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4700" y="615949"/>
            <a:ext cx="6794500" cy="518709"/>
          </a:xfrm>
          <a:prstGeom prst="rect">
            <a:avLst/>
          </a:prstGeom>
          <a:solidFill>
            <a:srgbClr val="159E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962805" y="620309"/>
            <a:ext cx="660639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  <a:latin typeface="P22 Underground GR"/>
                <a:cs typeface="P22 Underground GR"/>
              </a:rPr>
              <a:t>‘Mountains </a:t>
            </a:r>
            <a:r>
              <a:rPr lang="en-US" sz="2800" dirty="0" err="1" smtClean="0">
                <a:solidFill>
                  <a:srgbClr val="FFFFFF"/>
                </a:solidFill>
                <a:latin typeface="P22 Underground GR"/>
                <a:cs typeface="P22 Underground GR"/>
              </a:rPr>
              <a:t>O’Mourne</a:t>
            </a:r>
            <a:r>
              <a:rPr lang="en-US" sz="2800" dirty="0" smtClean="0">
                <a:solidFill>
                  <a:srgbClr val="FFFFFF"/>
                </a:solidFill>
                <a:latin typeface="P22 Underground GR"/>
                <a:cs typeface="P22 Underground GR"/>
              </a:rPr>
              <a:t>’ lyrics</a:t>
            </a:r>
            <a:endParaRPr lang="en-US" sz="2800" dirty="0">
              <a:solidFill>
                <a:srgbClr val="FFFFFF"/>
              </a:solidFill>
              <a:latin typeface="P22 Underground GR"/>
              <a:cs typeface="P22 Underground GR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774700" y="1558210"/>
            <a:ext cx="4113460" cy="503545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endParaRPr lang="en-US" sz="1200" dirty="0">
              <a:latin typeface="P22 Underground Light"/>
              <a:cs typeface="P22 Underground Light"/>
            </a:endParaRPr>
          </a:p>
          <a:p>
            <a:pPr marL="0" indent="0" algn="ctr">
              <a:buNone/>
            </a:pPr>
            <a:r>
              <a:rPr lang="en-US" sz="1200" dirty="0" smtClean="0">
                <a:solidFill>
                  <a:srgbClr val="000000"/>
                </a:solidFill>
                <a:latin typeface="P22 Underground Light"/>
                <a:cs typeface="P22 Underground Light"/>
              </a:rPr>
              <a:t>Oh</a:t>
            </a:r>
            <a:r>
              <a:rPr lang="en-US" sz="1200" dirty="0">
                <a:solidFill>
                  <a:srgbClr val="000000"/>
                </a:solidFill>
                <a:latin typeface="P22 Underground Light"/>
                <a:cs typeface="P22 Underground Light"/>
              </a:rPr>
              <a:t>, Mary, this </a:t>
            </a:r>
            <a:r>
              <a:rPr lang="en-US" sz="1200" dirty="0" smtClean="0">
                <a:solidFill>
                  <a:srgbClr val="000000"/>
                </a:solidFill>
                <a:latin typeface="P22 Underground Light"/>
                <a:cs typeface="P22 Underground Light"/>
              </a:rPr>
              <a:t>London’s </a:t>
            </a:r>
            <a:r>
              <a:rPr lang="en-US" sz="1200" dirty="0">
                <a:solidFill>
                  <a:srgbClr val="000000"/>
                </a:solidFill>
                <a:latin typeface="P22 Underground Light"/>
                <a:cs typeface="P22 Underground Light"/>
              </a:rPr>
              <a:t>a wonderful sight</a:t>
            </a:r>
          </a:p>
          <a:p>
            <a:pPr marL="0" indent="0" algn="ctr">
              <a:buNone/>
            </a:pPr>
            <a:r>
              <a:rPr lang="en-US" sz="1200" dirty="0">
                <a:solidFill>
                  <a:srgbClr val="000000"/>
                </a:solidFill>
                <a:latin typeface="P22 Underground Light"/>
                <a:cs typeface="P22 Underground Light"/>
              </a:rPr>
              <a:t>With people here working by day and by night</a:t>
            </a:r>
          </a:p>
          <a:p>
            <a:pPr marL="0" indent="0" algn="ctr">
              <a:buNone/>
            </a:pPr>
            <a:r>
              <a:rPr lang="en-US" sz="1200" dirty="0">
                <a:solidFill>
                  <a:srgbClr val="000000"/>
                </a:solidFill>
                <a:latin typeface="P22 Underground Light"/>
                <a:cs typeface="P22 Underground Light"/>
              </a:rPr>
              <a:t>They </a:t>
            </a:r>
            <a:r>
              <a:rPr lang="en-US" sz="1200" dirty="0" smtClean="0">
                <a:solidFill>
                  <a:srgbClr val="000000"/>
                </a:solidFill>
                <a:latin typeface="P22 Underground Light"/>
                <a:cs typeface="P22 Underground Light"/>
              </a:rPr>
              <a:t>don’t </a:t>
            </a:r>
            <a:r>
              <a:rPr lang="en-US" sz="1200" dirty="0">
                <a:solidFill>
                  <a:srgbClr val="000000"/>
                </a:solidFill>
                <a:latin typeface="P22 Underground Light"/>
                <a:cs typeface="P22 Underground Light"/>
              </a:rPr>
              <a:t>sow potatoes nor barley nor wheat</a:t>
            </a:r>
          </a:p>
          <a:p>
            <a:pPr marL="0" indent="0" algn="ctr">
              <a:buNone/>
            </a:pPr>
            <a:r>
              <a:rPr lang="en-US" sz="1200" dirty="0">
                <a:solidFill>
                  <a:srgbClr val="000000"/>
                </a:solidFill>
                <a:latin typeface="P22 Underground Light"/>
                <a:cs typeface="P22 Underground Light"/>
              </a:rPr>
              <a:t>But </a:t>
            </a:r>
            <a:r>
              <a:rPr lang="en-US" sz="1200" dirty="0" smtClean="0">
                <a:solidFill>
                  <a:srgbClr val="000000"/>
                </a:solidFill>
                <a:latin typeface="P22 Underground Light"/>
                <a:cs typeface="P22 Underground Light"/>
              </a:rPr>
              <a:t>there</a:t>
            </a:r>
            <a:r>
              <a:rPr lang="en-US" sz="1200" dirty="0">
                <a:solidFill>
                  <a:srgbClr val="000000"/>
                </a:solidFill>
                <a:latin typeface="P22 Underground Light"/>
                <a:cs typeface="P22 Underground Light"/>
              </a:rPr>
              <a:t>’</a:t>
            </a:r>
            <a:r>
              <a:rPr lang="en-US" sz="1200" dirty="0" smtClean="0">
                <a:solidFill>
                  <a:srgbClr val="000000"/>
                </a:solidFill>
                <a:latin typeface="P22 Underground Light"/>
                <a:cs typeface="P22 Underground Light"/>
              </a:rPr>
              <a:t>s </a:t>
            </a:r>
            <a:r>
              <a:rPr lang="en-US" sz="1200" dirty="0">
                <a:solidFill>
                  <a:srgbClr val="000000"/>
                </a:solidFill>
                <a:latin typeface="P22 Underground Light"/>
                <a:cs typeface="P22 Underground Light"/>
              </a:rPr>
              <a:t>gangs of them </a:t>
            </a:r>
            <a:r>
              <a:rPr lang="en-US" sz="1200" dirty="0" smtClean="0">
                <a:solidFill>
                  <a:srgbClr val="000000"/>
                </a:solidFill>
                <a:latin typeface="P22 Underground Light"/>
                <a:cs typeface="P22 Underground Light"/>
              </a:rPr>
              <a:t>diggin</a:t>
            </a:r>
            <a:r>
              <a:rPr lang="en-US" sz="1200" dirty="0">
                <a:solidFill>
                  <a:srgbClr val="000000"/>
                </a:solidFill>
                <a:latin typeface="P22 Underground Light"/>
                <a:cs typeface="P22 Underground Light"/>
              </a:rPr>
              <a:t>’</a:t>
            </a:r>
            <a:r>
              <a:rPr lang="en-US" sz="1200" dirty="0" smtClean="0">
                <a:solidFill>
                  <a:srgbClr val="000000"/>
                </a:solidFill>
                <a:latin typeface="P22 Underground Light"/>
                <a:cs typeface="P22 Underground Light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P22 Underground Light"/>
                <a:cs typeface="P22 Underground Light"/>
              </a:rPr>
              <a:t>for gold in the street</a:t>
            </a:r>
          </a:p>
          <a:p>
            <a:pPr marL="0" indent="0" algn="ctr">
              <a:buNone/>
            </a:pPr>
            <a:r>
              <a:rPr lang="en-US" sz="1200" dirty="0">
                <a:solidFill>
                  <a:srgbClr val="000000"/>
                </a:solidFill>
                <a:latin typeface="P22 Underground Light"/>
                <a:cs typeface="P22 Underground Light"/>
              </a:rPr>
              <a:t>At least when I asked them, </a:t>
            </a:r>
            <a:r>
              <a:rPr lang="en-US" sz="1200" dirty="0" smtClean="0">
                <a:solidFill>
                  <a:srgbClr val="000000"/>
                </a:solidFill>
                <a:latin typeface="P22 Underground Light"/>
                <a:cs typeface="P22 Underground Light"/>
              </a:rPr>
              <a:t>that</a:t>
            </a:r>
            <a:r>
              <a:rPr lang="en-US" sz="1200" dirty="0">
                <a:solidFill>
                  <a:srgbClr val="000000"/>
                </a:solidFill>
                <a:latin typeface="P22 Underground Light"/>
                <a:cs typeface="P22 Underground Light"/>
              </a:rPr>
              <a:t>’</a:t>
            </a:r>
            <a:r>
              <a:rPr lang="en-US" sz="1200" dirty="0" smtClean="0">
                <a:solidFill>
                  <a:srgbClr val="000000"/>
                </a:solidFill>
                <a:latin typeface="P22 Underground Light"/>
                <a:cs typeface="P22 Underground Light"/>
              </a:rPr>
              <a:t>s </a:t>
            </a:r>
            <a:r>
              <a:rPr lang="en-US" sz="1200" dirty="0">
                <a:solidFill>
                  <a:srgbClr val="000000"/>
                </a:solidFill>
                <a:latin typeface="P22 Underground Light"/>
                <a:cs typeface="P22 Underground Light"/>
              </a:rPr>
              <a:t>what I was told</a:t>
            </a:r>
          </a:p>
          <a:p>
            <a:pPr marL="0" indent="0" algn="ctr">
              <a:buNone/>
            </a:pPr>
            <a:r>
              <a:rPr lang="en-US" sz="1200" dirty="0">
                <a:solidFill>
                  <a:srgbClr val="000000"/>
                </a:solidFill>
                <a:latin typeface="P22 Underground Light"/>
                <a:cs typeface="P22 Underground Light"/>
              </a:rPr>
              <a:t>So I just took a hand at this </a:t>
            </a:r>
            <a:r>
              <a:rPr lang="en-US" sz="1200" dirty="0" smtClean="0">
                <a:solidFill>
                  <a:srgbClr val="000000"/>
                </a:solidFill>
                <a:latin typeface="P22 Underground Light"/>
                <a:cs typeface="P22 Underground Light"/>
              </a:rPr>
              <a:t>diggin</a:t>
            </a:r>
            <a:r>
              <a:rPr lang="en-US" sz="1200" dirty="0">
                <a:solidFill>
                  <a:srgbClr val="000000"/>
                </a:solidFill>
                <a:latin typeface="P22 Underground Light"/>
                <a:cs typeface="P22 Underground Light"/>
              </a:rPr>
              <a:t>’</a:t>
            </a:r>
            <a:r>
              <a:rPr lang="en-US" sz="1200" dirty="0" smtClean="0">
                <a:solidFill>
                  <a:srgbClr val="000000"/>
                </a:solidFill>
                <a:latin typeface="P22 Underground Light"/>
                <a:cs typeface="P22 Underground Light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P22 Underground Light"/>
                <a:cs typeface="P22 Underground Light"/>
              </a:rPr>
              <a:t>for gold</a:t>
            </a:r>
          </a:p>
          <a:p>
            <a:pPr marL="0" indent="0" algn="ctr">
              <a:buNone/>
            </a:pPr>
            <a:r>
              <a:rPr lang="en-US" sz="1200" dirty="0">
                <a:solidFill>
                  <a:srgbClr val="000000"/>
                </a:solidFill>
                <a:latin typeface="P22 Underground Light"/>
                <a:cs typeface="P22 Underground Light"/>
              </a:rPr>
              <a:t>But for all that </a:t>
            </a:r>
            <a:r>
              <a:rPr lang="en-US" sz="1200" dirty="0" smtClean="0">
                <a:solidFill>
                  <a:srgbClr val="000000"/>
                </a:solidFill>
                <a:latin typeface="P22 Underground Light"/>
                <a:cs typeface="P22 Underground Light"/>
              </a:rPr>
              <a:t>I</a:t>
            </a:r>
            <a:r>
              <a:rPr lang="en-US" sz="1200" dirty="0">
                <a:solidFill>
                  <a:srgbClr val="000000"/>
                </a:solidFill>
                <a:latin typeface="P22 Underground Light"/>
                <a:cs typeface="P22 Underground Light"/>
              </a:rPr>
              <a:t>’</a:t>
            </a:r>
            <a:r>
              <a:rPr lang="en-US" sz="1200" dirty="0" smtClean="0">
                <a:solidFill>
                  <a:srgbClr val="000000"/>
                </a:solidFill>
                <a:latin typeface="P22 Underground Light"/>
                <a:cs typeface="P22 Underground Light"/>
              </a:rPr>
              <a:t>ve </a:t>
            </a:r>
            <a:r>
              <a:rPr lang="en-US" sz="1200" dirty="0">
                <a:solidFill>
                  <a:srgbClr val="000000"/>
                </a:solidFill>
                <a:latin typeface="P22 Underground Light"/>
                <a:cs typeface="P22 Underground Light"/>
              </a:rPr>
              <a:t>found there, I might as well be</a:t>
            </a:r>
          </a:p>
          <a:p>
            <a:pPr marL="0" indent="0" algn="ctr">
              <a:buNone/>
            </a:pPr>
            <a:r>
              <a:rPr lang="en-US" sz="1200" dirty="0">
                <a:solidFill>
                  <a:srgbClr val="000000"/>
                </a:solidFill>
                <a:latin typeface="P22 Underground Light"/>
                <a:cs typeface="P22 Underground Light"/>
              </a:rPr>
              <a:t>In the place where the dark Mourne sweeps down to the sea</a:t>
            </a:r>
          </a:p>
          <a:p>
            <a:pPr marL="0" indent="0" algn="ctr">
              <a:buNone/>
            </a:pPr>
            <a:endParaRPr lang="en-US" sz="1200" dirty="0">
              <a:solidFill>
                <a:srgbClr val="000000"/>
              </a:solidFill>
              <a:latin typeface="P22 Underground Light"/>
              <a:cs typeface="P22 Underground Light"/>
            </a:endParaRPr>
          </a:p>
          <a:p>
            <a:pPr marL="0" indent="0" algn="ctr">
              <a:buNone/>
            </a:pPr>
            <a:r>
              <a:rPr lang="en-US" sz="1200" dirty="0">
                <a:solidFill>
                  <a:srgbClr val="000000"/>
                </a:solidFill>
                <a:latin typeface="P22 Underground Light"/>
                <a:cs typeface="P22 Underground Light"/>
              </a:rPr>
              <a:t>I believe that when </a:t>
            </a:r>
            <a:r>
              <a:rPr lang="en-US" sz="1200" dirty="0" smtClean="0">
                <a:solidFill>
                  <a:srgbClr val="000000"/>
                </a:solidFill>
                <a:latin typeface="P22 Underground Light"/>
                <a:cs typeface="P22 Underground Light"/>
              </a:rPr>
              <a:t>writin</a:t>
            </a:r>
            <a:r>
              <a:rPr lang="en-US" sz="1200" dirty="0">
                <a:solidFill>
                  <a:srgbClr val="000000"/>
                </a:solidFill>
                <a:latin typeface="P22 Underground Light"/>
                <a:cs typeface="P22 Underground Light"/>
              </a:rPr>
              <a:t>’</a:t>
            </a:r>
            <a:r>
              <a:rPr lang="en-US" sz="1200" dirty="0" smtClean="0">
                <a:solidFill>
                  <a:srgbClr val="000000"/>
                </a:solidFill>
                <a:latin typeface="P22 Underground Light"/>
                <a:cs typeface="P22 Underground Light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P22 Underground Light"/>
                <a:cs typeface="P22 Underground Light"/>
              </a:rPr>
              <a:t>a wish you expressed</a:t>
            </a:r>
          </a:p>
          <a:p>
            <a:pPr marL="0" indent="0" algn="ctr">
              <a:buNone/>
            </a:pPr>
            <a:r>
              <a:rPr lang="en-US" sz="1200" dirty="0">
                <a:solidFill>
                  <a:srgbClr val="000000"/>
                </a:solidFill>
                <a:latin typeface="P22 Underground Light"/>
                <a:cs typeface="P22 Underground Light"/>
              </a:rPr>
              <a:t>As to how the fine ladies of London were dressed</a:t>
            </a:r>
          </a:p>
          <a:p>
            <a:pPr marL="0" indent="0" algn="ctr">
              <a:buNone/>
            </a:pPr>
            <a:r>
              <a:rPr lang="en-US" sz="1200" dirty="0">
                <a:solidFill>
                  <a:srgbClr val="000000"/>
                </a:solidFill>
                <a:latin typeface="P22 Underground Light"/>
                <a:cs typeface="P22 Underground Light"/>
              </a:rPr>
              <a:t>But if </a:t>
            </a:r>
            <a:r>
              <a:rPr lang="en-US" sz="1200" dirty="0" smtClean="0">
                <a:solidFill>
                  <a:srgbClr val="000000"/>
                </a:solidFill>
                <a:latin typeface="P22 Underground Light"/>
                <a:cs typeface="P22 Underground Light"/>
              </a:rPr>
              <a:t>you</a:t>
            </a:r>
            <a:r>
              <a:rPr lang="en-US" sz="1200" dirty="0">
                <a:solidFill>
                  <a:srgbClr val="000000"/>
                </a:solidFill>
                <a:latin typeface="P22 Underground Light"/>
                <a:cs typeface="P22 Underground Light"/>
              </a:rPr>
              <a:t>’</a:t>
            </a:r>
            <a:r>
              <a:rPr lang="en-US" sz="1200" dirty="0" smtClean="0">
                <a:solidFill>
                  <a:srgbClr val="000000"/>
                </a:solidFill>
                <a:latin typeface="P22 Underground Light"/>
                <a:cs typeface="P22 Underground Light"/>
              </a:rPr>
              <a:t>ll </a:t>
            </a:r>
            <a:r>
              <a:rPr lang="en-US" sz="1200" dirty="0">
                <a:solidFill>
                  <a:srgbClr val="000000"/>
                </a:solidFill>
                <a:latin typeface="P22 Underground Light"/>
                <a:cs typeface="P22 Underground Light"/>
              </a:rPr>
              <a:t>believe me, when asked to a ball</a:t>
            </a:r>
          </a:p>
          <a:p>
            <a:pPr marL="0" indent="0" algn="ctr">
              <a:buNone/>
            </a:pPr>
            <a:r>
              <a:rPr lang="en-US" sz="1200" dirty="0">
                <a:solidFill>
                  <a:srgbClr val="000000"/>
                </a:solidFill>
                <a:latin typeface="P22 Underground Light"/>
                <a:cs typeface="P22 Underground Light"/>
              </a:rPr>
              <a:t>They </a:t>
            </a:r>
            <a:r>
              <a:rPr lang="en-US" sz="1200" dirty="0" smtClean="0">
                <a:solidFill>
                  <a:srgbClr val="000000"/>
                </a:solidFill>
                <a:latin typeface="P22 Underground Light"/>
                <a:cs typeface="P22 Underground Light"/>
              </a:rPr>
              <a:t>don</a:t>
            </a:r>
            <a:r>
              <a:rPr lang="en-US" sz="1200" dirty="0">
                <a:solidFill>
                  <a:srgbClr val="000000"/>
                </a:solidFill>
                <a:latin typeface="P22 Underground Light"/>
                <a:cs typeface="P22 Underground Light"/>
              </a:rPr>
              <a:t>’</a:t>
            </a:r>
            <a:r>
              <a:rPr lang="en-US" sz="1200" dirty="0" smtClean="0">
                <a:solidFill>
                  <a:srgbClr val="000000"/>
                </a:solidFill>
                <a:latin typeface="P22 Underground Light"/>
                <a:cs typeface="P22 Underground Light"/>
              </a:rPr>
              <a:t>t </a:t>
            </a:r>
            <a:r>
              <a:rPr lang="en-US" sz="1200" dirty="0">
                <a:solidFill>
                  <a:srgbClr val="000000"/>
                </a:solidFill>
                <a:latin typeface="P22 Underground Light"/>
                <a:cs typeface="P22 Underground Light"/>
              </a:rPr>
              <a:t>wear no tops to their dresses at all</a:t>
            </a:r>
          </a:p>
          <a:p>
            <a:pPr marL="0" indent="0" algn="ctr">
              <a:buNone/>
            </a:pPr>
            <a:r>
              <a:rPr lang="en-US" sz="1200" dirty="0">
                <a:solidFill>
                  <a:srgbClr val="000000"/>
                </a:solidFill>
                <a:latin typeface="P22 Underground Light"/>
                <a:cs typeface="P22 Underground Light"/>
              </a:rPr>
              <a:t>Oh, </a:t>
            </a:r>
            <a:r>
              <a:rPr lang="en-US" sz="1200" dirty="0" smtClean="0">
                <a:solidFill>
                  <a:srgbClr val="000000"/>
                </a:solidFill>
                <a:latin typeface="P22 Underground Light"/>
                <a:cs typeface="P22 Underground Light"/>
              </a:rPr>
              <a:t>I</a:t>
            </a:r>
            <a:r>
              <a:rPr lang="en-US" sz="1200" dirty="0">
                <a:solidFill>
                  <a:srgbClr val="000000"/>
                </a:solidFill>
                <a:latin typeface="P22 Underground Light"/>
                <a:cs typeface="P22 Underground Light"/>
              </a:rPr>
              <a:t>’</a:t>
            </a:r>
            <a:r>
              <a:rPr lang="en-US" sz="1200" dirty="0" smtClean="0">
                <a:solidFill>
                  <a:srgbClr val="000000"/>
                </a:solidFill>
                <a:latin typeface="P22 Underground Light"/>
                <a:cs typeface="P22 Underground Light"/>
              </a:rPr>
              <a:t>ve </a:t>
            </a:r>
            <a:r>
              <a:rPr lang="en-US" sz="1200" dirty="0">
                <a:solidFill>
                  <a:srgbClr val="000000"/>
                </a:solidFill>
                <a:latin typeface="P22 Underground Light"/>
                <a:cs typeface="P22 Underground Light"/>
              </a:rPr>
              <a:t>seen them myself and you could not in truth</a:t>
            </a:r>
          </a:p>
          <a:p>
            <a:pPr marL="0" indent="0" algn="ctr">
              <a:buNone/>
            </a:pPr>
            <a:r>
              <a:rPr lang="en-US" sz="1200" dirty="0">
                <a:solidFill>
                  <a:srgbClr val="000000"/>
                </a:solidFill>
                <a:latin typeface="P22 Underground Light"/>
                <a:cs typeface="P22 Underground Light"/>
              </a:rPr>
              <a:t>Tell if they were bound for a ball or a bath</a:t>
            </a:r>
          </a:p>
          <a:p>
            <a:pPr marL="0" indent="0" algn="ctr">
              <a:buNone/>
            </a:pPr>
            <a:r>
              <a:rPr lang="en-US" sz="1200" dirty="0" smtClean="0">
                <a:solidFill>
                  <a:srgbClr val="000000"/>
                </a:solidFill>
                <a:latin typeface="P22 Underground Light"/>
                <a:cs typeface="P22 Underground Light"/>
              </a:rPr>
              <a:t>Don</a:t>
            </a:r>
            <a:r>
              <a:rPr lang="en-US" sz="1200" dirty="0">
                <a:solidFill>
                  <a:srgbClr val="000000"/>
                </a:solidFill>
                <a:latin typeface="P22 Underground Light"/>
                <a:cs typeface="P22 Underground Light"/>
              </a:rPr>
              <a:t>’</a:t>
            </a:r>
            <a:r>
              <a:rPr lang="en-US" sz="1200" dirty="0" smtClean="0">
                <a:solidFill>
                  <a:srgbClr val="000000"/>
                </a:solidFill>
                <a:latin typeface="P22 Underground Light"/>
                <a:cs typeface="P22 Underground Light"/>
              </a:rPr>
              <a:t>t </a:t>
            </a:r>
            <a:r>
              <a:rPr lang="en-US" sz="1200" dirty="0">
                <a:solidFill>
                  <a:srgbClr val="000000"/>
                </a:solidFill>
                <a:latin typeface="P22 Underground Light"/>
                <a:cs typeface="P22 Underground Light"/>
              </a:rPr>
              <a:t>be </a:t>
            </a:r>
            <a:r>
              <a:rPr lang="en-US" sz="1200" dirty="0" smtClean="0">
                <a:solidFill>
                  <a:srgbClr val="000000"/>
                </a:solidFill>
                <a:latin typeface="P22 Underground Light"/>
                <a:cs typeface="P22 Underground Light"/>
              </a:rPr>
              <a:t>startin</a:t>
            </a:r>
            <a:r>
              <a:rPr lang="en-US" sz="1200" dirty="0">
                <a:solidFill>
                  <a:srgbClr val="000000"/>
                </a:solidFill>
                <a:latin typeface="P22 Underground Light"/>
                <a:cs typeface="P22 Underground Light"/>
              </a:rPr>
              <a:t>’</a:t>
            </a:r>
            <a:r>
              <a:rPr lang="en-US" sz="1200" dirty="0" smtClean="0">
                <a:solidFill>
                  <a:srgbClr val="000000"/>
                </a:solidFill>
                <a:latin typeface="P22 Underground Light"/>
                <a:cs typeface="P22 Underground Light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P22 Underground Light"/>
                <a:cs typeface="P22 Underground Light"/>
              </a:rPr>
              <a:t>them fashions now, Mary McRee,</a:t>
            </a:r>
          </a:p>
          <a:p>
            <a:pPr marL="0" indent="0" algn="ctr">
              <a:buNone/>
            </a:pPr>
            <a:r>
              <a:rPr lang="en-US" sz="1200" dirty="0">
                <a:solidFill>
                  <a:srgbClr val="000000"/>
                </a:solidFill>
                <a:latin typeface="P22 Underground Light"/>
                <a:cs typeface="P22 Underground Light"/>
              </a:rPr>
              <a:t>In the place where the dark Mourne sweeps down to the sea</a:t>
            </a:r>
          </a:p>
          <a:p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4888160" y="1543463"/>
            <a:ext cx="3977933" cy="50502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endParaRPr lang="en-US" sz="1200" dirty="0" smtClean="0">
              <a:latin typeface="P22 Underground Light"/>
              <a:cs typeface="P22 Underground Light"/>
            </a:endParaRPr>
          </a:p>
          <a:p>
            <a:pPr marL="0" indent="0" algn="ctr">
              <a:buFont typeface="Arial"/>
              <a:buNone/>
            </a:pPr>
            <a:r>
              <a:rPr lang="en-US" sz="1200" dirty="0" smtClean="0">
                <a:solidFill>
                  <a:srgbClr val="000000"/>
                </a:solidFill>
                <a:latin typeface="P22 Underground Light"/>
                <a:cs typeface="P22 Underground Light"/>
              </a:rPr>
              <a:t>There’s beautiful girls here, oh, never you mind</a:t>
            </a:r>
          </a:p>
          <a:p>
            <a:pPr marL="0" indent="0" algn="ctr">
              <a:buFont typeface="Arial"/>
              <a:buNone/>
            </a:pPr>
            <a:r>
              <a:rPr lang="en-US" sz="1200" dirty="0" smtClean="0">
                <a:solidFill>
                  <a:srgbClr val="000000"/>
                </a:solidFill>
                <a:latin typeface="P22 Underground Light"/>
                <a:cs typeface="P22 Underground Light"/>
              </a:rPr>
              <a:t>Beautiful shapes Nature never designed</a:t>
            </a:r>
          </a:p>
          <a:p>
            <a:pPr marL="0" indent="0" algn="ctr">
              <a:buFont typeface="Arial"/>
              <a:buNone/>
            </a:pPr>
            <a:r>
              <a:rPr lang="en-US" sz="1200" dirty="0" smtClean="0">
                <a:solidFill>
                  <a:srgbClr val="000000"/>
                </a:solidFill>
                <a:latin typeface="P22 Underground Light"/>
                <a:cs typeface="P22 Underground Light"/>
              </a:rPr>
              <a:t>Lovely complexions of roses and cream</a:t>
            </a:r>
          </a:p>
          <a:p>
            <a:pPr marL="0" indent="0" algn="ctr">
              <a:buFont typeface="Arial"/>
              <a:buNone/>
            </a:pPr>
            <a:r>
              <a:rPr lang="en-US" sz="1200" dirty="0" smtClean="0">
                <a:solidFill>
                  <a:srgbClr val="000000"/>
                </a:solidFill>
                <a:latin typeface="P22 Underground Light"/>
                <a:cs typeface="P22 Underground Light"/>
              </a:rPr>
              <a:t>But let me remark with regard to the same</a:t>
            </a:r>
          </a:p>
          <a:p>
            <a:pPr marL="0" indent="0" algn="ctr">
              <a:buFont typeface="Arial"/>
              <a:buNone/>
            </a:pPr>
            <a:r>
              <a:rPr lang="en-US" sz="1200" dirty="0" smtClean="0">
                <a:solidFill>
                  <a:srgbClr val="000000"/>
                </a:solidFill>
                <a:latin typeface="P22 Underground Light"/>
                <a:cs typeface="P22 Underground Light"/>
              </a:rPr>
              <a:t>That if at those roses you venture to sip</a:t>
            </a:r>
          </a:p>
          <a:p>
            <a:pPr marL="0" indent="0" algn="ctr">
              <a:buFont typeface="Arial"/>
              <a:buNone/>
            </a:pPr>
            <a:r>
              <a:rPr lang="en-US" sz="1200" dirty="0" smtClean="0">
                <a:solidFill>
                  <a:srgbClr val="000000"/>
                </a:solidFill>
                <a:latin typeface="P22 Underground Light"/>
                <a:cs typeface="P22 Underground Light"/>
              </a:rPr>
              <a:t>The </a:t>
            </a:r>
            <a:r>
              <a:rPr lang="en-US" sz="1200" dirty="0" err="1" smtClean="0">
                <a:solidFill>
                  <a:srgbClr val="000000"/>
                </a:solidFill>
                <a:latin typeface="P22 Underground Light"/>
                <a:cs typeface="P22 Underground Light"/>
              </a:rPr>
              <a:t>colours</a:t>
            </a:r>
            <a:r>
              <a:rPr lang="en-US" sz="1200" dirty="0" smtClean="0">
                <a:solidFill>
                  <a:srgbClr val="000000"/>
                </a:solidFill>
                <a:latin typeface="P22 Underground Light"/>
                <a:cs typeface="P22 Underground Light"/>
              </a:rPr>
              <a:t> might all come away on your lip</a:t>
            </a:r>
          </a:p>
          <a:p>
            <a:pPr marL="0" indent="0" algn="ctr">
              <a:buFont typeface="Arial"/>
              <a:buNone/>
            </a:pPr>
            <a:r>
              <a:rPr lang="en-US" sz="1200" dirty="0" smtClean="0">
                <a:solidFill>
                  <a:srgbClr val="000000"/>
                </a:solidFill>
                <a:latin typeface="P22 Underground Light"/>
                <a:cs typeface="P22 Underground Light"/>
              </a:rPr>
              <a:t>So I'll wait for the wild rose that's </a:t>
            </a:r>
            <a:r>
              <a:rPr lang="en-US" sz="1200" dirty="0" err="1" smtClean="0">
                <a:solidFill>
                  <a:srgbClr val="000000"/>
                </a:solidFill>
                <a:latin typeface="P22 Underground Light"/>
                <a:cs typeface="P22 Underground Light"/>
              </a:rPr>
              <a:t>waitin</a:t>
            </a:r>
            <a:r>
              <a:rPr lang="en-US" sz="1200" dirty="0" smtClean="0">
                <a:solidFill>
                  <a:srgbClr val="000000"/>
                </a:solidFill>
                <a:latin typeface="P22 Underground Light"/>
                <a:cs typeface="P22 Underground Light"/>
              </a:rPr>
              <a:t>’ for me</a:t>
            </a:r>
          </a:p>
          <a:p>
            <a:pPr marL="0" indent="0" algn="ctr">
              <a:buFont typeface="Arial"/>
              <a:buNone/>
            </a:pPr>
            <a:r>
              <a:rPr lang="en-US" sz="1200" dirty="0" smtClean="0">
                <a:solidFill>
                  <a:srgbClr val="000000"/>
                </a:solidFill>
                <a:latin typeface="P22 Underground Light"/>
                <a:cs typeface="P22 Underground Light"/>
              </a:rPr>
              <a:t>In the place where the dark </a:t>
            </a:r>
            <a:r>
              <a:rPr lang="en-US" sz="1200" dirty="0" err="1" smtClean="0">
                <a:solidFill>
                  <a:srgbClr val="000000"/>
                </a:solidFill>
                <a:latin typeface="P22 Underground Light"/>
                <a:cs typeface="P22 Underground Light"/>
              </a:rPr>
              <a:t>Mourne</a:t>
            </a:r>
            <a:r>
              <a:rPr lang="en-US" sz="1200" dirty="0" smtClean="0">
                <a:solidFill>
                  <a:srgbClr val="000000"/>
                </a:solidFill>
                <a:latin typeface="P22 Underground Light"/>
                <a:cs typeface="P22 Underground Light"/>
              </a:rPr>
              <a:t> sweeps down to the sea</a:t>
            </a:r>
          </a:p>
          <a:p>
            <a:pPr marL="0" indent="0" algn="ctr">
              <a:buFont typeface="Arial"/>
              <a:buNone/>
            </a:pPr>
            <a:endParaRPr lang="en-US" sz="1200" dirty="0" smtClean="0">
              <a:solidFill>
                <a:srgbClr val="000000"/>
              </a:solidFill>
              <a:latin typeface="P22 Underground Light"/>
              <a:cs typeface="P22 Underground Light"/>
            </a:endParaRPr>
          </a:p>
          <a:p>
            <a:pPr marL="0" indent="0" algn="ctr">
              <a:buFont typeface="Arial"/>
              <a:buNone/>
            </a:pPr>
            <a:r>
              <a:rPr lang="en-US" sz="1200" dirty="0" smtClean="0">
                <a:solidFill>
                  <a:srgbClr val="000000"/>
                </a:solidFill>
                <a:latin typeface="P22 Underground Light"/>
                <a:cs typeface="P22 Underground Light"/>
              </a:rPr>
              <a:t>You remember young </a:t>
            </a:r>
            <a:r>
              <a:rPr lang="en-US" sz="1200" dirty="0" err="1" smtClean="0">
                <a:solidFill>
                  <a:srgbClr val="000000"/>
                </a:solidFill>
                <a:latin typeface="P22 Underground Light"/>
                <a:cs typeface="P22 Underground Light"/>
              </a:rPr>
              <a:t>Diddy</a:t>
            </a:r>
            <a:r>
              <a:rPr lang="en-US" sz="1200" dirty="0" smtClean="0">
                <a:solidFill>
                  <a:srgbClr val="000000"/>
                </a:solidFill>
                <a:latin typeface="P22 Underground Light"/>
                <a:cs typeface="P22 Underground Light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P22 Underground Light"/>
                <a:cs typeface="P22 Underground Light"/>
              </a:rPr>
              <a:t>McClaren</a:t>
            </a:r>
            <a:r>
              <a:rPr lang="en-US" sz="1200" dirty="0" smtClean="0">
                <a:solidFill>
                  <a:srgbClr val="000000"/>
                </a:solidFill>
                <a:latin typeface="P22 Underground Light"/>
                <a:cs typeface="P22 Underground Light"/>
              </a:rPr>
              <a:t>, of course,</a:t>
            </a:r>
          </a:p>
          <a:p>
            <a:pPr marL="0" indent="0" algn="ctr">
              <a:buFont typeface="Arial"/>
              <a:buNone/>
            </a:pPr>
            <a:r>
              <a:rPr lang="en-US" sz="1200" dirty="0" smtClean="0">
                <a:solidFill>
                  <a:srgbClr val="000000"/>
                </a:solidFill>
                <a:latin typeface="P22 Underground Light"/>
                <a:cs typeface="P22 Underground Light"/>
              </a:rPr>
              <a:t>But he’s over here with the rest of the force</a:t>
            </a:r>
          </a:p>
          <a:p>
            <a:pPr marL="0" indent="0" algn="ctr">
              <a:buFont typeface="Arial"/>
              <a:buNone/>
            </a:pPr>
            <a:r>
              <a:rPr lang="en-US" sz="1200" dirty="0" smtClean="0">
                <a:solidFill>
                  <a:srgbClr val="000000"/>
                </a:solidFill>
                <a:latin typeface="P22 Underground Light"/>
                <a:cs typeface="P22 Underground Light"/>
              </a:rPr>
              <a:t>I saw him one day as he stood on the strand</a:t>
            </a:r>
          </a:p>
          <a:p>
            <a:pPr marL="0" indent="0" algn="ctr">
              <a:buFont typeface="Arial"/>
              <a:buNone/>
            </a:pPr>
            <a:r>
              <a:rPr lang="en-US" sz="1200" dirty="0" smtClean="0">
                <a:solidFill>
                  <a:srgbClr val="000000"/>
                </a:solidFill>
                <a:latin typeface="P22 Underground Light"/>
                <a:cs typeface="P22 Underground Light"/>
              </a:rPr>
              <a:t>Stopped all the traffic with a wave of his hand</a:t>
            </a:r>
          </a:p>
          <a:p>
            <a:pPr marL="0" indent="0" algn="ctr">
              <a:buFont typeface="Arial"/>
              <a:buNone/>
            </a:pPr>
            <a:r>
              <a:rPr lang="en-US" sz="1200" dirty="0" smtClean="0">
                <a:solidFill>
                  <a:srgbClr val="000000"/>
                </a:solidFill>
                <a:latin typeface="P22 Underground Light"/>
                <a:cs typeface="P22 Underground Light"/>
              </a:rPr>
              <a:t>As we were talking of days that are gone</a:t>
            </a:r>
          </a:p>
          <a:p>
            <a:pPr marL="0" indent="0" algn="ctr">
              <a:buFont typeface="Arial"/>
              <a:buNone/>
            </a:pPr>
            <a:r>
              <a:rPr lang="en-US" sz="1200" dirty="0" smtClean="0">
                <a:solidFill>
                  <a:srgbClr val="000000"/>
                </a:solidFill>
                <a:latin typeface="P22 Underground Light"/>
                <a:cs typeface="P22 Underground Light"/>
              </a:rPr>
              <a:t>The whole town of London stood there to look on</a:t>
            </a:r>
          </a:p>
          <a:p>
            <a:pPr marL="0" indent="0" algn="ctr">
              <a:buFont typeface="Arial"/>
              <a:buNone/>
            </a:pPr>
            <a:r>
              <a:rPr lang="en-US" sz="1200" dirty="0" smtClean="0">
                <a:solidFill>
                  <a:srgbClr val="000000"/>
                </a:solidFill>
                <a:latin typeface="P22 Underground Light"/>
                <a:cs typeface="P22 Underground Light"/>
              </a:rPr>
              <a:t>But for all his great powers, he’s wishful like me</a:t>
            </a:r>
          </a:p>
          <a:p>
            <a:pPr marL="0" indent="0" algn="ctr">
              <a:buFont typeface="Arial"/>
              <a:buNone/>
            </a:pPr>
            <a:r>
              <a:rPr lang="en-US" sz="1200" dirty="0" smtClean="0">
                <a:solidFill>
                  <a:srgbClr val="000000"/>
                </a:solidFill>
                <a:latin typeface="P22 Underground Light"/>
                <a:cs typeface="P22 Underground Light"/>
              </a:rPr>
              <a:t>To be back where the dark </a:t>
            </a:r>
            <a:r>
              <a:rPr lang="en-US" sz="1200" dirty="0" err="1" smtClean="0">
                <a:solidFill>
                  <a:srgbClr val="000000"/>
                </a:solidFill>
                <a:latin typeface="P22 Underground Light"/>
                <a:cs typeface="P22 Underground Light"/>
              </a:rPr>
              <a:t>Mourne</a:t>
            </a:r>
            <a:r>
              <a:rPr lang="en-US" sz="1200" dirty="0" smtClean="0">
                <a:solidFill>
                  <a:srgbClr val="000000"/>
                </a:solidFill>
                <a:latin typeface="P22 Underground Light"/>
                <a:cs typeface="P22 Underground Light"/>
              </a:rPr>
              <a:t> sweeps down to the sea</a:t>
            </a:r>
          </a:p>
          <a:p>
            <a:pPr marL="0" indent="0">
              <a:buFont typeface="Arial"/>
              <a:buNone/>
            </a:pPr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68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4700" y="1911207"/>
            <a:ext cx="4340824" cy="3479800"/>
          </a:xfrm>
          <a:noFill/>
        </p:spPr>
        <p:txBody>
          <a:bodyPr lIns="0" tIns="0" rIns="0" bIns="0">
            <a:noAutofit/>
          </a:bodyPr>
          <a:lstStyle/>
          <a:p>
            <a:pPr marL="0" indent="0">
              <a:buNone/>
            </a:pPr>
            <a:endParaRPr lang="en-US" sz="18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GB" sz="1800" dirty="0" smtClean="0">
                <a:solidFill>
                  <a:srgbClr val="000000"/>
                </a:solidFill>
                <a:latin typeface="P22 Underground GR Light"/>
                <a:cs typeface="P22 Underground GR Light"/>
              </a:rPr>
              <a:t>‘Oh Mary, this London’s a wonderful sight, </a:t>
            </a:r>
          </a:p>
          <a:p>
            <a:pPr marL="0" indent="0">
              <a:buNone/>
            </a:pPr>
            <a:endParaRPr lang="en-GB" sz="1800" dirty="0">
              <a:solidFill>
                <a:srgbClr val="000000"/>
              </a:solidFill>
              <a:latin typeface="P22 Underground GR Light"/>
              <a:cs typeface="P22 Underground GR Light"/>
            </a:endParaRPr>
          </a:p>
          <a:p>
            <a:pPr marL="0" indent="0">
              <a:buNone/>
            </a:pPr>
            <a:r>
              <a:rPr lang="en-GB" sz="1800" dirty="0" smtClean="0">
                <a:solidFill>
                  <a:srgbClr val="000000"/>
                </a:solidFill>
                <a:latin typeface="P22 Underground GR Light"/>
                <a:cs typeface="P22 Underground GR Light"/>
              </a:rPr>
              <a:t>With people here working by day and by night</a:t>
            </a:r>
          </a:p>
          <a:p>
            <a:pPr marL="0" indent="0">
              <a:buNone/>
            </a:pPr>
            <a:endParaRPr lang="en-GB" sz="1800" dirty="0">
              <a:solidFill>
                <a:srgbClr val="000000"/>
              </a:solidFill>
              <a:latin typeface="P22 Underground GR Light"/>
              <a:cs typeface="P22 Underground GR Light"/>
            </a:endParaRPr>
          </a:p>
          <a:p>
            <a:pPr marL="0" indent="0">
              <a:buNone/>
            </a:pPr>
            <a:r>
              <a:rPr lang="en-GB" sz="1800" dirty="0" smtClean="0">
                <a:solidFill>
                  <a:srgbClr val="000000"/>
                </a:solidFill>
                <a:latin typeface="P22 Underground GR Light"/>
                <a:cs typeface="P22 Underground GR Light"/>
              </a:rPr>
              <a:t>They don’t sow potatoes nor Barley nor Wheat</a:t>
            </a:r>
          </a:p>
          <a:p>
            <a:pPr marL="0" indent="0">
              <a:buNone/>
            </a:pPr>
            <a:endParaRPr lang="en-GB" sz="1800" dirty="0">
              <a:solidFill>
                <a:srgbClr val="000000"/>
              </a:solidFill>
              <a:latin typeface="P22 Underground GR Light"/>
              <a:cs typeface="P22 Underground GR Light"/>
            </a:endParaRPr>
          </a:p>
          <a:p>
            <a:pPr marL="0" indent="0">
              <a:buNone/>
            </a:pPr>
            <a:r>
              <a:rPr lang="en-GB" sz="1800" dirty="0" smtClean="0">
                <a:solidFill>
                  <a:srgbClr val="000000"/>
                </a:solidFill>
                <a:latin typeface="P22 Underground GR Light"/>
                <a:cs typeface="P22 Underground GR Light"/>
              </a:rPr>
              <a:t>But there’s gangs of them </a:t>
            </a:r>
            <a:r>
              <a:rPr lang="en-GB" sz="1800" dirty="0" err="1" smtClean="0">
                <a:solidFill>
                  <a:srgbClr val="000000"/>
                </a:solidFill>
                <a:latin typeface="P22 Underground GR Light"/>
                <a:cs typeface="P22 Underground GR Light"/>
              </a:rPr>
              <a:t>diggin</a:t>
            </a:r>
            <a:r>
              <a:rPr lang="en-GB" sz="1800" dirty="0" smtClean="0">
                <a:solidFill>
                  <a:srgbClr val="000000"/>
                </a:solidFill>
                <a:latin typeface="P22 Underground GR Light"/>
                <a:cs typeface="P22 Underground GR Light"/>
              </a:rPr>
              <a:t>’ for gold in the street’</a:t>
            </a:r>
            <a:endParaRPr lang="en-GB" sz="1800" dirty="0">
              <a:latin typeface="P22 Underground GR Light"/>
              <a:cs typeface="P22 Underground GR Light"/>
            </a:endParaRPr>
          </a:p>
        </p:txBody>
      </p:sp>
      <p:pic>
        <p:nvPicPr>
          <p:cNvPr id="8" name="Picture 7" descr="•MM Master Mark cya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425" y="231218"/>
            <a:ext cx="1008000" cy="142075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4700" y="615949"/>
            <a:ext cx="6794500" cy="518709"/>
          </a:xfrm>
          <a:prstGeom prst="rect">
            <a:avLst/>
          </a:prstGeom>
          <a:solidFill>
            <a:srgbClr val="159E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962805" y="620309"/>
            <a:ext cx="660639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  <a:latin typeface="P22 Underground GR"/>
                <a:cs typeface="P22 Underground GR"/>
              </a:rPr>
              <a:t>Lyric focus:</a:t>
            </a:r>
            <a:endParaRPr lang="en-US" sz="2800" dirty="0">
              <a:solidFill>
                <a:srgbClr val="FFFFFF"/>
              </a:solidFill>
              <a:latin typeface="P22 Underground GR"/>
              <a:cs typeface="P22 Underground GR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2100" y="2729111"/>
            <a:ext cx="3591325" cy="143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05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1785</Words>
  <Application>Microsoft Macintosh PowerPoint</Application>
  <PresentationFormat>On-screen Show (4:3)</PresentationFormat>
  <Paragraphs>208</Paragraphs>
  <Slides>25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Migration Museum Project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Miller</dc:creator>
  <cp:lastModifiedBy>Emily Miller</cp:lastModifiedBy>
  <cp:revision>12</cp:revision>
  <dcterms:created xsi:type="dcterms:W3CDTF">2016-11-29T12:22:35Z</dcterms:created>
  <dcterms:modified xsi:type="dcterms:W3CDTF">2016-11-29T13:45:37Z</dcterms:modified>
</cp:coreProperties>
</file>