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77" r:id="rId11"/>
    <p:sldId id="27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696" y="1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25CC7-8454-F640-83BA-61BE8CDF2D77}" type="datetimeFigureOut">
              <a:rPr lang="en-US" smtClean="0"/>
              <a:t>29/11/2016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69616-654B-7F4F-BEC8-F5D936820C33}" type="slidenum">
              <a:rPr lang="en-US" smtClean="0"/>
              <a:t>‹#›</a:t>
            </a:fld>
            <a:endParaRPr lang="en-US"/>
          </a:p>
        </p:txBody>
      </p:sp>
    </p:spTree>
    <p:extLst>
      <p:ext uri="{BB962C8B-B14F-4D97-AF65-F5344CB8AC3E}">
        <p14:creationId xmlns:p14="http://schemas.microsoft.com/office/powerpoint/2010/main" val="2049729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Migration</a:t>
            </a:r>
            <a:r>
              <a:rPr lang="en-US" baseline="0" dirty="0" smtClean="0"/>
              <a:t> Museum Project scheme of work</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a:t>
            </a:fld>
            <a:endParaRPr lang="en-US" dirty="0"/>
          </a:p>
        </p:txBody>
      </p:sp>
    </p:spTree>
    <p:extLst>
      <p:ext uri="{BB962C8B-B14F-4D97-AF65-F5344CB8AC3E}">
        <p14:creationId xmlns:p14="http://schemas.microsoft.com/office/powerpoint/2010/main" val="89626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 power</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10</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poem</a:t>
            </a:r>
            <a:r>
              <a:rPr lang="en-US" baseline="0" dirty="0" smtClean="0"/>
              <a:t> as a class and discuss parts that aren’t clear.</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11</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lays out the lessons for the unit.</a:t>
            </a:r>
            <a:r>
              <a:rPr lang="en-US" baseline="0" dirty="0" smtClean="0"/>
              <a:t> Each circle contains an image to illustrate the theme for that lesson. </a:t>
            </a:r>
          </a:p>
          <a:p>
            <a:r>
              <a:rPr lang="en-US" baseline="0" dirty="0" smtClean="0"/>
              <a:t>Lesson 1= </a:t>
            </a:r>
            <a:r>
              <a:rPr lang="en-US" baseline="0" dirty="0" smtClean="0"/>
              <a:t>introduction</a:t>
            </a:r>
          </a:p>
          <a:p>
            <a:r>
              <a:rPr lang="en-US" b="0" baseline="0" dirty="0" smtClean="0"/>
              <a:t>Lesson </a:t>
            </a:r>
            <a:r>
              <a:rPr lang="en-US" b="0" baseline="0" dirty="0" smtClean="0"/>
              <a:t>2 (circle 1) </a:t>
            </a:r>
            <a:r>
              <a:rPr lang="en-US" b="0" baseline="0" dirty="0" smtClean="0"/>
              <a:t>= Roman Britain</a:t>
            </a:r>
          </a:p>
          <a:p>
            <a:r>
              <a:rPr lang="en-US" baseline="0" dirty="0" smtClean="0"/>
              <a:t>Lesson 3 = The Huguenots</a:t>
            </a:r>
          </a:p>
          <a:p>
            <a:r>
              <a:rPr lang="en-US" b="1" baseline="0" dirty="0" smtClean="0"/>
              <a:t>Lesson 4 = Jewish immigration</a:t>
            </a:r>
          </a:p>
          <a:p>
            <a:r>
              <a:rPr lang="en-US" baseline="0" dirty="0" smtClean="0"/>
              <a:t>Lesson 5 = The Irish diaspora</a:t>
            </a:r>
          </a:p>
          <a:p>
            <a:r>
              <a:rPr lang="en-US" baseline="0" dirty="0" smtClean="0"/>
              <a:t>Lesson 6 = Commonwealth immigration</a:t>
            </a:r>
          </a:p>
          <a:p>
            <a:r>
              <a:rPr lang="en-US" baseline="0" dirty="0" smtClean="0"/>
              <a:t>Lesson 7 = Current migration debates</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2</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enquiry question for the lesson. Differentiated aims</a:t>
            </a:r>
            <a:r>
              <a:rPr lang="en-US" baseline="0" dirty="0" smtClean="0"/>
              <a:t> on next slide. </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3</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chosen</a:t>
            </a:r>
            <a:r>
              <a:rPr lang="en-US" baseline="0" dirty="0" smtClean="0"/>
              <a:t> to lay out the Lesson Objective in this differentiated way each lesson. Feel free to edit to fit with your school system.</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4</a:t>
            </a:fld>
            <a:endParaRPr lang="en-US" dirty="0"/>
          </a:p>
        </p:txBody>
      </p:sp>
    </p:spTree>
    <p:extLst>
      <p:ext uri="{BB962C8B-B14F-4D97-AF65-F5344CB8AC3E}">
        <p14:creationId xmlns:p14="http://schemas.microsoft.com/office/powerpoint/2010/main" val="18548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Gradually</a:t>
            </a:r>
            <a:r>
              <a:rPr lang="en-US" baseline="0" dirty="0" smtClean="0"/>
              <a:t> the keywords for this unit will increase in number. You might choose to put all keywords and definitions on the wall during the unit.</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5</a:t>
            </a:fld>
            <a:endParaRPr lang="en-US" dirty="0"/>
          </a:p>
        </p:txBody>
      </p:sp>
    </p:spTree>
    <p:extLst>
      <p:ext uri="{BB962C8B-B14F-4D97-AF65-F5344CB8AC3E}">
        <p14:creationId xmlns:p14="http://schemas.microsoft.com/office/powerpoint/2010/main" val="147102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A paper timeline is available if you cannot log onto the timeline.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The link is here: https://</a:t>
            </a:r>
            <a:r>
              <a:rPr lang="en-US" sz="1200" u="none" kern="1200" baseline="0" dirty="0" err="1" smtClean="0">
                <a:solidFill>
                  <a:schemeClr val="tx1"/>
                </a:solidFill>
                <a:latin typeface="+mn-lt"/>
                <a:ea typeface="+mn-ea"/>
                <a:cs typeface="+mn-cs"/>
              </a:rPr>
              <a:t>cdn.knightlab.com</a:t>
            </a:r>
            <a:r>
              <a:rPr lang="en-US" sz="1200" u="none" kern="1200" baseline="0" dirty="0" smtClean="0">
                <a:solidFill>
                  <a:schemeClr val="tx1"/>
                </a:solidFill>
                <a:latin typeface="+mn-lt"/>
                <a:ea typeface="+mn-ea"/>
                <a:cs typeface="+mn-cs"/>
              </a:rPr>
              <a:t>/libs/timeline/latest/embed/</a:t>
            </a:r>
            <a:r>
              <a:rPr lang="en-US" sz="1200" u="none" kern="1200" baseline="0" dirty="0" err="1" smtClean="0">
                <a:solidFill>
                  <a:schemeClr val="tx1"/>
                </a:solidFill>
                <a:latin typeface="+mn-lt"/>
                <a:ea typeface="+mn-ea"/>
                <a:cs typeface="+mn-cs"/>
              </a:rPr>
              <a:t>index.html?source</a:t>
            </a:r>
            <a:r>
              <a:rPr lang="en-US" sz="1200" u="none" kern="1200" baseline="0" dirty="0" smtClean="0">
                <a:solidFill>
                  <a:schemeClr val="tx1"/>
                </a:solidFill>
                <a:latin typeface="+mn-lt"/>
                <a:ea typeface="+mn-ea"/>
                <a:cs typeface="+mn-cs"/>
              </a:rPr>
              <a:t>=1xGFSB4PXOhdGB33zSCnGABzJss6X_oIsnJK1u6W7Yf8&amp;font=</a:t>
            </a:r>
            <a:r>
              <a:rPr lang="en-US" sz="1200" u="none" kern="1200" baseline="0" dirty="0" err="1" smtClean="0">
                <a:solidFill>
                  <a:schemeClr val="tx1"/>
                </a:solidFill>
                <a:latin typeface="+mn-lt"/>
                <a:ea typeface="+mn-ea"/>
                <a:cs typeface="+mn-cs"/>
              </a:rPr>
              <a:t>Bevan-PotanoSans&amp;maptype</a:t>
            </a:r>
            <a:r>
              <a:rPr lang="en-US" sz="1200" u="none" kern="1200" baseline="0" dirty="0" smtClean="0">
                <a:solidFill>
                  <a:schemeClr val="tx1"/>
                </a:solidFill>
                <a:latin typeface="+mn-lt"/>
                <a:ea typeface="+mn-ea"/>
                <a:cs typeface="+mn-cs"/>
              </a:rPr>
              <a:t>=</a:t>
            </a:r>
            <a:r>
              <a:rPr lang="en-US" sz="1200" u="none" kern="1200" baseline="0" dirty="0" err="1" smtClean="0">
                <a:solidFill>
                  <a:schemeClr val="tx1"/>
                </a:solidFill>
                <a:latin typeface="+mn-lt"/>
                <a:ea typeface="+mn-ea"/>
                <a:cs typeface="+mn-cs"/>
              </a:rPr>
              <a:t>toner&amp;lang</a:t>
            </a:r>
            <a:r>
              <a:rPr lang="en-US" sz="1200" u="none" kern="1200" baseline="0" dirty="0" smtClean="0">
                <a:solidFill>
                  <a:schemeClr val="tx1"/>
                </a:solidFill>
                <a:latin typeface="+mn-lt"/>
                <a:ea typeface="+mn-ea"/>
                <a:cs typeface="+mn-cs"/>
              </a:rPr>
              <a:t>=</a:t>
            </a:r>
            <a:r>
              <a:rPr lang="en-US" sz="1200" u="none" kern="1200" baseline="0" dirty="0" err="1" smtClean="0">
                <a:solidFill>
                  <a:schemeClr val="tx1"/>
                </a:solidFill>
                <a:latin typeface="+mn-lt"/>
                <a:ea typeface="+mn-ea"/>
                <a:cs typeface="+mn-cs"/>
              </a:rPr>
              <a:t>en&amp;height</a:t>
            </a:r>
            <a:r>
              <a:rPr lang="en-US" sz="1200" u="none" kern="1200" baseline="0" dirty="0" smtClean="0">
                <a:solidFill>
                  <a:schemeClr val="tx1"/>
                </a:solidFill>
                <a:latin typeface="+mn-lt"/>
                <a:ea typeface="+mn-ea"/>
                <a:cs typeface="+mn-cs"/>
              </a:rPr>
              <a:t>=650</a:t>
            </a:r>
          </a:p>
          <a:p>
            <a:endParaRPr lang="en-US" sz="1200" u="none" kern="1200" baseline="0" dirty="0" smtClean="0">
              <a:solidFill>
                <a:schemeClr val="tx1"/>
              </a:solidFill>
              <a:latin typeface="+mn-lt"/>
              <a:ea typeface="+mn-ea"/>
              <a:cs typeface="Apple Chancery"/>
            </a:endParaRPr>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6</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task demands that pupils </a:t>
            </a:r>
            <a:r>
              <a:rPr lang="en-US" baseline="0" dirty="0" err="1" smtClean="0"/>
              <a:t>synthesise</a:t>
            </a:r>
            <a:r>
              <a:rPr lang="en-US" baseline="0" dirty="0" smtClean="0"/>
              <a:t> information from the full timeline and then </a:t>
            </a:r>
            <a:r>
              <a:rPr lang="en-GB" baseline="0" noProof="0" dirty="0" smtClean="0"/>
              <a:t>prioritise</a:t>
            </a:r>
            <a:r>
              <a:rPr lang="en-US" baseline="0" dirty="0" smtClean="0"/>
              <a:t> what they think is most important. They can work alone or in pairs depending on your class and IT access. They could write their own timeline in their books with just the headings of the ‘events’ on there.</a:t>
            </a:r>
            <a:endParaRPr lang="en-US" dirty="0" smtClean="0"/>
          </a:p>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7</a:t>
            </a:fld>
            <a:endParaRPr lang="en-US" dirty="0"/>
          </a:p>
        </p:txBody>
      </p:sp>
    </p:spTree>
    <p:extLst>
      <p:ext uri="{BB962C8B-B14F-4D97-AF65-F5344CB8AC3E}">
        <p14:creationId xmlns:p14="http://schemas.microsoft.com/office/powerpoint/2010/main" val="15292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plenary takes</a:t>
            </a:r>
            <a:r>
              <a:rPr lang="en-US" baseline="0" dirty="0" smtClean="0"/>
              <a:t> one episode of Jewish immigration – </a:t>
            </a:r>
            <a:r>
              <a:rPr lang="en-US" baseline="0" dirty="0" err="1" smtClean="0"/>
              <a:t>Kindertransport</a:t>
            </a:r>
            <a:r>
              <a:rPr lang="en-US" baseline="0" dirty="0" smtClean="0"/>
              <a:t>. For a summary of the </a:t>
            </a:r>
            <a:r>
              <a:rPr lang="en-US" baseline="0" dirty="0" err="1" smtClean="0"/>
              <a:t>Kindertransport</a:t>
            </a:r>
            <a:r>
              <a:rPr lang="en-US" baseline="0" dirty="0" smtClean="0"/>
              <a:t>, or to refresh your memory, look at this link: https://</a:t>
            </a:r>
            <a:r>
              <a:rPr lang="en-US" baseline="0" dirty="0" err="1" smtClean="0"/>
              <a:t>en.wikipedia.org</a:t>
            </a:r>
            <a:r>
              <a:rPr lang="en-US" baseline="0" dirty="0" smtClean="0"/>
              <a:t>/wiki/</a:t>
            </a:r>
            <a:r>
              <a:rPr lang="en-US" baseline="0" dirty="0" err="1" smtClean="0"/>
              <a:t>Kindertransport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8</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 power</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9</a:t>
            </a:fld>
            <a:endParaRPr lang="en-US" dirty="0"/>
          </a:p>
        </p:txBody>
      </p:sp>
    </p:spTree>
    <p:extLst>
      <p:ext uri="{BB962C8B-B14F-4D97-AF65-F5344CB8AC3E}">
        <p14:creationId xmlns:p14="http://schemas.microsoft.com/office/powerpoint/2010/main" val="322201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75FA9C-DE4D-474A-8C42-BE52195F32A4}"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249964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5FA9C-DE4D-474A-8C42-BE52195F32A4}"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62363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5FA9C-DE4D-474A-8C42-BE52195F32A4}"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169519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5FA9C-DE4D-474A-8C42-BE52195F32A4}"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164590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5FA9C-DE4D-474A-8C42-BE52195F32A4}"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115005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75FA9C-DE4D-474A-8C42-BE52195F32A4}"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77266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75FA9C-DE4D-474A-8C42-BE52195F32A4}" type="datetimeFigureOut">
              <a:rPr lang="en-US" smtClean="0"/>
              <a:t>29/11/2016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111798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75FA9C-DE4D-474A-8C42-BE52195F32A4}" type="datetimeFigureOut">
              <a:rPr lang="en-US" smtClean="0"/>
              <a:t>29/11/2016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269864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5FA9C-DE4D-474A-8C42-BE52195F32A4}" type="datetimeFigureOut">
              <a:rPr lang="en-US" smtClean="0"/>
              <a:t>29/11/2016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303359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5FA9C-DE4D-474A-8C42-BE52195F32A4}"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369279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5FA9C-DE4D-474A-8C42-BE52195F32A4}"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C8977-825C-264B-A165-F52936652204}" type="slidenum">
              <a:rPr lang="en-US" smtClean="0"/>
              <a:t>‹#›</a:t>
            </a:fld>
            <a:endParaRPr lang="en-US"/>
          </a:p>
        </p:txBody>
      </p:sp>
    </p:spTree>
    <p:extLst>
      <p:ext uri="{BB962C8B-B14F-4D97-AF65-F5344CB8AC3E}">
        <p14:creationId xmlns:p14="http://schemas.microsoft.com/office/powerpoint/2010/main" val="2364294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5FA9C-DE4D-474A-8C42-BE52195F32A4}" type="datetimeFigureOut">
              <a:rPr lang="en-US" smtClean="0"/>
              <a:t>29/11/2016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C8977-825C-264B-A165-F52936652204}" type="slidenum">
              <a:rPr lang="en-US" smtClean="0"/>
              <a:t>‹#›</a:t>
            </a:fld>
            <a:endParaRPr lang="en-US"/>
          </a:p>
        </p:txBody>
      </p:sp>
    </p:spTree>
    <p:extLst>
      <p:ext uri="{BB962C8B-B14F-4D97-AF65-F5344CB8AC3E}">
        <p14:creationId xmlns:p14="http://schemas.microsoft.com/office/powerpoint/2010/main" val="274610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cdn.knightlab.com/libs/timeline/latest/embed/index.html?source=1xGFSB4PXOhdGB33zSCnGABzJss6X_oIsnJK1u6W7Yf8&amp;font=Bevan-PotanoSans&amp;maptype=toner&amp;lang=en&amp;height=650" TargetMode="External"/><Relationship Id="rId4" Type="http://schemas.openxmlformats.org/officeDocument/2006/relationships/image" Target="../media/image1.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618" y="1604286"/>
            <a:ext cx="2574727" cy="3629014"/>
          </a:xfrm>
          <a:prstGeom prst="rect">
            <a:avLst/>
          </a:prstGeom>
        </p:spPr>
      </p:pic>
    </p:spTree>
    <p:extLst>
      <p:ext uri="{BB962C8B-B14F-4D97-AF65-F5344CB8AC3E}">
        <p14:creationId xmlns:p14="http://schemas.microsoft.com/office/powerpoint/2010/main" val="162768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74700" y="2281526"/>
            <a:ext cx="5520871" cy="2671474"/>
          </a:xfrm>
          <a:noFill/>
        </p:spPr>
        <p:txBody>
          <a:bodyPr lIns="0" tIns="0" rIns="0" bIns="0">
            <a:noAutofit/>
          </a:bodyPr>
          <a:lstStyle/>
          <a:p>
            <a:pPr>
              <a:spcBef>
                <a:spcPts val="0"/>
              </a:spcBef>
            </a:pPr>
            <a:r>
              <a:rPr lang="en-US" sz="1800" dirty="0" smtClean="0"/>
              <a:t>Read through Karen’s poem (on the next slide) together as a class</a:t>
            </a:r>
          </a:p>
          <a:p>
            <a:pPr>
              <a:spcBef>
                <a:spcPts val="0"/>
              </a:spcBef>
            </a:pPr>
            <a:endParaRPr lang="en-US" sz="1800" dirty="0"/>
          </a:p>
          <a:p>
            <a:pPr>
              <a:spcBef>
                <a:spcPts val="0"/>
              </a:spcBef>
            </a:pPr>
            <a:r>
              <a:rPr lang="en-US" sz="1800" dirty="0" smtClean="0"/>
              <a:t>What 3 things can it tell you about her story?</a:t>
            </a:r>
          </a:p>
          <a:p>
            <a:pPr>
              <a:spcBef>
                <a:spcPts val="0"/>
              </a:spcBef>
            </a:pPr>
            <a:endParaRPr lang="en-US" sz="1800" dirty="0" smtClean="0"/>
          </a:p>
          <a:p>
            <a:pPr>
              <a:spcBef>
                <a:spcPts val="0"/>
              </a:spcBef>
            </a:pPr>
            <a:r>
              <a:rPr lang="en-US" sz="1800" dirty="0" smtClean="0"/>
              <a:t>In what ways is Karen’s story similar to those of some of the other Jewish immigrants we have learnt about today? And in what ways it is different?</a:t>
            </a:r>
            <a:endParaRPr lang="en-US" sz="1800" dirty="0"/>
          </a:p>
          <a:p>
            <a:pPr>
              <a:spcBef>
                <a:spcPts val="0"/>
              </a:spcBef>
            </a:pPr>
            <a:endParaRPr lang="en-US" sz="1800" dirty="0" smtClean="0"/>
          </a:p>
          <a:p>
            <a:pPr>
              <a:spcBef>
                <a:spcPts val="0"/>
              </a:spcBef>
            </a:pPr>
            <a:endParaRPr lang="en-US" sz="1800" dirty="0" smtClean="0"/>
          </a:p>
          <a:p>
            <a:pPr>
              <a:spcBef>
                <a:spcPts val="0"/>
              </a:spcBef>
            </a:pPr>
            <a:endParaRPr lang="en-GB" sz="1800" dirty="0">
              <a:latin typeface="P22 Underground GR Light"/>
              <a:cs typeface="P22 Underground GR Light"/>
            </a:endParaRPr>
          </a:p>
        </p:txBody>
      </p:sp>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09610"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Plenary: Karen’s story</a:t>
            </a:r>
            <a:endParaRPr lang="en-US" sz="2800" dirty="0">
              <a:solidFill>
                <a:srgbClr val="FFFFFF"/>
              </a:solidFill>
              <a:latin typeface="P22 Underground GR"/>
              <a:cs typeface="P22 Underground GR"/>
            </a:endParaRPr>
          </a:p>
        </p:txBody>
      </p:sp>
      <p:pic>
        <p:nvPicPr>
          <p:cNvPr id="10" name="Picture 9"/>
          <p:cNvPicPr>
            <a:picLocks noChangeAspect="1"/>
          </p:cNvPicPr>
          <p:nvPr/>
        </p:nvPicPr>
        <p:blipFill>
          <a:blip r:embed="rId4"/>
          <a:stretch>
            <a:fillRect/>
          </a:stretch>
        </p:blipFill>
        <p:spPr>
          <a:xfrm>
            <a:off x="6567713" y="1972821"/>
            <a:ext cx="2395711" cy="3270146"/>
          </a:xfrm>
          <a:prstGeom prst="rect">
            <a:avLst/>
          </a:prstGeom>
        </p:spPr>
      </p:pic>
    </p:spTree>
    <p:extLst>
      <p:ext uri="{BB962C8B-B14F-4D97-AF65-F5344CB8AC3E}">
        <p14:creationId xmlns:p14="http://schemas.microsoft.com/office/powerpoint/2010/main" val="304039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09610"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Plenary: Karen’s poem</a:t>
            </a:r>
            <a:endParaRPr lang="en-US" sz="2800" dirty="0">
              <a:solidFill>
                <a:srgbClr val="FFFFFF"/>
              </a:solidFill>
              <a:latin typeface="P22 Underground GR"/>
              <a:cs typeface="P22 Underground GR"/>
            </a:endParaRPr>
          </a:p>
        </p:txBody>
      </p:sp>
      <p:sp>
        <p:nvSpPr>
          <p:cNvPr id="9" name="Content Placeholder 2"/>
          <p:cNvSpPr>
            <a:spLocks noGrp="1"/>
          </p:cNvSpPr>
          <p:nvPr>
            <p:ph idx="1"/>
          </p:nvPr>
        </p:nvSpPr>
        <p:spPr>
          <a:xfrm>
            <a:off x="105934" y="1491772"/>
            <a:ext cx="2954489" cy="5060308"/>
          </a:xfrm>
        </p:spPr>
        <p:txBody>
          <a:bodyPr>
            <a:noAutofit/>
          </a:bodyPr>
          <a:lstStyle/>
          <a:p>
            <a:pPr marL="0" indent="0" algn="ctr">
              <a:buNone/>
            </a:pPr>
            <a:r>
              <a:rPr lang="en-US" sz="1200" dirty="0">
                <a:solidFill>
                  <a:srgbClr val="000000"/>
                </a:solidFill>
              </a:rPr>
              <a:t>It was an ordinary train travelling across</a:t>
            </a:r>
          </a:p>
          <a:p>
            <a:pPr marL="0" indent="0" algn="ctr">
              <a:buNone/>
            </a:pPr>
            <a:r>
              <a:rPr lang="en-US" sz="1200" dirty="0">
                <a:solidFill>
                  <a:srgbClr val="000000"/>
                </a:solidFill>
              </a:rPr>
              <a:t>Germany which gathered and took us</a:t>
            </a:r>
          </a:p>
          <a:p>
            <a:pPr marL="0" indent="0" algn="ctr">
              <a:buNone/>
            </a:pPr>
            <a:r>
              <a:rPr lang="en-US" sz="1200" dirty="0">
                <a:solidFill>
                  <a:srgbClr val="000000"/>
                </a:solidFill>
              </a:rPr>
              <a:t>away those who saw us may have</a:t>
            </a:r>
          </a:p>
          <a:p>
            <a:pPr marL="0" indent="0" algn="ctr">
              <a:buNone/>
            </a:pPr>
            <a:r>
              <a:rPr lang="en-US" sz="1200" dirty="0">
                <a:solidFill>
                  <a:srgbClr val="000000"/>
                </a:solidFill>
              </a:rPr>
              <a:t>thought that it was for a holiday not</a:t>
            </a:r>
          </a:p>
          <a:p>
            <a:pPr marL="0" indent="0" algn="ctr">
              <a:buNone/>
            </a:pPr>
            <a:r>
              <a:rPr lang="en-US" sz="1200" dirty="0">
                <a:solidFill>
                  <a:srgbClr val="000000"/>
                </a:solidFill>
              </a:rPr>
              <a:t>being exiled being taught to hate what</a:t>
            </a:r>
          </a:p>
          <a:p>
            <a:pPr marL="0" indent="0" algn="ctr">
              <a:buNone/>
            </a:pPr>
            <a:r>
              <a:rPr lang="en-US" sz="1200" dirty="0">
                <a:solidFill>
                  <a:srgbClr val="000000"/>
                </a:solidFill>
              </a:rPr>
              <a:t>we had loved in vain brought us lasting</a:t>
            </a:r>
          </a:p>
          <a:p>
            <a:pPr marL="0" indent="0" algn="ctr">
              <a:buNone/>
            </a:pPr>
            <a:r>
              <a:rPr lang="en-US" sz="1200" dirty="0" smtClean="0">
                <a:solidFill>
                  <a:srgbClr val="000000"/>
                </a:solidFill>
              </a:rPr>
              <a:t>Injury</a:t>
            </a:r>
            <a:endParaRPr lang="en-US" sz="1200" dirty="0">
              <a:solidFill>
                <a:srgbClr val="000000"/>
              </a:solidFill>
            </a:endParaRPr>
          </a:p>
          <a:p>
            <a:pPr marL="0" indent="0" algn="ctr">
              <a:buNone/>
            </a:pPr>
            <a:endParaRPr lang="en-US" sz="1200" dirty="0">
              <a:solidFill>
                <a:srgbClr val="000000"/>
              </a:solidFill>
            </a:endParaRPr>
          </a:p>
          <a:p>
            <a:pPr marL="0" indent="0" algn="ctr">
              <a:buNone/>
            </a:pPr>
            <a:r>
              <a:rPr lang="en-US" sz="1200" dirty="0">
                <a:solidFill>
                  <a:srgbClr val="000000"/>
                </a:solidFill>
              </a:rPr>
              <a:t>Our parents let us go knowing that who</a:t>
            </a:r>
          </a:p>
          <a:p>
            <a:pPr marL="0" indent="0" algn="ctr">
              <a:buNone/>
            </a:pPr>
            <a:r>
              <a:rPr lang="en-US" sz="1200" dirty="0">
                <a:solidFill>
                  <a:srgbClr val="000000"/>
                </a:solidFill>
              </a:rPr>
              <a:t>stayed must die but kept the truth from</a:t>
            </a:r>
          </a:p>
          <a:p>
            <a:pPr marL="0" indent="0" algn="ctr">
              <a:buNone/>
            </a:pPr>
            <a:r>
              <a:rPr lang="en-US" sz="1200" dirty="0">
                <a:solidFill>
                  <a:srgbClr val="000000"/>
                </a:solidFill>
              </a:rPr>
              <a:t>us although they gave us to reality did </a:t>
            </a:r>
          </a:p>
          <a:p>
            <a:pPr marL="0" indent="0" algn="ctr">
              <a:buNone/>
            </a:pPr>
            <a:r>
              <a:rPr lang="en-US" sz="1200" dirty="0">
                <a:solidFill>
                  <a:srgbClr val="000000"/>
                </a:solidFill>
              </a:rPr>
              <a:t>they consider what it meant to become</a:t>
            </a:r>
          </a:p>
          <a:p>
            <a:pPr marL="0" indent="0" algn="ctr">
              <a:buNone/>
            </a:pPr>
            <a:r>
              <a:rPr lang="en-US" sz="1200" dirty="0" smtClean="0">
                <a:solidFill>
                  <a:srgbClr val="000000"/>
                </a:solidFill>
              </a:rPr>
              <a:t>orphaned </a:t>
            </a:r>
            <a:r>
              <a:rPr lang="en-US" sz="1200" dirty="0"/>
              <a:t>and not know to be</a:t>
            </a:r>
          </a:p>
          <a:p>
            <a:pPr marL="0" indent="0" algn="ctr">
              <a:buNone/>
            </a:pPr>
            <a:r>
              <a:rPr lang="en-US" sz="1200" dirty="0"/>
              <a:t>emotionally freed when our childhood</a:t>
            </a:r>
          </a:p>
          <a:p>
            <a:pPr marL="0" indent="0" algn="ctr">
              <a:buNone/>
            </a:pPr>
            <a:r>
              <a:rPr lang="en-US" sz="1200" dirty="0"/>
              <a:t>seeds were spent</a:t>
            </a:r>
          </a:p>
          <a:p>
            <a:pPr marL="0" indent="0" algn="ctr">
              <a:buNone/>
            </a:pPr>
            <a:endParaRPr lang="en-US" sz="1200" dirty="0"/>
          </a:p>
          <a:p>
            <a:pPr marL="0" indent="0" algn="ctr">
              <a:buNone/>
            </a:pPr>
            <a:r>
              <a:rPr lang="en-US" sz="1200" dirty="0"/>
              <a:t>When we went out of Germany</a:t>
            </a:r>
          </a:p>
          <a:p>
            <a:pPr marL="0" indent="0" algn="ctr">
              <a:buNone/>
            </a:pPr>
            <a:r>
              <a:rPr lang="en-US" sz="1200" dirty="0"/>
              <a:t>carrying six million lives that was Jewish</a:t>
            </a:r>
          </a:p>
          <a:p>
            <a:pPr marL="0" indent="0" algn="ctr">
              <a:buNone/>
            </a:pPr>
            <a:r>
              <a:rPr lang="en-US" sz="1200" dirty="0"/>
              <a:t>history but each child was one refugee</a:t>
            </a:r>
          </a:p>
          <a:p>
            <a:pPr marL="0" indent="0" algn="ctr">
              <a:buNone/>
            </a:pPr>
            <a:r>
              <a:rPr lang="en-US" sz="1200" dirty="0"/>
              <a:t>we unlike the Egyptian slaves were</a:t>
            </a:r>
          </a:p>
          <a:p>
            <a:pPr marL="0" indent="0" algn="ctr">
              <a:buNone/>
            </a:pPr>
            <a:r>
              <a:rPr lang="en-US" sz="1200" dirty="0"/>
              <a:t>exiled individually and each in</a:t>
            </a:r>
          </a:p>
          <a:p>
            <a:pPr marL="0" indent="0" algn="ctr">
              <a:buNone/>
            </a:pPr>
            <a:r>
              <a:rPr lang="en-US" sz="1200" dirty="0"/>
              <a:t>desolation has created his own</a:t>
            </a:r>
          </a:p>
          <a:p>
            <a:pPr marL="0" indent="0" algn="ctr">
              <a:buNone/>
            </a:pPr>
            <a:r>
              <a:rPr lang="en-US" sz="1200" dirty="0" smtClean="0"/>
              <a:t>Wilderness</a:t>
            </a:r>
            <a:endParaRPr lang="en-US" sz="1200" dirty="0"/>
          </a:p>
          <a:p>
            <a:pPr marL="0" indent="0" algn="ctr">
              <a:buNone/>
            </a:pPr>
            <a:endParaRPr lang="en-US" sz="900" dirty="0"/>
          </a:p>
        </p:txBody>
      </p:sp>
      <p:sp>
        <p:nvSpPr>
          <p:cNvPr id="11" name="Content Placeholder 2"/>
          <p:cNvSpPr txBox="1">
            <a:spLocks/>
          </p:cNvSpPr>
          <p:nvPr/>
        </p:nvSpPr>
        <p:spPr>
          <a:xfrm>
            <a:off x="3060423" y="1491772"/>
            <a:ext cx="2954489" cy="53662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t>This race-hatred was personal we were</a:t>
            </a:r>
          </a:p>
          <a:p>
            <a:pPr marL="0" indent="0" algn="ctr">
              <a:buNone/>
            </a:pPr>
            <a:r>
              <a:rPr lang="en-US" sz="1200" dirty="0" smtClean="0"/>
              <a:t>condemned for what we were no one</a:t>
            </a:r>
          </a:p>
          <a:p>
            <a:pPr marL="0" indent="0" algn="ctr">
              <a:buNone/>
            </a:pPr>
            <a:r>
              <a:rPr lang="en-US" sz="1200" dirty="0" smtClean="0"/>
              <a:t>escaped the ritual from which we rose </a:t>
            </a:r>
          </a:p>
          <a:p>
            <a:pPr marL="0" indent="0" algn="ctr">
              <a:buNone/>
            </a:pPr>
            <a:r>
              <a:rPr lang="en-US" sz="1200" dirty="0" smtClean="0"/>
              <a:t>inferior the blood-guilt entered every</a:t>
            </a:r>
          </a:p>
          <a:p>
            <a:pPr marL="0" indent="0" algn="ctr">
              <a:buNone/>
            </a:pPr>
            <a:r>
              <a:rPr lang="en-US" sz="1200" dirty="0" smtClean="0"/>
              <a:t>home till daily life was a pogrom we</a:t>
            </a:r>
          </a:p>
          <a:p>
            <a:pPr marL="0" indent="0" algn="ctr">
              <a:buNone/>
            </a:pPr>
            <a:r>
              <a:rPr lang="en-US" sz="1200" dirty="0" smtClean="0"/>
              <a:t>who were there are not the same as</a:t>
            </a:r>
          </a:p>
          <a:p>
            <a:pPr marL="0" indent="0" algn="ctr">
              <a:buNone/>
            </a:pPr>
            <a:r>
              <a:rPr lang="en-US" sz="1200" dirty="0" smtClean="0"/>
              <a:t>those who have no wreck to share</a:t>
            </a:r>
          </a:p>
          <a:p>
            <a:pPr marL="0" indent="0" algn="ctr">
              <a:buNone/>
            </a:pPr>
            <a:endParaRPr lang="en-US" sz="1200" dirty="0" smtClean="0"/>
          </a:p>
          <a:p>
            <a:pPr marL="0" indent="0" algn="ctr">
              <a:buNone/>
            </a:pPr>
            <a:r>
              <a:rPr lang="en-US" sz="1200" dirty="0" smtClean="0"/>
              <a:t>Home is where some know who you</a:t>
            </a:r>
          </a:p>
          <a:p>
            <a:pPr marL="0" indent="0" algn="ctr">
              <a:buNone/>
            </a:pPr>
            <a:r>
              <a:rPr lang="en-US" sz="1200" dirty="0" smtClean="0"/>
              <a:t>are The rescue was impersonal it was</a:t>
            </a:r>
          </a:p>
          <a:p>
            <a:pPr marL="0" indent="0" algn="ctr">
              <a:buNone/>
            </a:pPr>
            <a:r>
              <a:rPr lang="en-US" sz="1200" dirty="0" smtClean="0"/>
              <a:t>no one's concern what use we made of </a:t>
            </a:r>
          </a:p>
          <a:p>
            <a:pPr marL="0" indent="0" algn="ctr">
              <a:buNone/>
            </a:pPr>
            <a:r>
              <a:rPr lang="en-US" sz="1200" dirty="0" smtClean="0"/>
              <a:t>the years given us one should not ask of </a:t>
            </a:r>
          </a:p>
          <a:p>
            <a:pPr marL="0" indent="0" algn="ctr">
              <a:buNone/>
            </a:pPr>
            <a:r>
              <a:rPr lang="en-US" sz="1200" dirty="0" smtClean="0"/>
              <a:t>children who find their survival natural </a:t>
            </a:r>
          </a:p>
          <a:p>
            <a:pPr marL="0" indent="0" algn="ctr">
              <a:buNone/>
            </a:pPr>
            <a:r>
              <a:rPr lang="en-US" sz="1200" dirty="0" smtClean="0"/>
              <a:t>gratitude for being where ten thousand</a:t>
            </a:r>
          </a:p>
          <a:p>
            <a:pPr marL="0" indent="0" algn="ctr">
              <a:buNone/>
            </a:pPr>
            <a:r>
              <a:rPr lang="en-US" sz="1200" dirty="0" smtClean="0"/>
              <a:t>others have come too</a:t>
            </a:r>
          </a:p>
          <a:p>
            <a:pPr marL="0" indent="0" algn="ctr">
              <a:buNone/>
            </a:pPr>
            <a:endParaRPr lang="en-US" sz="1200" dirty="0" smtClean="0"/>
          </a:p>
          <a:p>
            <a:pPr marL="0" indent="0" algn="ctr">
              <a:buNone/>
            </a:pPr>
            <a:r>
              <a:rPr lang="en-US" sz="1200" dirty="0" smtClean="0"/>
              <a:t>At Dovercourt the winter sea was like</a:t>
            </a:r>
          </a:p>
          <a:p>
            <a:pPr marL="0" indent="0" algn="ctr">
              <a:buNone/>
            </a:pPr>
            <a:r>
              <a:rPr lang="en-US" sz="1200" dirty="0" smtClean="0"/>
              <a:t>God's mercy vast and wild a fever to a </a:t>
            </a:r>
          </a:p>
          <a:p>
            <a:pPr marL="0" indent="0" algn="ctr">
              <a:buNone/>
            </a:pPr>
            <a:r>
              <a:rPr lang="en-US" sz="1200" dirty="0" smtClean="0"/>
              <a:t>land-locked child it seemed fire and</a:t>
            </a:r>
          </a:p>
          <a:p>
            <a:pPr marL="0" indent="0" algn="ctr">
              <a:buNone/>
            </a:pPr>
            <a:r>
              <a:rPr lang="en-US" sz="1200" dirty="0" smtClean="0"/>
              <a:t>cloud to me the </a:t>
            </a:r>
            <a:r>
              <a:rPr lang="en-US" sz="1200" dirty="0" smtClean="0">
                <a:solidFill>
                  <a:srgbClr val="000000"/>
                </a:solidFill>
              </a:rPr>
              <a:t>world’s</a:t>
            </a:r>
            <a:r>
              <a:rPr lang="en-US" sz="1200" dirty="0" smtClean="0"/>
              <a:t> </a:t>
            </a:r>
            <a:r>
              <a:rPr lang="en-US" sz="1200" dirty="0" smtClean="0"/>
              <a:t>blood and my</a:t>
            </a:r>
          </a:p>
          <a:p>
            <a:pPr marL="0" indent="0" algn="ctr">
              <a:buNone/>
            </a:pPr>
            <a:r>
              <a:rPr lang="en-US" sz="1200" dirty="0" smtClean="0"/>
              <a:t>blood were cold the exiled Jew in me</a:t>
            </a:r>
          </a:p>
          <a:p>
            <a:pPr marL="0" indent="0" algn="ctr">
              <a:buNone/>
            </a:pPr>
            <a:r>
              <a:rPr lang="en-US" sz="1200" dirty="0" smtClean="0"/>
              <a:t>was old and thoughts of death appalled</a:t>
            </a:r>
          </a:p>
          <a:p>
            <a:pPr marL="0" indent="0" algn="ctr">
              <a:buNone/>
            </a:pPr>
            <a:r>
              <a:rPr lang="en-US" sz="1200" dirty="0" smtClean="0"/>
              <a:t>me less than knowledge of my </a:t>
            </a:r>
          </a:p>
          <a:p>
            <a:pPr marL="0" indent="0" algn="ctr">
              <a:buNone/>
            </a:pPr>
            <a:r>
              <a:rPr lang="en-US" sz="1200" dirty="0" smtClean="0"/>
              <a:t>loneliness</a:t>
            </a:r>
            <a:endParaRPr lang="en-US" sz="900" dirty="0"/>
          </a:p>
        </p:txBody>
      </p:sp>
      <p:sp>
        <p:nvSpPr>
          <p:cNvPr id="12" name="Content Placeholder 2"/>
          <p:cNvSpPr txBox="1">
            <a:spLocks/>
          </p:cNvSpPr>
          <p:nvPr/>
        </p:nvSpPr>
        <p:spPr>
          <a:xfrm>
            <a:off x="6091955" y="1505442"/>
            <a:ext cx="2954489" cy="53662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smtClean="0"/>
              <a:t>My </a:t>
            </a:r>
            <a:r>
              <a:rPr lang="en-US" sz="1200" dirty="0"/>
              <a:t>mother sold my bed and chair while</a:t>
            </a:r>
          </a:p>
          <a:p>
            <a:pPr marL="0" indent="0" algn="ctr">
              <a:buNone/>
            </a:pPr>
            <a:r>
              <a:rPr lang="en-US" sz="1200" dirty="0"/>
              <a:t>I expected to return yet she had kept</a:t>
            </a:r>
          </a:p>
          <a:p>
            <a:pPr marL="0" indent="0" algn="ctr">
              <a:buNone/>
            </a:pPr>
            <a:r>
              <a:rPr lang="en-US" sz="1200" dirty="0"/>
              <a:t>me close to her till I saw our temple</a:t>
            </a:r>
          </a:p>
          <a:p>
            <a:pPr marL="0" indent="0" algn="ctr">
              <a:buNone/>
            </a:pPr>
            <a:r>
              <a:rPr lang="en-US" sz="1200" dirty="0"/>
              <a:t>burn it was not for her sake but mine</a:t>
            </a:r>
          </a:p>
          <a:p>
            <a:pPr marL="0" indent="0" algn="ctr">
              <a:buNone/>
            </a:pPr>
            <a:r>
              <a:rPr lang="en-US" sz="1200" dirty="0"/>
              <a:t>she knew I was unripe fruit and that</a:t>
            </a:r>
          </a:p>
          <a:p>
            <a:pPr marL="0" indent="0" algn="ctr">
              <a:buNone/>
            </a:pPr>
            <a:r>
              <a:rPr lang="en-US" sz="1200" dirty="0"/>
              <a:t>exile was a blight against which one</a:t>
            </a:r>
          </a:p>
          <a:p>
            <a:pPr marL="0" indent="0" algn="ctr">
              <a:buNone/>
            </a:pPr>
            <a:r>
              <a:rPr lang="en-US" sz="1200" dirty="0"/>
              <a:t>prepared in vain</a:t>
            </a:r>
          </a:p>
          <a:p>
            <a:pPr marL="0" indent="0" algn="ctr">
              <a:buNone/>
            </a:pPr>
            <a:endParaRPr lang="en-US" sz="1200" dirty="0"/>
          </a:p>
          <a:p>
            <a:pPr marL="0" indent="0" algn="ctr">
              <a:buNone/>
            </a:pPr>
            <a:r>
              <a:rPr lang="en-US" sz="1200" dirty="0"/>
              <a:t>People at Dovercourt were gay as if</a:t>
            </a:r>
          </a:p>
          <a:p>
            <a:pPr marL="0" indent="0" algn="ctr">
              <a:buNone/>
            </a:pPr>
            <a:r>
              <a:rPr lang="en-US" sz="1200" dirty="0"/>
              <a:t>they thought we could forget our homes</a:t>
            </a:r>
          </a:p>
          <a:p>
            <a:pPr marL="0" indent="0" algn="ctr">
              <a:buNone/>
            </a:pPr>
            <a:r>
              <a:rPr lang="en-US" sz="1200" dirty="0"/>
              <a:t>in alien play as if we were not German</a:t>
            </a:r>
          </a:p>
          <a:p>
            <a:pPr marL="0" indent="0" algn="ctr">
              <a:buNone/>
            </a:pPr>
            <a:r>
              <a:rPr lang="en-US" sz="1200" dirty="0"/>
              <a:t>Jews but mealtimes were a market-</a:t>
            </a:r>
          </a:p>
          <a:p>
            <a:pPr marL="0" indent="0" algn="ctr">
              <a:buNone/>
            </a:pPr>
            <a:r>
              <a:rPr lang="en-US" sz="1200" dirty="0"/>
              <a:t>place when sudden visitors could</a:t>
            </a:r>
          </a:p>
          <a:p>
            <a:pPr marL="0" indent="0" algn="ctr">
              <a:buNone/>
            </a:pPr>
            <a:r>
              <a:rPr lang="en-US" sz="1200" dirty="0"/>
              <a:t>choose although we were not orphaned</a:t>
            </a:r>
          </a:p>
          <a:p>
            <a:pPr marL="0" indent="0" algn="ctr">
              <a:buNone/>
            </a:pPr>
            <a:r>
              <a:rPr lang="en-US" sz="1200" dirty="0"/>
              <a:t>yet a son or daughter by their face</a:t>
            </a:r>
          </a:p>
          <a:p>
            <a:pPr marL="0" indent="0" algn="ctr">
              <a:buNone/>
            </a:pPr>
            <a:endParaRPr lang="en-US" sz="1200" dirty="0"/>
          </a:p>
          <a:p>
            <a:pPr marL="0" indent="0" algn="ctr">
              <a:buNone/>
            </a:pPr>
            <a:r>
              <a:rPr lang="en-US" sz="1200" dirty="0"/>
              <a:t>My childhood </a:t>
            </a:r>
            <a:r>
              <a:rPr lang="en-GB" sz="1200" dirty="0" smtClean="0"/>
              <a:t>smoulders</a:t>
            </a:r>
            <a:r>
              <a:rPr lang="en-US" sz="1200" dirty="0" smtClean="0"/>
              <a:t> </a:t>
            </a:r>
            <a:r>
              <a:rPr lang="en-US" sz="1200" dirty="0"/>
              <a:t>in the name of</a:t>
            </a:r>
          </a:p>
          <a:p>
            <a:pPr marL="0" indent="0" algn="ctr">
              <a:buNone/>
            </a:pPr>
            <a:r>
              <a:rPr lang="en-US" sz="1200" dirty="0"/>
              <a:t>the town which was my home all we</a:t>
            </a:r>
          </a:p>
          <a:p>
            <a:pPr marL="0" indent="0" algn="ctr">
              <a:buNone/>
            </a:pPr>
            <a:r>
              <a:rPr lang="en-US" sz="1200" dirty="0"/>
              <a:t>were became no more than answers on</a:t>
            </a:r>
          </a:p>
          <a:p>
            <a:pPr marL="0" indent="0" algn="ctr">
              <a:buNone/>
            </a:pPr>
            <a:r>
              <a:rPr lang="en-US" sz="1200" dirty="0"/>
              <a:t>a questionnaire at Dovercourt we were </a:t>
            </a:r>
          </a:p>
          <a:p>
            <a:pPr marL="0" indent="0" algn="ctr">
              <a:buNone/>
            </a:pPr>
            <a:r>
              <a:rPr lang="en-US" sz="1200" dirty="0"/>
              <a:t>taught that our share of the Jewish fate</a:t>
            </a:r>
          </a:p>
          <a:p>
            <a:pPr marL="0" indent="0" algn="ctr">
              <a:buNone/>
            </a:pPr>
            <a:r>
              <a:rPr lang="en-US" sz="1200" dirty="0"/>
              <a:t>had not been left behind but was the </a:t>
            </a:r>
          </a:p>
          <a:p>
            <a:pPr marL="0" indent="0" algn="ctr">
              <a:buNone/>
            </a:pPr>
            <a:r>
              <a:rPr lang="en-US" sz="1200" dirty="0"/>
              <a:t>refugee life facing us</a:t>
            </a:r>
            <a:endParaRPr lang="en-US" sz="900" dirty="0"/>
          </a:p>
        </p:txBody>
      </p:sp>
    </p:spTree>
    <p:extLst>
      <p:ext uri="{BB962C8B-B14F-4D97-AF65-F5344CB8AC3E}">
        <p14:creationId xmlns:p14="http://schemas.microsoft.com/office/powerpoint/2010/main" val="166107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00868" y="1981200"/>
            <a:ext cx="1734654" cy="1734654"/>
          </a:xfrm>
          <a:prstGeom prst="ellipse">
            <a:avLst/>
          </a:prstGeom>
          <a:noFill/>
          <a:ln w="76200" cmpd="sng">
            <a:solidFill>
              <a:schemeClr val="tx1"/>
            </a:solidFill>
          </a:ln>
        </p:spPr>
      </p:pic>
      <p:pic>
        <p:nvPicPr>
          <p:cNvPr id="3" name="Picture 2"/>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3425560" y="2012321"/>
            <a:ext cx="1722156" cy="1734654"/>
          </a:xfrm>
          <a:prstGeom prst="ellipse">
            <a:avLst/>
          </a:prstGeom>
          <a:ln w="76200" cmpd="sng">
            <a:solidFill>
              <a:schemeClr val="accent1">
                <a:lumMod val="75000"/>
              </a:schemeClr>
            </a:solidFill>
          </a:ln>
        </p:spPr>
      </p:pic>
      <p:pic>
        <p:nvPicPr>
          <p:cNvPr id="13" name="Picture 12"/>
          <p:cNvPicPr>
            <a:picLocks/>
          </p:cNvPicPr>
          <p:nvPr/>
        </p:nvPicPr>
        <p:blipFill>
          <a:blip r:embed="rId5" cstate="print">
            <a:extLst>
              <a:ext uri="{28A0092B-C50C-407E-A947-70E740481C1C}">
                <a14:useLocalDpi xmlns:a14="http://schemas.microsoft.com/office/drawing/2010/main"/>
              </a:ext>
            </a:extLst>
          </a:blip>
          <a:stretch>
            <a:fillRect/>
          </a:stretch>
        </p:blipFill>
        <p:spPr>
          <a:xfrm>
            <a:off x="5755469" y="1981200"/>
            <a:ext cx="1722156" cy="1734654"/>
          </a:xfrm>
          <a:prstGeom prst="ellipse">
            <a:avLst/>
          </a:prstGeom>
          <a:ln w="76200" cmpd="sng">
            <a:solidFill>
              <a:schemeClr val="accent2">
                <a:lumMod val="75000"/>
              </a:schemeClr>
            </a:solidFill>
          </a:ln>
        </p:spPr>
      </p:pic>
      <p:pic>
        <p:nvPicPr>
          <p:cNvPr id="14" name="Picture 13"/>
          <p:cNvPicPr>
            <a:picLocks/>
          </p:cNvPicPr>
          <p:nvPr/>
        </p:nvPicPr>
        <p:blipFill rotWithShape="1">
          <a:blip r:embed="rId6" cstate="print">
            <a:extLst>
              <a:ext uri="{28A0092B-C50C-407E-A947-70E740481C1C}">
                <a14:useLocalDpi xmlns:a14="http://schemas.microsoft.com/office/drawing/2010/main"/>
              </a:ext>
            </a:extLst>
          </a:blip>
          <a:srcRect r="8218"/>
          <a:stretch/>
        </p:blipFill>
        <p:spPr>
          <a:xfrm>
            <a:off x="3425559" y="3956421"/>
            <a:ext cx="1722157" cy="1734654"/>
          </a:xfrm>
          <a:prstGeom prst="ellipse">
            <a:avLst/>
          </a:prstGeom>
          <a:ln w="76200" cmpd="sng">
            <a:solidFill>
              <a:schemeClr val="accent5">
                <a:lumMod val="75000"/>
              </a:schemeClr>
            </a:solidFill>
          </a:ln>
        </p:spPr>
      </p:pic>
      <p:pic>
        <p:nvPicPr>
          <p:cNvPr id="15" name="Picture 14"/>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1092200" y="3956421"/>
            <a:ext cx="1734654" cy="1734654"/>
          </a:xfrm>
          <a:prstGeom prst="ellipse">
            <a:avLst/>
          </a:prstGeom>
          <a:ln w="76200" cmpd="sng">
            <a:solidFill>
              <a:schemeClr val="accent4">
                <a:lumMod val="75000"/>
              </a:schemeClr>
            </a:solidFill>
          </a:ln>
        </p:spPr>
      </p:pic>
      <p:pic>
        <p:nvPicPr>
          <p:cNvPr id="17" name="Picture 16"/>
          <p:cNvPicPr>
            <a:picLocks/>
          </p:cNvPicPr>
          <p:nvPr/>
        </p:nvPicPr>
        <p:blipFill>
          <a:blip r:embed="rId8"/>
          <a:stretch>
            <a:fillRect/>
          </a:stretch>
        </p:blipFill>
        <p:spPr>
          <a:xfrm>
            <a:off x="5687424" y="3892921"/>
            <a:ext cx="1932607" cy="1866477"/>
          </a:xfrm>
          <a:prstGeom prst="ellipse">
            <a:avLst/>
          </a:prstGeom>
          <a:ln>
            <a:noFill/>
          </a:ln>
          <a:effectLst>
            <a:softEdge rad="112500"/>
          </a:effectLst>
        </p:spPr>
      </p:pic>
      <p:sp>
        <p:nvSpPr>
          <p:cNvPr id="19" name="Oval 18"/>
          <p:cNvSpPr/>
          <p:nvPr/>
        </p:nvSpPr>
        <p:spPr>
          <a:xfrm>
            <a:off x="5755469" y="3962719"/>
            <a:ext cx="1791262" cy="1733842"/>
          </a:xfrm>
          <a:prstGeom prst="ellipse">
            <a:avLst/>
          </a:prstGeom>
          <a:noFill/>
          <a:ln w="762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6" name="Picture 15" descr="•MM Master Mark cya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5918200"/>
            <a:ext cx="648103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800" dirty="0" smtClean="0">
                <a:solidFill>
                  <a:srgbClr val="000000"/>
                </a:solidFill>
                <a:latin typeface="P22 Underground GR"/>
                <a:ea typeface="ＭＳ Ｐゴシック" charset="0"/>
                <a:cs typeface="P22 Underground GR"/>
              </a:rPr>
              <a:t>Six immigration stories</a:t>
            </a: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Unpacked to </a:t>
            </a:r>
            <a:r>
              <a:rPr lang="en-US" sz="2800" dirty="0" smtClean="0">
                <a:solidFill>
                  <a:srgbClr val="FFFFFF"/>
                </a:solidFill>
                <a:latin typeface="P22 Underground Demi"/>
                <a:cs typeface="P22 Underground Demi"/>
              </a:rPr>
              <a:t>stay:</a:t>
            </a:r>
            <a:endParaRPr lang="en-US" sz="2800" dirty="0" smtClean="0">
              <a:solidFill>
                <a:srgbClr val="FFFFFF"/>
              </a:solidFill>
              <a:latin typeface="P22 Underground GR"/>
              <a:cs typeface="P22 Underground GR"/>
            </a:endParaRPr>
          </a:p>
          <a:p>
            <a:pPr>
              <a:lnSpc>
                <a:spcPct val="80000"/>
              </a:lnSpc>
            </a:pPr>
            <a:r>
              <a:rPr lang="en-US" sz="2800" dirty="0" smtClean="0">
                <a:solidFill>
                  <a:srgbClr val="FFFFFF"/>
                </a:solidFill>
                <a:latin typeface="P22 Underground GR"/>
                <a:cs typeface="P22 Underground GR"/>
              </a:rPr>
              <a:t>When did Britain become a home?</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14529065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4700" y="2734128"/>
            <a:ext cx="4454475" cy="140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800" dirty="0" smtClean="0">
                <a:solidFill>
                  <a:srgbClr val="15A0DF"/>
                </a:solidFill>
                <a:latin typeface="P22 Underground Demi"/>
                <a:ea typeface="ＭＳ Ｐゴシック" charset="0"/>
                <a:cs typeface="P22 Underground Demi"/>
              </a:rPr>
              <a:t>Enquiry question: </a:t>
            </a:r>
            <a:br>
              <a:rPr lang="en-US" sz="2800" dirty="0" smtClean="0">
                <a:solidFill>
                  <a:srgbClr val="15A0DF"/>
                </a:solidFill>
                <a:latin typeface="P22 Underground Demi"/>
                <a:ea typeface="ＭＳ Ｐゴシック" charset="0"/>
                <a:cs typeface="P22 Underground Demi"/>
              </a:rPr>
            </a:br>
            <a:r>
              <a:rPr lang="en-US" sz="2800" dirty="0" smtClean="0">
                <a:solidFill>
                  <a:srgbClr val="000000"/>
                </a:solidFill>
                <a:latin typeface="P22 Underground GR"/>
                <a:ea typeface="ＭＳ Ｐゴシック" charset="0"/>
                <a:cs typeface="P22 Underground GR"/>
              </a:rPr>
              <a:t>Why did the Jews come to Britain?</a:t>
            </a:r>
            <a:endParaRPr lang="en-US" sz="2800" dirty="0" smtClean="0">
              <a:solidFill>
                <a:srgbClr val="000000"/>
              </a:solidFill>
              <a:latin typeface="P22 Underground GR"/>
              <a:ea typeface="ＭＳ Ｐゴシック" charset="0"/>
              <a:cs typeface="P22 Underground GR"/>
            </a:endParaRP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Unpacked to </a:t>
            </a:r>
            <a:r>
              <a:rPr lang="en-US" sz="2800" dirty="0" smtClean="0">
                <a:solidFill>
                  <a:srgbClr val="FFFFFF"/>
                </a:solidFill>
                <a:latin typeface="P22 Underground Demi"/>
                <a:cs typeface="P22 Underground Demi"/>
              </a:rPr>
              <a:t>stay:</a:t>
            </a:r>
            <a:endParaRPr lang="en-US" sz="2800" dirty="0" smtClean="0">
              <a:solidFill>
                <a:srgbClr val="FFFFFF"/>
              </a:solidFill>
              <a:latin typeface="P22 Underground GR"/>
              <a:cs typeface="P22 Underground GR"/>
            </a:endParaRPr>
          </a:p>
          <a:p>
            <a:pPr>
              <a:lnSpc>
                <a:spcPct val="80000"/>
              </a:lnSpc>
            </a:pPr>
            <a:r>
              <a:rPr lang="en-US" sz="2800" dirty="0" smtClean="0">
                <a:solidFill>
                  <a:srgbClr val="FFFFFF"/>
                </a:solidFill>
                <a:latin typeface="P22 Underground GR"/>
                <a:cs typeface="P22 Underground GR"/>
              </a:rPr>
              <a:t>When did Britain become a home?</a:t>
            </a:r>
            <a:endParaRPr lang="en-US" sz="2800" dirty="0">
              <a:solidFill>
                <a:srgbClr val="FFFFFF"/>
              </a:solidFill>
              <a:latin typeface="P22 Underground GR"/>
              <a:cs typeface="P22 Underground GR"/>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74878" y="2163893"/>
            <a:ext cx="2988547" cy="2954444"/>
          </a:xfrm>
          <a:prstGeom prst="rect">
            <a:avLst/>
          </a:prstGeom>
          <a:ln w="76200" cmpd="sng">
            <a:noFill/>
          </a:ln>
        </p:spPr>
      </p:pic>
      <p:sp>
        <p:nvSpPr>
          <p:cNvPr id="10" name="Rectangle 9"/>
          <p:cNvSpPr/>
          <p:nvPr/>
        </p:nvSpPr>
        <p:spPr>
          <a:xfrm>
            <a:off x="7531623" y="5211103"/>
            <a:ext cx="1431802" cy="215444"/>
          </a:xfrm>
          <a:prstGeom prst="rect">
            <a:avLst/>
          </a:prstGeom>
        </p:spPr>
        <p:txBody>
          <a:bodyPr wrap="none">
            <a:spAutoFit/>
          </a:bodyPr>
          <a:lstStyle/>
          <a:p>
            <a:r>
              <a:rPr lang="en-GB" sz="800" dirty="0" smtClean="0">
                <a:solidFill>
                  <a:srgbClr val="545454"/>
                </a:solidFill>
                <a:latin typeface="arial" panose="020B0604020202020204" pitchFamily="34" charset="0"/>
              </a:rPr>
              <a:t>Dmitri Kessel/Getty Images</a:t>
            </a:r>
            <a:endParaRPr lang="en-GB" sz="800" dirty="0"/>
          </a:p>
        </p:txBody>
      </p:sp>
      <p:sp>
        <p:nvSpPr>
          <p:cNvPr id="13" name="Rectangle 12"/>
          <p:cNvSpPr/>
          <p:nvPr/>
        </p:nvSpPr>
        <p:spPr>
          <a:xfrm>
            <a:off x="792548" y="5211103"/>
            <a:ext cx="3888309"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88205" y="5495846"/>
            <a:ext cx="3348368" cy="359073"/>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Computer Lesson</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40342448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Oval 4"/>
          <p:cNvSpPr>
            <a:spLocks/>
          </p:cNvSpPr>
          <p:nvPr/>
        </p:nvSpPr>
        <p:spPr bwMode="auto">
          <a:xfrm>
            <a:off x="770668" y="2328792"/>
            <a:ext cx="892969" cy="892969"/>
          </a:xfrm>
          <a:prstGeom prst="ellipse">
            <a:avLst/>
          </a:prstGeom>
          <a:solidFill>
            <a:srgbClr val="008000"/>
          </a:solidFill>
          <a:ln w="25400">
            <a:noFill/>
            <a:miter lim="800000"/>
            <a:headEnd/>
            <a:tailEnd/>
          </a:ln>
        </p:spPr>
        <p:txBody>
          <a:bodyPr lIns="0" tIns="0" rIns="0" bIns="0"/>
          <a:lstStyle/>
          <a:p>
            <a:endParaRPr lang="en-US" dirty="0"/>
          </a:p>
        </p:txBody>
      </p:sp>
      <p:sp>
        <p:nvSpPr>
          <p:cNvPr id="16389" name="Oval 5"/>
          <p:cNvSpPr>
            <a:spLocks/>
          </p:cNvSpPr>
          <p:nvPr/>
        </p:nvSpPr>
        <p:spPr bwMode="auto">
          <a:xfrm>
            <a:off x="770668" y="3539439"/>
            <a:ext cx="892969" cy="892969"/>
          </a:xfrm>
          <a:prstGeom prst="ellipse">
            <a:avLst/>
          </a:prstGeom>
          <a:solidFill>
            <a:srgbClr val="FD9A00"/>
          </a:solidFill>
          <a:ln w="25400">
            <a:noFill/>
            <a:miter lim="800000"/>
            <a:headEnd/>
            <a:tailEnd/>
          </a:ln>
        </p:spPr>
        <p:txBody>
          <a:bodyPr lIns="0" tIns="0" rIns="0" bIns="0"/>
          <a:lstStyle/>
          <a:p>
            <a:endParaRPr lang="en-US" dirty="0"/>
          </a:p>
        </p:txBody>
      </p:sp>
      <p:sp>
        <p:nvSpPr>
          <p:cNvPr id="16390" name="Oval 6"/>
          <p:cNvSpPr>
            <a:spLocks/>
          </p:cNvSpPr>
          <p:nvPr/>
        </p:nvSpPr>
        <p:spPr bwMode="auto">
          <a:xfrm>
            <a:off x="770668" y="4720540"/>
            <a:ext cx="892969" cy="892969"/>
          </a:xfrm>
          <a:prstGeom prst="ellipse">
            <a:avLst/>
          </a:prstGeom>
          <a:solidFill>
            <a:srgbClr val="D90B00"/>
          </a:solidFill>
          <a:ln w="25400">
            <a:noFill/>
            <a:miter lim="800000"/>
            <a:headEnd/>
            <a:tailEnd/>
          </a:ln>
        </p:spPr>
        <p:txBody>
          <a:bodyPr lIns="0" tIns="0" rIns="0" bIns="0"/>
          <a:lstStyle/>
          <a:p>
            <a:endParaRPr lang="en-US" dirty="0"/>
          </a:p>
        </p:txBody>
      </p:sp>
      <p:sp>
        <p:nvSpPr>
          <p:cNvPr id="16391" name="Rectangle 7"/>
          <p:cNvSpPr>
            <a:spLocks/>
          </p:cNvSpPr>
          <p:nvPr/>
        </p:nvSpPr>
        <p:spPr bwMode="auto">
          <a:xfrm>
            <a:off x="2000250" y="2328792"/>
            <a:ext cx="5568950" cy="12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endParaRPr lang="en-US" sz="2000" dirty="0">
              <a:solidFill>
                <a:srgbClr val="000000"/>
              </a:solidFill>
              <a:latin typeface="P22 Underground GR Light"/>
              <a:ea typeface="ＭＳ Ｐゴシック" charset="0"/>
              <a:cs typeface="P22 Underground GR Light"/>
            </a:endParaRPr>
          </a:p>
        </p:txBody>
      </p:sp>
      <p:sp>
        <p:nvSpPr>
          <p:cNvPr id="16392" name="Rectangle 8"/>
          <p:cNvSpPr>
            <a:spLocks/>
          </p:cNvSpPr>
          <p:nvPr/>
        </p:nvSpPr>
        <p:spPr bwMode="auto">
          <a:xfrm>
            <a:off x="2000250" y="3679140"/>
            <a:ext cx="5568950" cy="7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solidFill>
                  <a:srgbClr val="000000"/>
                </a:solidFill>
                <a:latin typeface="P22 Underground GR Light"/>
                <a:ea typeface="ＭＳ Ｐゴシック" charset="0"/>
                <a:cs typeface="P22 Underground GR Light"/>
              </a:rPr>
              <a:t>I will be able to </a:t>
            </a:r>
            <a:r>
              <a:rPr lang="en-US" sz="2000" dirty="0" smtClean="0">
                <a:solidFill>
                  <a:srgbClr val="000000"/>
                </a:solidFill>
                <a:latin typeface="P22 Underground GR Light"/>
                <a:ea typeface="ＭＳ Ｐゴシック" charset="0"/>
                <a:cs typeface="P22 Underground GR Light"/>
              </a:rPr>
              <a:t>explain why Jewish people came to Britain</a:t>
            </a:r>
            <a:endParaRPr lang="en-US" sz="2000" dirty="0">
              <a:solidFill>
                <a:srgbClr val="000000"/>
              </a:solidFill>
              <a:latin typeface="P22 Underground GR Light"/>
              <a:ea typeface="ＭＳ Ｐゴシック" charset="0"/>
              <a:cs typeface="P22 Underground GR Light"/>
            </a:endParaRPr>
          </a:p>
        </p:txBody>
      </p:sp>
      <p:sp>
        <p:nvSpPr>
          <p:cNvPr id="16393" name="Rectangle 9"/>
          <p:cNvSpPr>
            <a:spLocks/>
          </p:cNvSpPr>
          <p:nvPr/>
        </p:nvSpPr>
        <p:spPr bwMode="auto">
          <a:xfrm>
            <a:off x="2000250" y="4885640"/>
            <a:ext cx="5568950" cy="116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latin typeface="P22 Underground GR Light"/>
                <a:ea typeface="ＭＳ Ｐゴシック" charset="0"/>
                <a:cs typeface="P22 Underground GR Light"/>
              </a:rPr>
              <a:t>I will </a:t>
            </a:r>
            <a:r>
              <a:rPr lang="en-US" sz="2000" dirty="0" smtClean="0">
                <a:latin typeface="P22 Underground GR Light"/>
                <a:ea typeface="ＭＳ Ｐゴシック" charset="0"/>
                <a:cs typeface="P22 Underground GR Light"/>
              </a:rPr>
              <a:t>understand that Jewish people left their countries of origin  </a:t>
            </a:r>
            <a:endParaRPr lang="en-US" sz="2000" dirty="0">
              <a:latin typeface="P22 Underground GR Light"/>
              <a:ea typeface="ＭＳ Ｐゴシック" charset="0"/>
              <a:cs typeface="P22 Underground GR Light"/>
            </a:endParaRPr>
          </a:p>
        </p:txBody>
      </p:sp>
      <p:pic>
        <p:nvPicPr>
          <p:cNvPr id="12" name="Picture 11"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3" name="Rectangle 12"/>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88205" y="711200"/>
            <a:ext cx="6314295"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Aim:</a:t>
            </a:r>
            <a:r>
              <a:rPr lang="en-US" sz="2800" dirty="0" smtClean="0">
                <a:solidFill>
                  <a:srgbClr val="FFFFFF"/>
                </a:solidFill>
                <a:latin typeface="P22 Underground GR"/>
                <a:cs typeface="P22 Underground GR"/>
              </a:rPr>
              <a:t> To </a:t>
            </a:r>
            <a:r>
              <a:rPr lang="en-US" sz="2800" dirty="0" smtClean="0">
                <a:solidFill>
                  <a:srgbClr val="FFFFFF"/>
                </a:solidFill>
                <a:latin typeface="P22 Underground GR"/>
                <a:cs typeface="P22 Underground GR"/>
              </a:rPr>
              <a:t>examine Jewish migration to Britain</a:t>
            </a:r>
            <a:endParaRPr lang="en-US" sz="2800" dirty="0">
              <a:solidFill>
                <a:srgbClr val="FFFFFF"/>
              </a:solidFill>
              <a:latin typeface="P22 Underground GR"/>
              <a:cs typeface="P22 Underground GR"/>
            </a:endParaRPr>
          </a:p>
        </p:txBody>
      </p:sp>
      <p:sp>
        <p:nvSpPr>
          <p:cNvPr id="15" name="Rectangle 8"/>
          <p:cNvSpPr>
            <a:spLocks/>
          </p:cNvSpPr>
          <p:nvPr/>
        </p:nvSpPr>
        <p:spPr bwMode="auto">
          <a:xfrm>
            <a:off x="2000250" y="2328792"/>
            <a:ext cx="5568950" cy="7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solidFill>
                  <a:srgbClr val="000000"/>
                </a:solidFill>
                <a:latin typeface="P22 Underground GR Light"/>
                <a:ea typeface="ＭＳ Ｐゴシック" charset="0"/>
                <a:cs typeface="P22 Underground GR Light"/>
              </a:rPr>
              <a:t>I will be able to </a:t>
            </a:r>
            <a:r>
              <a:rPr lang="en-US" sz="2000" dirty="0" err="1" smtClean="0">
                <a:solidFill>
                  <a:srgbClr val="000000"/>
                </a:solidFill>
                <a:latin typeface="P22 Underground GR Light"/>
                <a:ea typeface="ＭＳ Ｐゴシック" charset="0"/>
                <a:cs typeface="P22 Underground GR Light"/>
              </a:rPr>
              <a:t>analyse</a:t>
            </a:r>
            <a:r>
              <a:rPr lang="en-US" sz="2000" dirty="0" smtClean="0">
                <a:solidFill>
                  <a:srgbClr val="000000"/>
                </a:solidFill>
                <a:latin typeface="P22 Underground GR Light"/>
                <a:ea typeface="ＭＳ Ｐゴシック" charset="0"/>
                <a:cs typeface="P22 Underground GR Light"/>
              </a:rPr>
              <a:t> some causes and consequences of Jewish migration to Britain</a:t>
            </a:r>
            <a:endParaRPr lang="en-US" sz="2000" dirty="0">
              <a:solidFill>
                <a:srgbClr val="000000"/>
              </a:solidFill>
              <a:latin typeface="P22 Underground GR Light"/>
              <a:ea typeface="ＭＳ Ｐゴシック" charset="0"/>
              <a:cs typeface="P22 Underground GR Light"/>
            </a:endParaRPr>
          </a:p>
        </p:txBody>
      </p:sp>
    </p:spTree>
    <p:extLst>
      <p:ext uri="{BB962C8B-B14F-4D97-AF65-F5344CB8AC3E}">
        <p14:creationId xmlns:p14="http://schemas.microsoft.com/office/powerpoint/2010/main" val="302280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74700" y="1651543"/>
            <a:ext cx="7073900" cy="4680314"/>
          </a:xfrm>
          <a:noFill/>
          <a:ln w="76200" cmpd="sng">
            <a:noFill/>
          </a:ln>
        </p:spPr>
        <p:txBody>
          <a:bodyPr lIns="0" tIns="0" rIns="0" bIns="0">
            <a:normAutofit lnSpcReduction="10000"/>
          </a:bodyPr>
          <a:lstStyle/>
          <a:p>
            <a:pPr marL="0" lvl="0" indent="0">
              <a:spcBef>
                <a:spcPts val="0"/>
              </a:spcBef>
              <a:buNone/>
            </a:pPr>
            <a:r>
              <a:rPr lang="en-US" sz="2800" dirty="0" smtClean="0">
                <a:solidFill>
                  <a:srgbClr val="159EE5"/>
                </a:solidFill>
                <a:latin typeface="P22 Underground Demi"/>
                <a:cs typeface="P22 Underground Demi"/>
              </a:rPr>
              <a:t>Migration: </a:t>
            </a:r>
            <a:r>
              <a:rPr kumimoji="0" lang="en-US" sz="2800" u="none" strike="noStrike" cap="none" normalizeH="0" baseline="0" dirty="0" smtClean="0">
                <a:ln>
                  <a:noFill/>
                </a:ln>
                <a:effectLst/>
                <a:latin typeface="P22 Underground GR Light"/>
                <a:ea typeface="ヒラギノ角ゴ ProN W3" charset="0"/>
                <a:cs typeface="P22 Underground GR Light"/>
                <a:sym typeface="Helvetica" charset="0"/>
              </a:rPr>
              <a:t>people moving from one place to another</a:t>
            </a:r>
          </a:p>
          <a:p>
            <a:pPr marL="0" lvl="0" indent="0">
              <a:spcBef>
                <a:spcPts val="0"/>
              </a:spcBef>
              <a:buNone/>
            </a:pPr>
            <a:endParaRPr lang="en-US" sz="2800" dirty="0" smtClean="0">
              <a:solidFill>
                <a:srgbClr val="159EE5"/>
              </a:solidFill>
              <a:latin typeface="P22 Underground Demi"/>
              <a:ea typeface="ヒラギノ角ゴ ProN W3" charset="0"/>
              <a:cs typeface="P22 Underground Demi"/>
              <a:sym typeface="Helvetica" charset="0"/>
            </a:endParaRPr>
          </a:p>
          <a:p>
            <a:pPr marL="0" indent="0" fontAlgn="base">
              <a:spcBef>
                <a:spcPts val="0"/>
              </a:spcBef>
              <a:buNone/>
            </a:pPr>
            <a:r>
              <a:rPr lang="en-US" sz="2800" dirty="0" smtClean="0">
                <a:solidFill>
                  <a:srgbClr val="159EE5"/>
                </a:solidFill>
                <a:latin typeface="P22 Underground Demi"/>
                <a:cs typeface="P22 Underground Demi"/>
              </a:rPr>
              <a:t>Multicultural: </a:t>
            </a:r>
            <a:r>
              <a:rPr lang="en-US" sz="2800" dirty="0" smtClean="0">
                <a:solidFill>
                  <a:srgbClr val="000000"/>
                </a:solidFill>
                <a:latin typeface="P22 Underground GR Light"/>
                <a:cs typeface="P22 Underground GR Light"/>
              </a:rPr>
              <a:t>A society containing several different cultural or ethnic groups</a:t>
            </a:r>
            <a:endParaRPr kumimoji="0" lang="en-US" sz="2800" u="none" strike="noStrike" cap="none" normalizeH="0" baseline="0" dirty="0" smtClean="0">
              <a:ln>
                <a:noFill/>
              </a:ln>
              <a:solidFill>
                <a:srgbClr val="000000"/>
              </a:solidFill>
              <a:effectLst/>
              <a:latin typeface="P22 Underground GR Light"/>
              <a:ea typeface="ヒラギノ角ゴ ProN W3" charset="0"/>
              <a:cs typeface="P22 Underground GR Light"/>
              <a:sym typeface="Helvetica" charset="0"/>
            </a:endParaRPr>
          </a:p>
          <a:p>
            <a:pPr marL="0" indent="0">
              <a:spcBef>
                <a:spcPts val="0"/>
              </a:spcBef>
              <a:buNone/>
            </a:pPr>
            <a:endParaRPr lang="en-US" sz="2800" dirty="0" smtClean="0">
              <a:solidFill>
                <a:srgbClr val="000000"/>
              </a:solidFill>
              <a:latin typeface="P22 Underground GR Light"/>
              <a:cs typeface="P22 Underground GR Light"/>
            </a:endParaRPr>
          </a:p>
          <a:p>
            <a:pPr marL="0" indent="0" fontAlgn="base">
              <a:spcBef>
                <a:spcPts val="0"/>
              </a:spcBef>
              <a:buNone/>
            </a:pPr>
            <a:r>
              <a:rPr lang="en-US" sz="2800" dirty="0" smtClean="0">
                <a:solidFill>
                  <a:srgbClr val="159EE5"/>
                </a:solidFill>
                <a:latin typeface="P22 Underground Demi"/>
                <a:cs typeface="P22 Underground Demi"/>
              </a:rPr>
              <a:t>Emigration: </a:t>
            </a:r>
            <a:r>
              <a:rPr lang="en-US" sz="2800" dirty="0" smtClean="0">
                <a:solidFill>
                  <a:srgbClr val="000000"/>
                </a:solidFill>
                <a:latin typeface="P22 Underground GR Light"/>
                <a:cs typeface="P22 Underground GR Light"/>
              </a:rPr>
              <a:t>The act of leaving one country and going to live in a different one</a:t>
            </a:r>
          </a:p>
          <a:p>
            <a:pPr marL="0" indent="0" fontAlgn="base">
              <a:spcBef>
                <a:spcPts val="0"/>
              </a:spcBef>
              <a:buNone/>
            </a:pPr>
            <a:endParaRPr kumimoji="0" lang="en-US" sz="2800" u="none" strike="noStrike" cap="none" normalizeH="0" baseline="0" dirty="0">
              <a:ln>
                <a:noFill/>
              </a:ln>
              <a:solidFill>
                <a:srgbClr val="000000"/>
              </a:solidFill>
              <a:effectLst/>
              <a:latin typeface="P22 Underground GR Light"/>
              <a:ea typeface="ヒラギノ角ゴ ProN W3" charset="0"/>
              <a:cs typeface="P22 Underground GR Light"/>
              <a:sym typeface="Helvetica" charset="0"/>
            </a:endParaRPr>
          </a:p>
          <a:p>
            <a:pPr marL="0" indent="0" fontAlgn="base">
              <a:spcBef>
                <a:spcPts val="0"/>
              </a:spcBef>
              <a:buNone/>
            </a:pPr>
            <a:r>
              <a:rPr lang="en-US" sz="2800" dirty="0" err="1" smtClean="0">
                <a:solidFill>
                  <a:srgbClr val="159EE5"/>
                </a:solidFill>
                <a:latin typeface="P22 Underground Demi"/>
                <a:cs typeface="P22 Underground Demi"/>
              </a:rPr>
              <a:t>Anti-semitism</a:t>
            </a:r>
            <a:r>
              <a:rPr lang="en-US" sz="2800" dirty="0" smtClean="0">
                <a:solidFill>
                  <a:srgbClr val="159EE5"/>
                </a:solidFill>
                <a:latin typeface="P22 Underground Demi"/>
                <a:cs typeface="P22 Underground Demi"/>
              </a:rPr>
              <a:t>: </a:t>
            </a:r>
            <a:r>
              <a:rPr lang="en-US" sz="2800" dirty="0" smtClean="0">
                <a:solidFill>
                  <a:srgbClr val="000000"/>
                </a:solidFill>
                <a:latin typeface="P22 Underground GR Light"/>
                <a:cs typeface="P22 Underground GR Light"/>
              </a:rPr>
              <a:t>Hostility to or prejudice against people or individuals because they are Jewish</a:t>
            </a:r>
          </a:p>
          <a:p>
            <a:pPr marL="0" indent="0" fontAlgn="base">
              <a:spcBef>
                <a:spcPts val="0"/>
              </a:spcBef>
              <a:buNone/>
            </a:pPr>
            <a:endParaRPr kumimoji="0" lang="en-US" sz="2800" u="none" strike="noStrike" cap="none" normalizeH="0" baseline="0" dirty="0" smtClean="0">
              <a:ln>
                <a:noFill/>
              </a:ln>
              <a:solidFill>
                <a:srgbClr val="000000"/>
              </a:solidFill>
              <a:effectLst/>
              <a:latin typeface="P22 Underground GR Light"/>
              <a:ea typeface="ヒラギノ角ゴ ProN W3" charset="0"/>
              <a:cs typeface="P22 Underground GR Light"/>
              <a:sym typeface="Helvetica" charset="0"/>
            </a:endParaRPr>
          </a:p>
          <a:p>
            <a:pPr marL="0" indent="0">
              <a:spcBef>
                <a:spcPts val="0"/>
              </a:spcBef>
              <a:buNone/>
            </a:pPr>
            <a:endParaRPr lang="en-US" sz="2800" dirty="0" smtClean="0">
              <a:solidFill>
                <a:srgbClr val="000000"/>
              </a:solidFill>
              <a:latin typeface="P22 Underground GR Light"/>
              <a:cs typeface="P22 Underground GR Light"/>
            </a:endParaRPr>
          </a:p>
          <a:p>
            <a:pPr marL="0" indent="0">
              <a:spcBef>
                <a:spcPts val="0"/>
              </a:spcBef>
              <a:buNone/>
            </a:pPr>
            <a:endParaRPr lang="en-US" sz="2800" dirty="0" smtClean="0">
              <a:solidFill>
                <a:srgbClr val="000000"/>
              </a:solidFill>
              <a:latin typeface="P22 Underground GR Light"/>
              <a:cs typeface="P22 Underground GR Light"/>
            </a:endParaRPr>
          </a:p>
        </p:txBody>
      </p:sp>
      <p:pic>
        <p:nvPicPr>
          <p:cNvPr id="6" name="Picture 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7" name="Rectangle 6"/>
          <p:cNvSpPr/>
          <p:nvPr/>
        </p:nvSpPr>
        <p:spPr>
          <a:xfrm>
            <a:off x="774700" y="6242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3B2F1"/>
              </a:solidFill>
            </a:endParaRPr>
          </a:p>
        </p:txBody>
      </p:sp>
      <p:sp>
        <p:nvSpPr>
          <p:cNvPr id="8" name="TextBox 7"/>
          <p:cNvSpPr txBox="1"/>
          <p:nvPr/>
        </p:nvSpPr>
        <p:spPr>
          <a:xfrm>
            <a:off x="988205" y="635000"/>
            <a:ext cx="4772167"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Key words</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40395208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817090" y="1964129"/>
            <a:ext cx="5156291" cy="2734871"/>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nSpc>
                <a:spcPct val="90000"/>
              </a:lnSpc>
              <a:spcAft>
                <a:spcPts val="600"/>
              </a:spcAft>
            </a:pPr>
            <a:r>
              <a:rPr lang="en-US" dirty="0" smtClean="0">
                <a:solidFill>
                  <a:schemeClr val="tx1"/>
                </a:solidFill>
                <a:latin typeface="P22 Underground GR Light"/>
                <a:cs typeface="P22 Underground GR Light"/>
                <a:hlinkClick r:id="rId3"/>
              </a:rPr>
              <a:t>Log onto the MMP Jewish history timeline</a:t>
            </a:r>
            <a:endParaRPr lang="en-US" dirty="0" smtClean="0">
              <a:solidFill>
                <a:schemeClr val="tx1"/>
              </a:solidFill>
              <a:latin typeface="P22 Underground GR Light"/>
              <a:cs typeface="P22 Underground GR Light"/>
            </a:endParaRPr>
          </a:p>
          <a:p>
            <a:pPr>
              <a:lnSpc>
                <a:spcPct val="90000"/>
              </a:lnSpc>
              <a:spcAft>
                <a:spcPts val="600"/>
              </a:spcAft>
            </a:pPr>
            <a:endParaRPr lang="en-US" dirty="0">
              <a:solidFill>
                <a:schemeClr val="tx1"/>
              </a:solidFill>
              <a:latin typeface="P22 Underground GR Light"/>
              <a:cs typeface="P22 Underground GR Light"/>
            </a:endParaRPr>
          </a:p>
          <a:p>
            <a:pPr marL="285750" indent="-285750">
              <a:lnSpc>
                <a:spcPct val="90000"/>
              </a:lnSpc>
              <a:spcAft>
                <a:spcPts val="600"/>
              </a:spcAft>
              <a:buFont typeface="Arial"/>
              <a:buChar char="•"/>
            </a:pPr>
            <a:r>
              <a:rPr lang="en-US" dirty="0" smtClean="0">
                <a:solidFill>
                  <a:schemeClr val="tx1"/>
                </a:solidFill>
                <a:latin typeface="P22 Underground GR Light"/>
                <a:cs typeface="P22 Underground GR Light"/>
              </a:rPr>
              <a:t>Spend 5 minutes exploring the timeline. What can you learn abou</a:t>
            </a:r>
            <a:r>
              <a:rPr lang="en-US" dirty="0" smtClean="0">
                <a:solidFill>
                  <a:schemeClr val="tx1"/>
                </a:solidFill>
                <a:latin typeface="P22 Underground GR Light"/>
                <a:cs typeface="P22 Underground GR Light"/>
              </a:rPr>
              <a:t>t Jewish immigration to Britain?</a:t>
            </a:r>
          </a:p>
          <a:p>
            <a:pPr marL="285750" indent="-285750">
              <a:lnSpc>
                <a:spcPct val="90000"/>
              </a:lnSpc>
              <a:spcAft>
                <a:spcPts val="600"/>
              </a:spcAft>
              <a:buFont typeface="Arial"/>
              <a:buChar char="•"/>
            </a:pPr>
            <a:endParaRPr lang="en-US" dirty="0">
              <a:solidFill>
                <a:schemeClr val="tx1"/>
              </a:solidFill>
              <a:latin typeface="P22 Underground GR Light"/>
              <a:cs typeface="P22 Underground GR Light"/>
            </a:endParaRPr>
          </a:p>
          <a:p>
            <a:pPr marL="285750" indent="-285750">
              <a:lnSpc>
                <a:spcPct val="90000"/>
              </a:lnSpc>
              <a:spcAft>
                <a:spcPts val="600"/>
              </a:spcAft>
              <a:buFont typeface="Arial"/>
              <a:buChar char="•"/>
            </a:pPr>
            <a:r>
              <a:rPr lang="en-US" dirty="0" smtClean="0">
                <a:solidFill>
                  <a:schemeClr val="tx1"/>
                </a:solidFill>
                <a:latin typeface="P22 Underground GR Light"/>
                <a:cs typeface="P22 Underground GR Light"/>
              </a:rPr>
              <a:t>As a class go through the timeline. What do you think is really interesting about the life that Jewish people have had in Britain?</a:t>
            </a:r>
          </a:p>
          <a:p>
            <a:pPr>
              <a:lnSpc>
                <a:spcPct val="90000"/>
              </a:lnSpc>
              <a:spcAft>
                <a:spcPts val="600"/>
              </a:spcAft>
            </a:pPr>
            <a:endParaRPr lang="en-US" dirty="0">
              <a:solidFill>
                <a:schemeClr val="tx1"/>
              </a:solidFill>
              <a:latin typeface="P22 Underground GR Light"/>
              <a:cs typeface="P22 Underground GR Light"/>
            </a:endParaRPr>
          </a:p>
          <a:p>
            <a:pPr>
              <a:lnSpc>
                <a:spcPct val="90000"/>
              </a:lnSpc>
              <a:spcAft>
                <a:spcPts val="600"/>
              </a:spcAft>
            </a:pPr>
            <a:endParaRPr lang="en-US" dirty="0" smtClean="0">
              <a:solidFill>
                <a:schemeClr val="tx1"/>
              </a:solidFill>
              <a:latin typeface="P22 Underground GR Light"/>
              <a:cs typeface="P22 Underground GR Light"/>
            </a:endParaRPr>
          </a:p>
        </p:txBody>
      </p:sp>
      <p:pic>
        <p:nvPicPr>
          <p:cNvPr id="14" name="Picture 13" descr="•MM Master Mark cy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88205" y="711200"/>
            <a:ext cx="6022916" cy="359073"/>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Task 1:</a:t>
            </a:r>
            <a:r>
              <a:rPr lang="en-US" sz="2800" dirty="0" smtClean="0">
                <a:solidFill>
                  <a:srgbClr val="FFFFFF"/>
                </a:solidFill>
                <a:latin typeface="P22 Underground GR"/>
                <a:cs typeface="P22 Underground GR"/>
              </a:rPr>
              <a:t> </a:t>
            </a:r>
            <a:r>
              <a:rPr lang="en-US" sz="2800" dirty="0" smtClean="0">
                <a:solidFill>
                  <a:srgbClr val="FFFFFF"/>
                </a:solidFill>
                <a:latin typeface="P22 Underground GR"/>
                <a:cs typeface="P22 Underground GR"/>
              </a:rPr>
              <a:t>Exploring a timeline</a:t>
            </a:r>
            <a:endParaRPr lang="en-US" sz="2800" dirty="0">
              <a:solidFill>
                <a:srgbClr val="FFFFFF"/>
              </a:solidFill>
              <a:latin typeface="P22 Underground GR"/>
              <a:cs typeface="P22 Underground GR"/>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21991" y="1910341"/>
            <a:ext cx="2191169" cy="4684737"/>
          </a:xfrm>
          <a:prstGeom prst="rect">
            <a:avLst/>
          </a:prstGeom>
        </p:spPr>
      </p:pic>
    </p:spTree>
    <p:extLst>
      <p:ext uri="{BB962C8B-B14F-4D97-AF65-F5344CB8AC3E}">
        <p14:creationId xmlns:p14="http://schemas.microsoft.com/office/powerpoint/2010/main" val="35356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Task 2: Create a key events timeline</a:t>
            </a:r>
            <a:endParaRPr lang="en-US" sz="2800" dirty="0">
              <a:solidFill>
                <a:srgbClr val="FFFFFF"/>
              </a:solidFill>
              <a:latin typeface="P22 Underground GR"/>
              <a:cs typeface="P22 Underground GR"/>
            </a:endParaRPr>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7" name="TextBox 6"/>
          <p:cNvSpPr txBox="1"/>
          <p:nvPr/>
        </p:nvSpPr>
        <p:spPr>
          <a:xfrm>
            <a:off x="6590351" y="6237637"/>
            <a:ext cx="978849" cy="215444"/>
          </a:xfrm>
          <a:prstGeom prst="rect">
            <a:avLst/>
          </a:prstGeom>
          <a:noFill/>
        </p:spPr>
        <p:txBody>
          <a:bodyPr wrap="square" rtlCol="0">
            <a:spAutoFit/>
          </a:bodyPr>
          <a:lstStyle/>
          <a:p>
            <a:r>
              <a:rPr lang="en-GB" sz="800" dirty="0" smtClean="0">
                <a:solidFill>
                  <a:schemeClr val="bg1">
                    <a:lumMod val="50000"/>
                  </a:schemeClr>
                </a:solidFill>
              </a:rPr>
              <a:t>Historic UK</a:t>
            </a:r>
            <a:endParaRPr lang="en-GB" sz="800" dirty="0">
              <a:solidFill>
                <a:schemeClr val="bg1">
                  <a:lumMod val="50000"/>
                </a:schemeClr>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21991" y="1910341"/>
            <a:ext cx="2191169" cy="4684737"/>
          </a:xfrm>
          <a:prstGeom prst="rect">
            <a:avLst/>
          </a:prstGeom>
        </p:spPr>
      </p:pic>
      <p:sp>
        <p:nvSpPr>
          <p:cNvPr id="10" name="Rectangle 9"/>
          <p:cNvSpPr/>
          <p:nvPr/>
        </p:nvSpPr>
        <p:spPr>
          <a:xfrm>
            <a:off x="817090" y="1964129"/>
            <a:ext cx="5156291" cy="2734871"/>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285750" indent="-285750">
              <a:lnSpc>
                <a:spcPct val="90000"/>
              </a:lnSpc>
              <a:spcAft>
                <a:spcPts val="600"/>
              </a:spcAft>
              <a:buFont typeface="Arial"/>
              <a:buChar char="•"/>
            </a:pPr>
            <a:r>
              <a:rPr lang="en-US" dirty="0" smtClean="0">
                <a:solidFill>
                  <a:schemeClr val="tx1"/>
                </a:solidFill>
                <a:latin typeface="P22 Underground GR Light"/>
                <a:cs typeface="P22 Underground GR Light"/>
              </a:rPr>
              <a:t>Use the online timeline to create your own timeline of Jewish history in Britain. Include 8 key events</a:t>
            </a:r>
          </a:p>
          <a:p>
            <a:pPr marL="285750" indent="-285750">
              <a:lnSpc>
                <a:spcPct val="90000"/>
              </a:lnSpc>
              <a:spcAft>
                <a:spcPts val="600"/>
              </a:spcAft>
              <a:buFont typeface="Arial"/>
              <a:buChar char="•"/>
            </a:pPr>
            <a:endParaRPr lang="en-US" dirty="0">
              <a:solidFill>
                <a:schemeClr val="tx1"/>
              </a:solidFill>
              <a:latin typeface="P22 Underground GR Light"/>
              <a:cs typeface="P22 Underground GR Light"/>
            </a:endParaRPr>
          </a:p>
          <a:p>
            <a:pPr marL="285750" indent="-285750">
              <a:lnSpc>
                <a:spcPct val="90000"/>
              </a:lnSpc>
              <a:spcAft>
                <a:spcPts val="600"/>
              </a:spcAft>
              <a:buFont typeface="Arial"/>
              <a:buChar char="•"/>
            </a:pPr>
            <a:r>
              <a:rPr lang="en-US" dirty="0" smtClean="0">
                <a:solidFill>
                  <a:schemeClr val="tx1"/>
                </a:solidFill>
                <a:latin typeface="P22 Underground GR Light"/>
                <a:cs typeface="P22 Underground GR Light"/>
              </a:rPr>
              <a:t>This involves you deciding what you think are the 8 most important events</a:t>
            </a:r>
          </a:p>
          <a:p>
            <a:pPr marL="285750" indent="-285750">
              <a:lnSpc>
                <a:spcPct val="90000"/>
              </a:lnSpc>
              <a:spcAft>
                <a:spcPts val="600"/>
              </a:spcAft>
              <a:buFont typeface="Arial"/>
              <a:buChar char="•"/>
            </a:pPr>
            <a:endParaRPr lang="en-US" dirty="0">
              <a:solidFill>
                <a:schemeClr val="tx1"/>
              </a:solidFill>
              <a:latin typeface="P22 Underground GR Light"/>
              <a:cs typeface="P22 Underground GR Light"/>
            </a:endParaRPr>
          </a:p>
          <a:p>
            <a:pPr marL="285750" indent="-285750">
              <a:lnSpc>
                <a:spcPct val="90000"/>
              </a:lnSpc>
              <a:spcAft>
                <a:spcPts val="600"/>
              </a:spcAft>
              <a:buFont typeface="Arial"/>
              <a:buChar char="•"/>
            </a:pPr>
            <a:r>
              <a:rPr lang="en-US" dirty="0" smtClean="0">
                <a:solidFill>
                  <a:schemeClr val="tx1"/>
                </a:solidFill>
                <a:latin typeface="P22 Underground GR Light"/>
                <a:cs typeface="P22 Underground GR Light"/>
              </a:rPr>
              <a:t>This involves you deciding to leave some events out. How will you justify your decisions?</a:t>
            </a:r>
          </a:p>
          <a:p>
            <a:pPr>
              <a:lnSpc>
                <a:spcPct val="90000"/>
              </a:lnSpc>
              <a:spcAft>
                <a:spcPts val="600"/>
              </a:spcAft>
            </a:pPr>
            <a:endParaRPr lang="en-US" dirty="0">
              <a:solidFill>
                <a:schemeClr val="tx1"/>
              </a:solidFill>
              <a:latin typeface="P22 Underground GR Light"/>
              <a:cs typeface="P22 Underground GR Light"/>
            </a:endParaRPr>
          </a:p>
          <a:p>
            <a:pPr>
              <a:lnSpc>
                <a:spcPct val="90000"/>
              </a:lnSpc>
              <a:spcAft>
                <a:spcPts val="600"/>
              </a:spcAft>
            </a:pPr>
            <a:endParaRPr lang="en-US" dirty="0" smtClean="0">
              <a:solidFill>
                <a:schemeClr val="tx1"/>
              </a:solidFill>
              <a:latin typeface="P22 Underground GR Light"/>
              <a:cs typeface="P22 Underground GR Light"/>
            </a:endParaRPr>
          </a:p>
        </p:txBody>
      </p:sp>
      <p:sp>
        <p:nvSpPr>
          <p:cNvPr id="12" name="Rectangle 2"/>
          <p:cNvSpPr txBox="1">
            <a:spLocks noChangeArrowheads="1"/>
          </p:cNvSpPr>
          <p:nvPr/>
        </p:nvSpPr>
        <p:spPr>
          <a:xfrm>
            <a:off x="798947" y="4809249"/>
            <a:ext cx="5791404" cy="1428388"/>
          </a:xfrm>
          <a:prstGeom prst="rect">
            <a:avLst/>
          </a:prstGeom>
          <a:noFill/>
          <a:ln w="9525" cap="flat" cmpd="sng" algn="ctr">
            <a:noFill/>
            <a:prstDash val="solid"/>
          </a:ln>
          <a:effectLst/>
        </p:spPr>
        <p:style>
          <a:lnRef idx="1">
            <a:schemeClr val="accent3"/>
          </a:lnRef>
          <a:fillRef idx="2">
            <a:schemeClr val="accent3"/>
          </a:fillRef>
          <a:effectRef idx="1">
            <a:schemeClr val="accent3"/>
          </a:effectRef>
          <a:fontRef idx="minor">
            <a:schemeClr val="dk1"/>
          </a:fontRef>
        </p:style>
        <p:txBody>
          <a:bodyPr vert="horz" lIns="0" tIns="0" rIns="0" bIns="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defRPr/>
            </a:pPr>
            <a:r>
              <a:rPr lang="en-US" sz="2000" dirty="0" smtClean="0">
                <a:solidFill>
                  <a:srgbClr val="159EE5"/>
                </a:solidFill>
                <a:latin typeface="P22 Underground Demi"/>
                <a:cs typeface="P22 Underground Demi"/>
              </a:rPr>
              <a:t>Star student: </a:t>
            </a:r>
            <a:r>
              <a:rPr lang="en-US" sz="2000" dirty="0" smtClean="0">
                <a:solidFill>
                  <a:srgbClr val="159EE5"/>
                </a:solidFill>
                <a:latin typeface="P22 Underground Light"/>
                <a:cs typeface="P22 Underground Light"/>
              </a:rPr>
              <a:t>write a paragraph explaining how you think attitudes to Jewish immigration have changed over the last 1000 years. Have we become more or less tolerant of other religions? What evidence do you have? </a:t>
            </a:r>
            <a:endParaRPr lang="en-US" sz="2000" dirty="0">
              <a:solidFill>
                <a:srgbClr val="15A0DF"/>
              </a:solidFill>
              <a:latin typeface="P22 Underground Light"/>
              <a:cs typeface="P22 Underground Light"/>
            </a:endParaRPr>
          </a:p>
        </p:txBody>
      </p:sp>
    </p:spTree>
    <p:extLst>
      <p:ext uri="{BB962C8B-B14F-4D97-AF65-F5344CB8AC3E}">
        <p14:creationId xmlns:p14="http://schemas.microsoft.com/office/powerpoint/2010/main" val="6001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Plenary: The </a:t>
            </a:r>
            <a:r>
              <a:rPr lang="en-US" sz="2800" dirty="0" err="1" smtClean="0">
                <a:solidFill>
                  <a:srgbClr val="FFFFFF"/>
                </a:solidFill>
                <a:latin typeface="P22 Underground GR"/>
                <a:cs typeface="P22 Underground GR"/>
              </a:rPr>
              <a:t>Kindertransport</a:t>
            </a:r>
            <a:endParaRPr lang="en-US" sz="2800" dirty="0">
              <a:solidFill>
                <a:srgbClr val="FFFFFF"/>
              </a:solidFill>
              <a:latin typeface="P22 Underground GR"/>
              <a:cs typeface="P22 Underground GR"/>
            </a:endParaRPr>
          </a:p>
        </p:txBody>
      </p:sp>
      <p:pic>
        <p:nvPicPr>
          <p:cNvPr id="9" name="Picture 8"/>
          <p:cNvPicPr>
            <a:picLocks noChangeAspect="1"/>
          </p:cNvPicPr>
          <p:nvPr/>
        </p:nvPicPr>
        <p:blipFill>
          <a:blip r:embed="rId4"/>
          <a:stretch>
            <a:fillRect/>
          </a:stretch>
        </p:blipFill>
        <p:spPr>
          <a:xfrm>
            <a:off x="2840537" y="1434255"/>
            <a:ext cx="3904523" cy="5206031"/>
          </a:xfrm>
          <a:prstGeom prst="rect">
            <a:avLst/>
          </a:prstGeom>
        </p:spPr>
      </p:pic>
    </p:spTree>
    <p:extLst>
      <p:ext uri="{BB962C8B-B14F-4D97-AF65-F5344CB8AC3E}">
        <p14:creationId xmlns:p14="http://schemas.microsoft.com/office/powerpoint/2010/main" val="393136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74700" y="1664669"/>
            <a:ext cx="5520871" cy="4830474"/>
          </a:xfrm>
          <a:noFill/>
        </p:spPr>
        <p:txBody>
          <a:bodyPr lIns="0" tIns="0" rIns="0" bIns="0">
            <a:noAutofit/>
          </a:bodyPr>
          <a:lstStyle/>
          <a:p>
            <a:pPr>
              <a:spcBef>
                <a:spcPts val="0"/>
              </a:spcBef>
            </a:pPr>
            <a:r>
              <a:rPr lang="en-US" sz="1800" dirty="0" smtClean="0"/>
              <a:t>Poet Karen </a:t>
            </a:r>
            <a:r>
              <a:rPr lang="en-US" sz="1800" dirty="0" err="1" smtClean="0"/>
              <a:t>Gershon</a:t>
            </a:r>
            <a:r>
              <a:rPr lang="en-US" sz="1800" dirty="0" smtClean="0"/>
              <a:t> was born in Bielefeld, Germany, in 1923. Her sister Anne was born in 1921 and </a:t>
            </a:r>
            <a:r>
              <a:rPr lang="en-US" sz="1800" dirty="0" err="1" smtClean="0"/>
              <a:t>Lise</a:t>
            </a:r>
            <a:r>
              <a:rPr lang="en-US" sz="1800" dirty="0" smtClean="0"/>
              <a:t> in 1922. </a:t>
            </a:r>
          </a:p>
          <a:p>
            <a:pPr>
              <a:spcBef>
                <a:spcPts val="0"/>
              </a:spcBef>
            </a:pPr>
            <a:r>
              <a:rPr lang="en-US" sz="1800" dirty="0" smtClean="0"/>
              <a:t>Her father, Paul </a:t>
            </a:r>
            <a:r>
              <a:rPr lang="en-US" sz="1800" dirty="0" err="1" smtClean="0"/>
              <a:t>Gershon-Löwenthal</a:t>
            </a:r>
            <a:r>
              <a:rPr lang="en-US" sz="1800" dirty="0" smtClean="0"/>
              <a:t> (b. 1890), an architect, served in the German army for many years and considered himself a German citizen. His wife, Selma (b. 1893), came from a traditional Jewish family.</a:t>
            </a:r>
          </a:p>
          <a:p>
            <a:pPr>
              <a:spcBef>
                <a:spcPts val="0"/>
              </a:spcBef>
            </a:pPr>
            <a:r>
              <a:rPr lang="en-US" sz="1800" dirty="0" smtClean="0"/>
              <a:t>Karen’s maternal grandfather, Adolf </a:t>
            </a:r>
            <a:r>
              <a:rPr lang="en-US" sz="1800" dirty="0" err="1" smtClean="0"/>
              <a:t>Schönfeld</a:t>
            </a:r>
            <a:r>
              <a:rPr lang="en-US" sz="1800" dirty="0" smtClean="0"/>
              <a:t>, was head of the Jewish community of Bielefeld and the first of its members to be murdered by the Nazis.</a:t>
            </a:r>
          </a:p>
          <a:p>
            <a:pPr>
              <a:spcBef>
                <a:spcPts val="0"/>
              </a:spcBef>
            </a:pPr>
            <a:r>
              <a:rPr lang="en-US" sz="1800" dirty="0" smtClean="0"/>
              <a:t>After </a:t>
            </a:r>
            <a:r>
              <a:rPr lang="en-US" sz="1800" dirty="0" smtClean="0">
                <a:solidFill>
                  <a:srgbClr val="000000"/>
                </a:solidFill>
              </a:rPr>
              <a:t>the pogrom of 9 and 10 November 1938 (“</a:t>
            </a:r>
            <a:r>
              <a:rPr lang="en-US" sz="1800" dirty="0" err="1" smtClean="0">
                <a:solidFill>
                  <a:srgbClr val="000000"/>
                </a:solidFill>
              </a:rPr>
              <a:t>Kristallnacht</a:t>
            </a:r>
            <a:r>
              <a:rPr lang="en-US" sz="1800" dirty="0" smtClean="0">
                <a:solidFill>
                  <a:srgbClr val="000000"/>
                </a:solidFill>
              </a:rPr>
              <a:t>”), the burning of synagogues and a wave of attacks on Jews</a:t>
            </a:r>
            <a:r>
              <a:rPr lang="en-US" sz="1800" dirty="0" smtClean="0"/>
              <a:t>, Karen </a:t>
            </a:r>
            <a:r>
              <a:rPr lang="en-US" sz="1800" dirty="0" err="1" smtClean="0"/>
              <a:t>Gershon</a:t>
            </a:r>
            <a:r>
              <a:rPr lang="en-US" sz="1800" dirty="0" smtClean="0"/>
              <a:t> and her sisters were sent to England with the </a:t>
            </a:r>
            <a:r>
              <a:rPr lang="en-US" sz="1800" dirty="0" err="1" smtClean="0"/>
              <a:t>Kindertransport</a:t>
            </a:r>
            <a:r>
              <a:rPr lang="en-US" sz="1800" dirty="0" smtClean="0"/>
              <a:t>.</a:t>
            </a:r>
          </a:p>
          <a:p>
            <a:pPr>
              <a:spcBef>
                <a:spcPts val="0"/>
              </a:spcBef>
            </a:pPr>
            <a:endParaRPr lang="en-US" sz="1800" dirty="0" smtClean="0"/>
          </a:p>
          <a:p>
            <a:pPr>
              <a:spcBef>
                <a:spcPts val="0"/>
              </a:spcBef>
            </a:pPr>
            <a:endParaRPr lang="en-GB" sz="1800" dirty="0">
              <a:latin typeface="P22 Underground GR Light"/>
              <a:cs typeface="P22 Underground GR Light"/>
            </a:endParaRPr>
          </a:p>
        </p:txBody>
      </p:sp>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09610"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Plenary: Profile 1: Karen </a:t>
            </a:r>
            <a:r>
              <a:rPr lang="en-US" sz="2800" dirty="0" err="1" smtClean="0">
                <a:solidFill>
                  <a:srgbClr val="FFFFFF"/>
                </a:solidFill>
                <a:latin typeface="P22 Underground GR"/>
                <a:cs typeface="P22 Underground GR"/>
              </a:rPr>
              <a:t>Gershon</a:t>
            </a:r>
            <a:endParaRPr lang="en-US" sz="2800" dirty="0">
              <a:solidFill>
                <a:srgbClr val="FFFFFF"/>
              </a:solidFill>
              <a:latin typeface="P22 Underground GR"/>
              <a:cs typeface="P22 Underground GR"/>
            </a:endParaRPr>
          </a:p>
        </p:txBody>
      </p:sp>
      <p:pic>
        <p:nvPicPr>
          <p:cNvPr id="10" name="Picture 9"/>
          <p:cNvPicPr>
            <a:picLocks noChangeAspect="1"/>
          </p:cNvPicPr>
          <p:nvPr/>
        </p:nvPicPr>
        <p:blipFill>
          <a:blip r:embed="rId4"/>
          <a:stretch>
            <a:fillRect/>
          </a:stretch>
        </p:blipFill>
        <p:spPr>
          <a:xfrm>
            <a:off x="6567713" y="1972821"/>
            <a:ext cx="2395711" cy="3270146"/>
          </a:xfrm>
          <a:prstGeom prst="rect">
            <a:avLst/>
          </a:prstGeom>
        </p:spPr>
      </p:pic>
    </p:spTree>
    <p:extLst>
      <p:ext uri="{BB962C8B-B14F-4D97-AF65-F5344CB8AC3E}">
        <p14:creationId xmlns:p14="http://schemas.microsoft.com/office/powerpoint/2010/main" val="85696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1249</Words>
  <Application>Microsoft Macintosh PowerPoint</Application>
  <PresentationFormat>On-screen Show (4:3)</PresentationFormat>
  <Paragraphs>150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Migration Museum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Miller</dc:creator>
  <cp:lastModifiedBy>Emily Miller</cp:lastModifiedBy>
  <cp:revision>5</cp:revision>
  <dcterms:created xsi:type="dcterms:W3CDTF">2016-11-29T11:38:54Z</dcterms:created>
  <dcterms:modified xsi:type="dcterms:W3CDTF">2016-11-29T12:21:19Z</dcterms:modified>
</cp:coreProperties>
</file>