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58" r:id="rId3"/>
    <p:sldId id="259" r:id="rId4"/>
    <p:sldId id="280" r:id="rId5"/>
    <p:sldId id="260" r:id="rId6"/>
    <p:sldId id="261" r:id="rId7"/>
    <p:sldId id="262" r:id="rId8"/>
    <p:sldId id="289" r:id="rId9"/>
    <p:sldId id="264" r:id="rId10"/>
    <p:sldId id="266" r:id="rId11"/>
    <p:sldId id="293" r:id="rId12"/>
    <p:sldId id="282" r:id="rId13"/>
    <p:sldId id="269" r:id="rId14"/>
    <p:sldId id="291" r:id="rId15"/>
    <p:sldId id="270" r:id="rId16"/>
    <p:sldId id="292" r:id="rId17"/>
    <p:sldId id="288" r:id="rId18"/>
    <p:sldId id="290" r:id="rId19"/>
    <p:sldId id="27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663" autoAdjust="0"/>
  </p:normalViewPr>
  <p:slideViewPr>
    <p:cSldViewPr snapToGrid="0" snapToObjects="1">
      <p:cViewPr varScale="1">
        <p:scale>
          <a:sx n="56" d="100"/>
          <a:sy n="56" d="100"/>
        </p:scale>
        <p:origin x="-206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7D9879-5355-5949-B319-5143379F9219}" type="datetimeFigureOut">
              <a:rPr lang="en-US" smtClean="0"/>
              <a:t>22/08/2017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42635C-04BD-BF4C-9D50-5366EE9BA9BD}" type="slidenum">
              <a:rPr lang="en-US" smtClean="0"/>
              <a:t>‹#›</a:t>
            </a:fld>
            <a:endParaRPr lang="en-US"/>
          </a:p>
        </p:txBody>
      </p:sp>
    </p:spTree>
    <p:extLst>
      <p:ext uri="{BB962C8B-B14F-4D97-AF65-F5344CB8AC3E}">
        <p14:creationId xmlns:p14="http://schemas.microsoft.com/office/powerpoint/2010/main" val="6011352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Migration</a:t>
            </a:r>
            <a:r>
              <a:rPr lang="en-US" baseline="0" dirty="0" smtClean="0"/>
              <a:t> Museum Project scheme of work. This lesson is created in partnership with </a:t>
            </a:r>
            <a:r>
              <a:rPr lang="en-US" baseline="0" dirty="0" err="1" smtClean="0"/>
              <a:t>Windrush</a:t>
            </a:r>
            <a:r>
              <a:rPr lang="en-US" baseline="0" dirty="0" smtClean="0"/>
              <a:t> Foundation (after consultation with Arthur Torrington).</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1</a:t>
            </a:fld>
            <a:endParaRPr lang="en-US" dirty="0"/>
          </a:p>
        </p:txBody>
      </p:sp>
    </p:spTree>
    <p:extLst>
      <p:ext uri="{BB962C8B-B14F-4D97-AF65-F5344CB8AC3E}">
        <p14:creationId xmlns:p14="http://schemas.microsoft.com/office/powerpoint/2010/main" val="89626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10</a:t>
            </a:fld>
            <a:endParaRPr lang="en-US" dirty="0"/>
          </a:p>
        </p:txBody>
      </p:sp>
    </p:spTree>
    <p:extLst>
      <p:ext uri="{BB962C8B-B14F-4D97-AF65-F5344CB8AC3E}">
        <p14:creationId xmlns:p14="http://schemas.microsoft.com/office/powerpoint/2010/main" val="3222013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answers:</a:t>
            </a:r>
          </a:p>
          <a:p>
            <a:r>
              <a:rPr lang="en-US" baseline="0" dirty="0" smtClean="0"/>
              <a:t>Push factors = economic problems in the West Indies, less education opportunities, climatic challenges</a:t>
            </a:r>
          </a:p>
          <a:p>
            <a:r>
              <a:rPr lang="en-US" baseline="0" dirty="0" smtClean="0"/>
              <a:t>Pull factors = connection with the ‘mother country’ through the armed forces, better economic and education opportunities, jobs advertised, adventure, </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11</a:t>
            </a:fld>
            <a:endParaRPr lang="en-US" dirty="0"/>
          </a:p>
        </p:txBody>
      </p:sp>
    </p:spTree>
    <p:extLst>
      <p:ext uri="{BB962C8B-B14F-4D97-AF65-F5344CB8AC3E}">
        <p14:creationId xmlns:p14="http://schemas.microsoft.com/office/powerpoint/2010/main" val="3222013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dirty="0" smtClean="0"/>
              <a:t>The </a:t>
            </a:r>
            <a:r>
              <a:rPr lang="pt-BR" dirty="0" err="1" smtClean="0"/>
              <a:t>video</a:t>
            </a:r>
            <a:r>
              <a:rPr lang="pt-BR" dirty="0" smtClean="0"/>
              <a:t> link: </a:t>
            </a:r>
            <a:r>
              <a:rPr lang="pt-BR" dirty="0" err="1" smtClean="0"/>
              <a:t>https</a:t>
            </a:r>
            <a:r>
              <a:rPr lang="pt-BR" dirty="0" smtClean="0"/>
              <a:t>://</a:t>
            </a:r>
            <a:r>
              <a:rPr lang="pt-BR" dirty="0" err="1" smtClean="0"/>
              <a:t>vimeo.com</a:t>
            </a:r>
            <a:r>
              <a:rPr lang="pt-BR" dirty="0" smtClean="0"/>
              <a:t>/34658318</a:t>
            </a:r>
          </a:p>
          <a:p>
            <a:pPr marL="0" marR="0" indent="0" algn="l" defTabSz="457200" rtl="0" eaLnBrk="1" fontAlgn="auto" latinLnBrk="0" hangingPunct="1">
              <a:lnSpc>
                <a:spcPct val="100000"/>
              </a:lnSpc>
              <a:spcBef>
                <a:spcPts val="0"/>
              </a:spcBef>
              <a:spcAft>
                <a:spcPts val="0"/>
              </a:spcAft>
              <a:buClrTx/>
              <a:buSzTx/>
              <a:buFontTx/>
              <a:buNone/>
              <a:tabLst/>
              <a:defRPr/>
            </a:pPr>
            <a:r>
              <a:rPr lang="pt-BR" dirty="0" err="1" smtClean="0"/>
              <a:t>Here</a:t>
            </a:r>
            <a:r>
              <a:rPr lang="pt-BR" dirty="0" smtClean="0"/>
              <a:t> for</a:t>
            </a:r>
            <a:r>
              <a:rPr lang="pt-BR" baseline="0" dirty="0" smtClean="0"/>
              <a:t> </a:t>
            </a:r>
            <a:r>
              <a:rPr lang="pt-BR" baseline="0" dirty="0" err="1" smtClean="0"/>
              <a:t>the</a:t>
            </a:r>
            <a:r>
              <a:rPr lang="pt-BR" baseline="0" dirty="0" smtClean="0"/>
              <a:t> </a:t>
            </a:r>
            <a:r>
              <a:rPr lang="pt-BR" baseline="0" dirty="0" err="1" smtClean="0"/>
              <a:t>full</a:t>
            </a:r>
            <a:r>
              <a:rPr lang="pt-BR" baseline="0" dirty="0" smtClean="0"/>
              <a:t> layout: </a:t>
            </a:r>
            <a:r>
              <a:rPr lang="pt-BR" baseline="0" dirty="0" err="1" smtClean="0"/>
              <a:t>https</a:t>
            </a:r>
            <a:r>
              <a:rPr lang="pt-BR" baseline="0" dirty="0" smtClean="0"/>
              <a:t>://</a:t>
            </a:r>
            <a:r>
              <a:rPr lang="pt-BR" baseline="0" dirty="0" err="1" smtClean="0"/>
              <a:t>www.clpe.org.uk</a:t>
            </a:r>
            <a:r>
              <a:rPr lang="pt-BR" baseline="0" dirty="0" smtClean="0"/>
              <a:t>/</a:t>
            </a:r>
            <a:r>
              <a:rPr lang="pt-BR" baseline="0" dirty="0" err="1" smtClean="0"/>
              <a:t>poetryline</a:t>
            </a:r>
            <a:r>
              <a:rPr lang="pt-BR" baseline="0" dirty="0" smtClean="0"/>
              <a:t>/</a:t>
            </a:r>
            <a:r>
              <a:rPr lang="pt-BR" baseline="0" dirty="0" err="1" smtClean="0"/>
              <a:t>poems</a:t>
            </a:r>
            <a:r>
              <a:rPr lang="pt-BR" baseline="0" dirty="0" smtClean="0"/>
              <a:t>/</a:t>
            </a:r>
            <a:r>
              <a:rPr lang="pt-BR" baseline="0" dirty="0" err="1" smtClean="0"/>
              <a:t>windrush-child</a:t>
            </a:r>
            <a:endParaRPr lang="pt-B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pt-BR" dirty="0" smtClean="0"/>
              <a:t>The </a:t>
            </a:r>
            <a:r>
              <a:rPr lang="pt-BR" dirty="0" err="1" smtClean="0"/>
              <a:t>answers</a:t>
            </a:r>
            <a:r>
              <a:rPr lang="pt-BR" dirty="0" smtClean="0"/>
              <a:t>:</a:t>
            </a:r>
          </a:p>
          <a:p>
            <a:pPr marL="342900" indent="-342900">
              <a:buFont typeface="Arial"/>
              <a:buChar char="•"/>
            </a:pPr>
            <a:r>
              <a:rPr lang="en-US" sz="1200" dirty="0" smtClean="0">
                <a:solidFill>
                  <a:srgbClr val="000000"/>
                </a:solidFill>
                <a:latin typeface="P22 Underground GR Light"/>
                <a:cs typeface="P22 Underground GR Light"/>
              </a:rPr>
              <a:t>What point does John make about the history of diversity in Britain? [that there were</a:t>
            </a:r>
            <a:r>
              <a:rPr lang="en-US" sz="1200" baseline="0" dirty="0" smtClean="0">
                <a:solidFill>
                  <a:srgbClr val="000000"/>
                </a:solidFill>
                <a:latin typeface="P22 Underground GR Light"/>
                <a:cs typeface="P22 Underground GR Light"/>
              </a:rPr>
              <a:t> black people in Britain ever since Roman times]</a:t>
            </a:r>
            <a:endParaRPr lang="en-US" sz="1200" dirty="0" smtClean="0">
              <a:solidFill>
                <a:srgbClr val="000000"/>
              </a:solidFill>
              <a:latin typeface="P22 Underground GR Light"/>
              <a:cs typeface="P22 Underground GR Light"/>
            </a:endParaRPr>
          </a:p>
          <a:p>
            <a:pPr marL="342900" indent="-342900">
              <a:buFont typeface="Arial"/>
              <a:buChar char="•"/>
            </a:pPr>
            <a:endParaRPr lang="en-US" sz="1200" dirty="0" smtClean="0">
              <a:solidFill>
                <a:srgbClr val="000000"/>
              </a:solidFill>
              <a:latin typeface="P22 Underground GR Light"/>
              <a:cs typeface="P22 Underground GR Light"/>
            </a:endParaRPr>
          </a:p>
          <a:p>
            <a:pPr marL="342900" indent="-342900">
              <a:buFont typeface="Arial"/>
              <a:buChar char="•"/>
            </a:pPr>
            <a:r>
              <a:rPr lang="en-US" sz="1200" dirty="0" smtClean="0">
                <a:solidFill>
                  <a:srgbClr val="000000"/>
                </a:solidFill>
                <a:latin typeface="P22 Underground GR Light"/>
                <a:cs typeface="P22 Underground GR Light"/>
              </a:rPr>
              <a:t>What was the name of the youngest </a:t>
            </a:r>
            <a:r>
              <a:rPr lang="en-US" sz="1200" dirty="0" err="1" smtClean="0">
                <a:solidFill>
                  <a:srgbClr val="000000"/>
                </a:solidFill>
                <a:latin typeface="P22 Underground GR Light"/>
                <a:cs typeface="P22 Underground GR Light"/>
              </a:rPr>
              <a:t>Windrush</a:t>
            </a:r>
            <a:r>
              <a:rPr lang="en-US" sz="1200" dirty="0" smtClean="0">
                <a:solidFill>
                  <a:srgbClr val="000000"/>
                </a:solidFill>
                <a:latin typeface="P22 Underground GR Light"/>
                <a:cs typeface="P22 Underground GR Light"/>
              </a:rPr>
              <a:t> passenger? [Vince Reeve]</a:t>
            </a:r>
          </a:p>
          <a:p>
            <a:pPr marL="342900" indent="-342900">
              <a:buFont typeface="Arial"/>
              <a:buChar char="•"/>
            </a:pPr>
            <a:endParaRPr lang="en-US" sz="1200" dirty="0" smtClean="0">
              <a:solidFill>
                <a:srgbClr val="000000"/>
              </a:solidFill>
              <a:latin typeface="P22 Underground GR Light"/>
              <a:cs typeface="P22 Underground GR Light"/>
            </a:endParaRPr>
          </a:p>
          <a:p>
            <a:pPr marL="342900" indent="-342900">
              <a:buFont typeface="Arial"/>
              <a:buChar char="•"/>
            </a:pPr>
            <a:r>
              <a:rPr lang="en-US" sz="1200" dirty="0" smtClean="0">
                <a:solidFill>
                  <a:srgbClr val="000000"/>
                </a:solidFill>
                <a:latin typeface="P22 Underground GR Light"/>
                <a:cs typeface="P22 Underground GR Light"/>
              </a:rPr>
              <a:t>Where did the ship arrive in Britain? [</a:t>
            </a:r>
            <a:r>
              <a:rPr lang="en-US" sz="1200" dirty="0" err="1" smtClean="0">
                <a:solidFill>
                  <a:srgbClr val="000000"/>
                </a:solidFill>
                <a:latin typeface="P22 Underground GR Light"/>
                <a:cs typeface="P22 Underground GR Light"/>
              </a:rPr>
              <a:t>Tilbury</a:t>
            </a:r>
            <a:r>
              <a:rPr lang="en-US" sz="1200" dirty="0" smtClean="0">
                <a:solidFill>
                  <a:srgbClr val="000000"/>
                </a:solidFill>
                <a:latin typeface="P22 Underground GR Light"/>
                <a:cs typeface="P22 Underground GR Light"/>
              </a:rPr>
              <a:t> Docks – in Essex, along the Thames]</a:t>
            </a:r>
          </a:p>
          <a:p>
            <a:pPr marL="342900" indent="-342900">
              <a:buFont typeface="Arial"/>
              <a:buChar char="•"/>
            </a:pPr>
            <a:endParaRPr lang="en-US" sz="1200" dirty="0" smtClean="0">
              <a:solidFill>
                <a:srgbClr val="000000"/>
              </a:solidFill>
              <a:latin typeface="P22 Underground GR Light"/>
              <a:cs typeface="P22 Underground GR Light"/>
            </a:endParaRPr>
          </a:p>
          <a:p>
            <a:pPr marL="342900" indent="-342900">
              <a:buFont typeface="Arial"/>
              <a:buChar char="•"/>
            </a:pPr>
            <a:r>
              <a:rPr lang="en-US" sz="1200" dirty="0" smtClean="0">
                <a:solidFill>
                  <a:srgbClr val="000000"/>
                </a:solidFill>
                <a:latin typeface="P22 Underground GR Light"/>
                <a:cs typeface="P22 Underground GR Light"/>
              </a:rPr>
              <a:t>What is Vince’s first question? [‘Will</a:t>
            </a:r>
            <a:r>
              <a:rPr lang="en-US" sz="1200" baseline="0" dirty="0" smtClean="0">
                <a:solidFill>
                  <a:srgbClr val="000000"/>
                </a:solidFill>
                <a:latin typeface="P22 Underground GR Light"/>
                <a:cs typeface="P22 Underground GR Light"/>
              </a:rPr>
              <a:t> things turn out alright?’]</a:t>
            </a:r>
            <a:endParaRPr lang="en-US" sz="1200" dirty="0" smtClean="0">
              <a:solidFill>
                <a:srgbClr val="000000"/>
              </a:solidFill>
              <a:latin typeface="P22 Underground GR Light"/>
              <a:cs typeface="P22 Underground GR Light"/>
            </a:endParaRPr>
          </a:p>
          <a:p>
            <a:pPr marL="342900" indent="-342900">
              <a:buFont typeface="Arial"/>
              <a:buChar char="•"/>
            </a:pPr>
            <a:endParaRPr lang="en-US" sz="1200" dirty="0" smtClean="0">
              <a:solidFill>
                <a:srgbClr val="000000"/>
              </a:solidFill>
              <a:latin typeface="P22 Underground GR Light"/>
              <a:cs typeface="P22 Underground GR Light"/>
            </a:endParaRPr>
          </a:p>
          <a:p>
            <a:pPr marL="342900" indent="-342900">
              <a:buFont typeface="Arial"/>
              <a:buChar char="•"/>
            </a:pPr>
            <a:r>
              <a:rPr lang="en-US" sz="1200" dirty="0" smtClean="0">
                <a:solidFill>
                  <a:srgbClr val="000000"/>
                </a:solidFill>
                <a:latin typeface="P22 Underground GR Light"/>
                <a:cs typeface="P22 Underground GR Light"/>
              </a:rPr>
              <a:t>Who reminds Vince to write? [His Grandma]</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sz="1200" u="none" dirty="0">
              <a:latin typeface="+mn-lt"/>
              <a:cs typeface="Apple Chancery"/>
            </a:endParaRPr>
          </a:p>
        </p:txBody>
      </p:sp>
      <p:sp>
        <p:nvSpPr>
          <p:cNvPr id="4" name="Slide Number Placeholder 3"/>
          <p:cNvSpPr>
            <a:spLocks noGrp="1"/>
          </p:cNvSpPr>
          <p:nvPr>
            <p:ph type="sldNum" sz="quarter" idx="10"/>
          </p:nvPr>
        </p:nvSpPr>
        <p:spPr/>
        <p:txBody>
          <a:bodyPr/>
          <a:lstStyle/>
          <a:p>
            <a:fld id="{1CF1EB35-F438-D547-9F05-E227C3603ECD}" type="slidenum">
              <a:rPr lang="en-US" smtClean="0"/>
              <a:t>12</a:t>
            </a:fld>
            <a:endParaRPr lang="en-US" dirty="0"/>
          </a:p>
        </p:txBody>
      </p:sp>
    </p:spTree>
    <p:extLst>
      <p:ext uri="{BB962C8B-B14F-4D97-AF65-F5344CB8AC3E}">
        <p14:creationId xmlns:p14="http://schemas.microsoft.com/office/powerpoint/2010/main" val="3811516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13</a:t>
            </a:fld>
            <a:endParaRPr lang="en-US" dirty="0"/>
          </a:p>
        </p:txBody>
      </p:sp>
    </p:spTree>
    <p:extLst>
      <p:ext uri="{BB962C8B-B14F-4D97-AF65-F5344CB8AC3E}">
        <p14:creationId xmlns:p14="http://schemas.microsoft.com/office/powerpoint/2010/main" val="3222013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14</a:t>
            </a:fld>
            <a:endParaRPr lang="en-US" dirty="0"/>
          </a:p>
        </p:txBody>
      </p:sp>
    </p:spTree>
    <p:extLst>
      <p:ext uri="{BB962C8B-B14F-4D97-AF65-F5344CB8AC3E}">
        <p14:creationId xmlns:p14="http://schemas.microsoft.com/office/powerpoint/2010/main" val="3222013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Apple Chancery"/>
              </a:rPr>
              <a:t>Image 1: Room to let, </a:t>
            </a:r>
            <a:r>
              <a:rPr lang="en-US" sz="1200" u="none" kern="1200" baseline="0" dirty="0" err="1" smtClean="0">
                <a:solidFill>
                  <a:schemeClr val="tx1"/>
                </a:solidFill>
                <a:latin typeface="+mn-lt"/>
                <a:ea typeface="+mn-ea"/>
                <a:cs typeface="Apple Chancery"/>
              </a:rPr>
              <a:t>Notting</a:t>
            </a:r>
            <a:r>
              <a:rPr lang="en-US" sz="1200" u="none" kern="1200" baseline="0" dirty="0" smtClean="0">
                <a:solidFill>
                  <a:schemeClr val="tx1"/>
                </a:solidFill>
                <a:latin typeface="+mn-lt"/>
                <a:ea typeface="+mn-ea"/>
                <a:cs typeface="Apple Chancery"/>
              </a:rPr>
              <a:t> Hill, c. 1966, Charlie Phillips: http://</a:t>
            </a:r>
            <a:r>
              <a:rPr lang="en-US" sz="1200" u="none" kern="1200" baseline="0" dirty="0" err="1" smtClean="0">
                <a:solidFill>
                  <a:schemeClr val="tx1"/>
                </a:solidFill>
                <a:latin typeface="+mn-lt"/>
                <a:ea typeface="+mn-ea"/>
                <a:cs typeface="Apple Chancery"/>
              </a:rPr>
              <a:t>www.migrationmuseum.org</a:t>
            </a:r>
            <a:r>
              <a:rPr lang="en-US" sz="1200" u="none" kern="1200" baseline="0" dirty="0" smtClean="0">
                <a:solidFill>
                  <a:schemeClr val="tx1"/>
                </a:solidFill>
                <a:latin typeface="+mn-lt"/>
                <a:ea typeface="+mn-ea"/>
                <a:cs typeface="Apple Chancery"/>
              </a:rPr>
              <a:t>/100imagesgallery/room-to-let/</a:t>
            </a:r>
          </a:p>
          <a:p>
            <a:endParaRPr lang="en-US" sz="1200" u="none" kern="1200" baseline="0" dirty="0" smtClean="0">
              <a:solidFill>
                <a:schemeClr val="tx1"/>
              </a:solidFill>
              <a:latin typeface="+mn-lt"/>
              <a:ea typeface="+mn-ea"/>
              <a:cs typeface="Apple Chancery"/>
            </a:endParaRPr>
          </a:p>
          <a:p>
            <a:r>
              <a:rPr lang="en-US" sz="1200" u="none" kern="1200" baseline="0" dirty="0" smtClean="0">
                <a:solidFill>
                  <a:schemeClr val="tx1"/>
                </a:solidFill>
                <a:latin typeface="+mn-lt"/>
                <a:ea typeface="+mn-ea"/>
                <a:cs typeface="Apple Chancery"/>
              </a:rPr>
              <a:t>Image 2: Read the name on the hotel on the right hand picture: remind them what we know about rights of Commonwealth Citizens due to the British Nationality Act. How does this contrast with that law? What is happening in the image?</a:t>
            </a:r>
          </a:p>
          <a:p>
            <a:endParaRPr lang="en-US" sz="1200" u="none" kern="1200" baseline="0" dirty="0" smtClean="0">
              <a:solidFill>
                <a:schemeClr val="tx1"/>
              </a:solidFill>
              <a:latin typeface="+mn-lt"/>
              <a:ea typeface="+mn-ea"/>
              <a:cs typeface="Apple Chancery"/>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Apple Chancery"/>
              </a:rPr>
              <a:t>NB: </a:t>
            </a:r>
            <a:r>
              <a:rPr lang="en-US" sz="1200" i="1" u="none" kern="1200" baseline="0" dirty="0" err="1" smtClean="0">
                <a:solidFill>
                  <a:schemeClr val="tx1"/>
                </a:solidFill>
                <a:latin typeface="+mn-lt"/>
                <a:ea typeface="+mn-ea"/>
                <a:cs typeface="Apple Chancery"/>
              </a:rPr>
              <a:t>Coloured</a:t>
            </a:r>
            <a:r>
              <a:rPr lang="en-US" sz="1200" i="0" u="none" kern="1200" baseline="0" dirty="0" smtClean="0">
                <a:solidFill>
                  <a:schemeClr val="tx1"/>
                </a:solidFill>
                <a:latin typeface="+mn-lt"/>
                <a:ea typeface="+mn-ea"/>
                <a:cs typeface="Apple Chancery"/>
              </a:rPr>
              <a:t> is an ethnic descriptor that has historically used in the USA and British Commonwealth countries. After the civil rights movement in the USA the term ‘black’ became more popular. From the 1970’s the majority of people with African origin in the UK also adopted the word ‘black’.</a:t>
            </a:r>
            <a:endParaRPr lang="en-US" sz="1200" u="none" kern="1200" baseline="0" dirty="0" smtClean="0">
              <a:solidFill>
                <a:schemeClr val="tx1"/>
              </a:solidFill>
              <a:latin typeface="+mn-lt"/>
              <a:ea typeface="+mn-ea"/>
              <a:cs typeface="Apple Chancery"/>
            </a:endParaRPr>
          </a:p>
          <a:p>
            <a:r>
              <a:rPr lang="en-US" sz="1200" u="none" kern="1200" baseline="0" dirty="0" smtClean="0">
                <a:solidFill>
                  <a:schemeClr val="tx1"/>
                </a:solidFill>
                <a:latin typeface="+mn-lt"/>
                <a:ea typeface="+mn-ea"/>
                <a:cs typeface="Apple Chancery"/>
              </a:rPr>
              <a:t> </a:t>
            </a:r>
          </a:p>
          <a:p>
            <a:endParaRPr lang="en-US" sz="1200" u="none" dirty="0">
              <a:latin typeface="+mn-lt"/>
              <a:cs typeface="Apple Chancery"/>
            </a:endParaRPr>
          </a:p>
        </p:txBody>
      </p:sp>
      <p:sp>
        <p:nvSpPr>
          <p:cNvPr id="4" name="Slide Number Placeholder 3"/>
          <p:cNvSpPr>
            <a:spLocks noGrp="1"/>
          </p:cNvSpPr>
          <p:nvPr>
            <p:ph type="sldNum" sz="quarter" idx="10"/>
          </p:nvPr>
        </p:nvSpPr>
        <p:spPr/>
        <p:txBody>
          <a:bodyPr/>
          <a:lstStyle/>
          <a:p>
            <a:fld id="{1CF1EB35-F438-D547-9F05-E227C3603ECD}" type="slidenum">
              <a:rPr lang="en-US" smtClean="0"/>
              <a:t>15</a:t>
            </a:fld>
            <a:endParaRPr lang="en-US" dirty="0"/>
          </a:p>
        </p:txBody>
      </p:sp>
    </p:spTree>
    <p:extLst>
      <p:ext uri="{BB962C8B-B14F-4D97-AF65-F5344CB8AC3E}">
        <p14:creationId xmlns:p14="http://schemas.microsoft.com/office/powerpoint/2010/main" val="3811516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dirty="0" smtClean="0">
                <a:latin typeface="+mn-lt"/>
                <a:cs typeface="Apple Chancery"/>
              </a:rPr>
              <a:t>Ask pupils to arrange</a:t>
            </a:r>
            <a:r>
              <a:rPr lang="en-US" sz="1200" u="none" baseline="0" dirty="0" smtClean="0">
                <a:latin typeface="+mn-lt"/>
                <a:cs typeface="Apple Chancery"/>
              </a:rPr>
              <a:t> themselves in a line from one side of the classroom to the other from ‘strongly disagree’ to ‘strongly agree’ and be ready to justify their position along the line with statements or with references to sources, where possible.</a:t>
            </a:r>
          </a:p>
          <a:p>
            <a:endParaRPr lang="en-US" sz="1200" u="none" baseline="0" dirty="0" smtClean="0">
              <a:latin typeface="+mn-lt"/>
              <a:cs typeface="Apple Chancery"/>
            </a:endParaRPr>
          </a:p>
          <a:p>
            <a:endParaRPr lang="en-US" sz="1200" u="none" dirty="0">
              <a:latin typeface="+mn-lt"/>
              <a:cs typeface="Apple Chancery"/>
            </a:endParaRPr>
          </a:p>
        </p:txBody>
      </p:sp>
      <p:sp>
        <p:nvSpPr>
          <p:cNvPr id="4" name="Slide Number Placeholder 3"/>
          <p:cNvSpPr>
            <a:spLocks noGrp="1"/>
          </p:cNvSpPr>
          <p:nvPr>
            <p:ph type="sldNum" sz="quarter" idx="10"/>
          </p:nvPr>
        </p:nvSpPr>
        <p:spPr/>
        <p:txBody>
          <a:bodyPr/>
          <a:lstStyle/>
          <a:p>
            <a:fld id="{1CF1EB35-F438-D547-9F05-E227C3603ECD}" type="slidenum">
              <a:rPr lang="en-US" smtClean="0"/>
              <a:t>16</a:t>
            </a:fld>
            <a:endParaRPr lang="en-US" dirty="0"/>
          </a:p>
        </p:txBody>
      </p:sp>
    </p:spTree>
    <p:extLst>
      <p:ext uri="{BB962C8B-B14F-4D97-AF65-F5344CB8AC3E}">
        <p14:creationId xmlns:p14="http://schemas.microsoft.com/office/powerpoint/2010/main" val="3811516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 these 2 slides out</a:t>
            </a:r>
            <a:r>
              <a:rPr lang="en-US" baseline="0" dirty="0" smtClean="0"/>
              <a:t> as a worksheet</a:t>
            </a:r>
          </a:p>
          <a:p>
            <a:r>
              <a:rPr lang="en-US" baseline="0" dirty="0" smtClean="0"/>
              <a:t>Info from the </a:t>
            </a:r>
            <a:r>
              <a:rPr lang="en-US" baseline="0" dirty="0" err="1" smtClean="0"/>
              <a:t>Windrush</a:t>
            </a:r>
            <a:r>
              <a:rPr lang="en-US" baseline="0" dirty="0" smtClean="0"/>
              <a:t> Foundation</a:t>
            </a:r>
            <a:endParaRPr lang="en-US" dirty="0"/>
          </a:p>
        </p:txBody>
      </p:sp>
      <p:sp>
        <p:nvSpPr>
          <p:cNvPr id="4" name="Slide Number Placeholder 3"/>
          <p:cNvSpPr>
            <a:spLocks noGrp="1"/>
          </p:cNvSpPr>
          <p:nvPr>
            <p:ph type="sldNum" sz="quarter" idx="10"/>
          </p:nvPr>
        </p:nvSpPr>
        <p:spPr/>
        <p:txBody>
          <a:bodyPr/>
          <a:lstStyle/>
          <a:p>
            <a:fld id="{0142635C-04BD-BF4C-9D50-5366EE9BA9BD}" type="slidenum">
              <a:rPr lang="en-US" smtClean="0"/>
              <a:t>17</a:t>
            </a:fld>
            <a:endParaRPr lang="en-US"/>
          </a:p>
        </p:txBody>
      </p:sp>
    </p:spTree>
    <p:extLst>
      <p:ext uri="{BB962C8B-B14F-4D97-AF65-F5344CB8AC3E}">
        <p14:creationId xmlns:p14="http://schemas.microsoft.com/office/powerpoint/2010/main" val="413591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 these 2 slides out</a:t>
            </a:r>
            <a:r>
              <a:rPr lang="en-US" baseline="0" dirty="0" smtClean="0"/>
              <a:t> as a worksheet</a:t>
            </a:r>
          </a:p>
          <a:p>
            <a:r>
              <a:rPr lang="en-US" baseline="0" dirty="0" smtClean="0"/>
              <a:t>Info from the </a:t>
            </a:r>
            <a:r>
              <a:rPr lang="en-US" baseline="0" dirty="0" err="1" smtClean="0"/>
              <a:t>Windrush</a:t>
            </a:r>
            <a:r>
              <a:rPr lang="en-US" baseline="0" dirty="0" smtClean="0"/>
              <a:t> Foundation</a:t>
            </a:r>
            <a:endParaRPr lang="en-US" dirty="0" smtClean="0"/>
          </a:p>
          <a:p>
            <a:endParaRPr lang="en-US" dirty="0"/>
          </a:p>
        </p:txBody>
      </p:sp>
      <p:sp>
        <p:nvSpPr>
          <p:cNvPr id="4" name="Slide Number Placeholder 3"/>
          <p:cNvSpPr>
            <a:spLocks noGrp="1"/>
          </p:cNvSpPr>
          <p:nvPr>
            <p:ph type="sldNum" sz="quarter" idx="10"/>
          </p:nvPr>
        </p:nvSpPr>
        <p:spPr/>
        <p:txBody>
          <a:bodyPr/>
          <a:lstStyle/>
          <a:p>
            <a:fld id="{0142635C-04BD-BF4C-9D50-5366EE9BA9BD}" type="slidenum">
              <a:rPr lang="en-US" smtClean="0"/>
              <a:t>18</a:t>
            </a:fld>
            <a:endParaRPr lang="en-US"/>
          </a:p>
        </p:txBody>
      </p:sp>
    </p:spTree>
    <p:extLst>
      <p:ext uri="{BB962C8B-B14F-4D97-AF65-F5344CB8AC3E}">
        <p14:creationId xmlns:p14="http://schemas.microsoft.com/office/powerpoint/2010/main" val="4065784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extract is from: https://</a:t>
            </a:r>
            <a:r>
              <a:rPr lang="en-US" dirty="0" err="1" smtClean="0"/>
              <a:t>www.theguardian.com</a:t>
            </a:r>
            <a:r>
              <a:rPr lang="en-US" dirty="0" smtClean="0"/>
              <a:t>/media/2001/may/24/</a:t>
            </a:r>
            <a:r>
              <a:rPr lang="en-US" dirty="0" err="1" smtClean="0"/>
              <a:t>broadcasting.schools</a:t>
            </a:r>
            <a:endParaRPr lang="en-US" dirty="0" smtClean="0"/>
          </a:p>
          <a:p>
            <a:endParaRPr lang="en-US" dirty="0"/>
          </a:p>
        </p:txBody>
      </p:sp>
      <p:sp>
        <p:nvSpPr>
          <p:cNvPr id="4" name="Slide Number Placeholder 3"/>
          <p:cNvSpPr>
            <a:spLocks noGrp="1"/>
          </p:cNvSpPr>
          <p:nvPr>
            <p:ph type="sldNum" sz="quarter" idx="10"/>
          </p:nvPr>
        </p:nvSpPr>
        <p:spPr/>
        <p:txBody>
          <a:bodyPr/>
          <a:lstStyle/>
          <a:p>
            <a:fld id="{0142635C-04BD-BF4C-9D50-5366EE9BA9BD}" type="slidenum">
              <a:rPr lang="en-US" smtClean="0"/>
              <a:t>19</a:t>
            </a:fld>
            <a:endParaRPr lang="en-US"/>
          </a:p>
        </p:txBody>
      </p:sp>
    </p:spTree>
    <p:extLst>
      <p:ext uri="{BB962C8B-B14F-4D97-AF65-F5344CB8AC3E}">
        <p14:creationId xmlns:p14="http://schemas.microsoft.com/office/powerpoint/2010/main" val="4060297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lays out the lessons for the unit.</a:t>
            </a:r>
            <a:r>
              <a:rPr lang="en-US" baseline="0" dirty="0" smtClean="0"/>
              <a:t> Each circle contains an image to illustrate the theme for that lesson. </a:t>
            </a:r>
          </a:p>
          <a:p>
            <a:r>
              <a:rPr lang="en-US" baseline="0" dirty="0" smtClean="0"/>
              <a:t>Lesson 1= introduction</a:t>
            </a:r>
          </a:p>
          <a:p>
            <a:r>
              <a:rPr lang="en-US" b="0" baseline="0" dirty="0" smtClean="0"/>
              <a:t>Lesson 2 (circle 1) = Roman Britain</a:t>
            </a:r>
          </a:p>
          <a:p>
            <a:r>
              <a:rPr lang="en-US" baseline="0" dirty="0" smtClean="0"/>
              <a:t>Lesson 3 = The Huguenots</a:t>
            </a:r>
          </a:p>
          <a:p>
            <a:r>
              <a:rPr lang="en-US" baseline="0" dirty="0" smtClean="0"/>
              <a:t>Lesson 4 = Jewish immigration</a:t>
            </a:r>
          </a:p>
          <a:p>
            <a:r>
              <a:rPr lang="en-US" baseline="0" dirty="0" smtClean="0"/>
              <a:t>Lesson 5 = The Irish diaspora</a:t>
            </a:r>
          </a:p>
          <a:p>
            <a:r>
              <a:rPr lang="en-US" b="1" baseline="0" dirty="0" smtClean="0"/>
              <a:t>Lesson 6 = </a:t>
            </a:r>
            <a:r>
              <a:rPr lang="en-US" b="1" baseline="0" dirty="0" err="1" smtClean="0"/>
              <a:t>Windrush</a:t>
            </a:r>
            <a:r>
              <a:rPr lang="en-US" b="1" baseline="0" dirty="0" smtClean="0"/>
              <a:t> and legacy</a:t>
            </a:r>
          </a:p>
          <a:p>
            <a:r>
              <a:rPr lang="en-US" baseline="0" dirty="0" smtClean="0"/>
              <a:t>Lesson 7 = Current migration debates</a:t>
            </a:r>
            <a:endParaRPr lang="en-US" dirty="0"/>
          </a:p>
        </p:txBody>
      </p:sp>
      <p:sp>
        <p:nvSpPr>
          <p:cNvPr id="4" name="Slide Number Placeholder 3"/>
          <p:cNvSpPr>
            <a:spLocks noGrp="1"/>
          </p:cNvSpPr>
          <p:nvPr>
            <p:ph type="sldNum" sz="quarter" idx="10"/>
          </p:nvPr>
        </p:nvSpPr>
        <p:spPr/>
        <p:txBody>
          <a:bodyPr/>
          <a:lstStyle/>
          <a:p>
            <a:fld id="{E489CC2C-B641-4C42-B0F4-7CF9A3BCC45A}" type="slidenum">
              <a:rPr lang="en-US" smtClean="0"/>
              <a:t>2</a:t>
            </a:fld>
            <a:endParaRPr lang="en-US" dirty="0"/>
          </a:p>
        </p:txBody>
      </p:sp>
    </p:spTree>
    <p:extLst>
      <p:ext uri="{BB962C8B-B14F-4D97-AF65-F5344CB8AC3E}">
        <p14:creationId xmlns:p14="http://schemas.microsoft.com/office/powerpoint/2010/main" val="3860288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a:t>
            </a:r>
            <a:r>
              <a:rPr lang="en-US" baseline="0" dirty="0" smtClean="0"/>
              <a:t> or to contact the foundation see: http://</a:t>
            </a:r>
            <a:r>
              <a:rPr lang="en-US" baseline="0" dirty="0" err="1" smtClean="0"/>
              <a:t>www.windrushfoundation.org</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E489CC2C-B641-4C42-B0F4-7CF9A3BCC45A}" type="slidenum">
              <a:rPr lang="en-US" smtClean="0"/>
              <a:t>3</a:t>
            </a:fld>
            <a:endParaRPr lang="en-US" dirty="0"/>
          </a:p>
        </p:txBody>
      </p:sp>
    </p:spTree>
    <p:extLst>
      <p:ext uri="{BB962C8B-B14F-4D97-AF65-F5344CB8AC3E}">
        <p14:creationId xmlns:p14="http://schemas.microsoft.com/office/powerpoint/2010/main" val="3860288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enquiry question for the lesson. Differentiated aims</a:t>
            </a:r>
            <a:r>
              <a:rPr lang="en-US" baseline="0" dirty="0" smtClean="0"/>
              <a:t> on next slide. </a:t>
            </a:r>
            <a:endParaRPr lang="en-US" dirty="0"/>
          </a:p>
        </p:txBody>
      </p:sp>
      <p:sp>
        <p:nvSpPr>
          <p:cNvPr id="4" name="Slide Number Placeholder 3"/>
          <p:cNvSpPr>
            <a:spLocks noGrp="1"/>
          </p:cNvSpPr>
          <p:nvPr>
            <p:ph type="sldNum" sz="quarter" idx="10"/>
          </p:nvPr>
        </p:nvSpPr>
        <p:spPr/>
        <p:txBody>
          <a:bodyPr/>
          <a:lstStyle/>
          <a:p>
            <a:fld id="{E489CC2C-B641-4C42-B0F4-7CF9A3BCC45A}" type="slidenum">
              <a:rPr lang="en-US" smtClean="0"/>
              <a:t>4</a:t>
            </a:fld>
            <a:endParaRPr lang="en-US" dirty="0"/>
          </a:p>
        </p:txBody>
      </p:sp>
    </p:spTree>
    <p:extLst>
      <p:ext uri="{BB962C8B-B14F-4D97-AF65-F5344CB8AC3E}">
        <p14:creationId xmlns:p14="http://schemas.microsoft.com/office/powerpoint/2010/main" val="386028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chosen</a:t>
            </a:r>
            <a:r>
              <a:rPr lang="en-US" baseline="0" dirty="0" smtClean="0"/>
              <a:t> to lay out the Lesson Objective in this differentiated way each lesson. Feel free to edit to fit with your school system.</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5</a:t>
            </a:fld>
            <a:endParaRPr lang="en-US" dirty="0"/>
          </a:p>
        </p:txBody>
      </p:sp>
    </p:spTree>
    <p:extLst>
      <p:ext uri="{BB962C8B-B14F-4D97-AF65-F5344CB8AC3E}">
        <p14:creationId xmlns:p14="http://schemas.microsoft.com/office/powerpoint/2010/main" val="185489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Gradually</a:t>
            </a:r>
            <a:r>
              <a:rPr lang="en-US" baseline="0" dirty="0" smtClean="0"/>
              <a:t> the keywords for this unit will increase in number. You might choose to put all keywords and definitions on the wall during the unit.</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6</a:t>
            </a:fld>
            <a:endParaRPr lang="en-US" dirty="0"/>
          </a:p>
        </p:txBody>
      </p:sp>
    </p:spTree>
    <p:extLst>
      <p:ext uri="{BB962C8B-B14F-4D97-AF65-F5344CB8AC3E}">
        <p14:creationId xmlns:p14="http://schemas.microsoft.com/office/powerpoint/2010/main" val="1471026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u="none" kern="1200" baseline="-25000" dirty="0" smtClean="0">
              <a:solidFill>
                <a:schemeClr val="tx1"/>
              </a:solidFill>
              <a:latin typeface="+mn-lt"/>
              <a:ea typeface="+mn-ea"/>
              <a:cs typeface="+mn-cs"/>
            </a:endParaRPr>
          </a:p>
          <a:p>
            <a:endParaRPr lang="en-US" sz="1200" u="none" kern="1200" baseline="-25000" dirty="0" smtClean="0">
              <a:solidFill>
                <a:schemeClr val="tx1"/>
              </a:solidFill>
              <a:latin typeface="+mn-lt"/>
              <a:ea typeface="+mn-ea"/>
              <a:cs typeface="Apple Chancery"/>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dirty="0" smtClean="0">
                <a:latin typeface="+mn-lt"/>
                <a:cs typeface="Apple Chancery"/>
              </a:rPr>
              <a:t>Pic</a:t>
            </a:r>
            <a:r>
              <a:rPr lang="en-US" sz="1200" u="none" baseline="0" dirty="0" smtClean="0">
                <a:latin typeface="+mn-lt"/>
                <a:cs typeface="Apple Chancery"/>
              </a:rPr>
              <a:t> 5 copyright: Camille </a:t>
            </a:r>
            <a:r>
              <a:rPr lang="en-US" sz="1200" u="none" baseline="0" dirty="0" err="1" smtClean="0">
                <a:latin typeface="+mn-lt"/>
                <a:cs typeface="Apple Chancery"/>
              </a:rPr>
              <a:t>Silvy</a:t>
            </a:r>
            <a:r>
              <a:rPr lang="en-US" sz="1200" u="none" baseline="0" dirty="0" smtClean="0">
                <a:latin typeface="+mn-lt"/>
                <a:cs typeface="Apple Chancery"/>
              </a:rPr>
              <a:t> 1862, National Portrait Gallery London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baseline="0" dirty="0" smtClean="0">
                <a:latin typeface="+mn-lt"/>
                <a:cs typeface="Apple Chancery"/>
              </a:rPr>
              <a:t>The rest are from Google images.</a:t>
            </a:r>
            <a:endParaRPr lang="en-US" sz="1200" i="1" u="none" baseline="0" dirty="0" smtClean="0">
              <a:latin typeface="+mn-lt"/>
              <a:cs typeface="Apple Chancery"/>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dirty="0">
              <a:latin typeface="+mn-lt"/>
              <a:cs typeface="Apple Chancery"/>
            </a:endParaRPr>
          </a:p>
        </p:txBody>
      </p:sp>
      <p:sp>
        <p:nvSpPr>
          <p:cNvPr id="4" name="Slide Number Placeholder 3"/>
          <p:cNvSpPr>
            <a:spLocks noGrp="1"/>
          </p:cNvSpPr>
          <p:nvPr>
            <p:ph type="sldNum" sz="quarter" idx="10"/>
          </p:nvPr>
        </p:nvSpPr>
        <p:spPr/>
        <p:txBody>
          <a:bodyPr/>
          <a:lstStyle/>
          <a:p>
            <a:fld id="{1CF1EB35-F438-D547-9F05-E227C3603ECD}" type="slidenum">
              <a:rPr lang="en-US" smtClean="0"/>
              <a:t>7</a:t>
            </a:fld>
            <a:endParaRPr lang="en-US" dirty="0"/>
          </a:p>
        </p:txBody>
      </p:sp>
    </p:spTree>
    <p:extLst>
      <p:ext uri="{BB962C8B-B14F-4D97-AF65-F5344CB8AC3E}">
        <p14:creationId xmlns:p14="http://schemas.microsoft.com/office/powerpoint/2010/main" val="381151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u="none" kern="1200" baseline="-25000" dirty="0" smtClean="0">
              <a:solidFill>
                <a:schemeClr val="tx1"/>
              </a:solidFill>
              <a:latin typeface="+mn-lt"/>
              <a:ea typeface="+mn-ea"/>
              <a:cs typeface="+mn-cs"/>
            </a:endParaRPr>
          </a:p>
          <a:p>
            <a:endParaRPr lang="en-US" sz="1200" u="none" kern="1200" baseline="-25000" dirty="0" smtClean="0">
              <a:solidFill>
                <a:schemeClr val="tx1"/>
              </a:solidFill>
              <a:latin typeface="+mn-lt"/>
              <a:ea typeface="+mn-ea"/>
              <a:cs typeface="Apple Chancery"/>
            </a:endParaRPr>
          </a:p>
          <a:p>
            <a:r>
              <a:rPr lang="en-US" sz="1200" u="none" dirty="0" smtClean="0">
                <a:latin typeface="+mn-lt"/>
                <a:cs typeface="Apple Chancery"/>
              </a:rPr>
              <a:t>Answers:</a:t>
            </a:r>
            <a:r>
              <a:rPr lang="en-US" sz="1200" u="none" baseline="0" dirty="0" smtClean="0">
                <a:latin typeface="+mn-lt"/>
                <a:cs typeface="Apple Chancery"/>
              </a:rPr>
              <a:t> </a:t>
            </a:r>
          </a:p>
          <a:p>
            <a:r>
              <a:rPr lang="en-US" sz="1200" u="none" baseline="0" dirty="0" smtClean="0">
                <a:latin typeface="+mn-lt"/>
                <a:cs typeface="Apple Chancery"/>
              </a:rPr>
              <a:t>pic 1 = caption 4 – for more info: https://</a:t>
            </a:r>
            <a:r>
              <a:rPr lang="en-US" sz="1200" u="none" baseline="0" dirty="0" err="1" smtClean="0">
                <a:latin typeface="+mn-lt"/>
                <a:cs typeface="Apple Chancery"/>
              </a:rPr>
              <a:t>en.wikipedia.org</a:t>
            </a:r>
            <a:r>
              <a:rPr lang="en-US" sz="1200" u="none" baseline="0" dirty="0" smtClean="0">
                <a:latin typeface="+mn-lt"/>
                <a:cs typeface="Apple Chancery"/>
              </a:rPr>
              <a:t>/wiki/</a:t>
            </a:r>
            <a:r>
              <a:rPr lang="en-US" sz="1200" u="none" baseline="0" dirty="0" err="1" smtClean="0">
                <a:latin typeface="+mn-lt"/>
                <a:cs typeface="Apple Chancery"/>
              </a:rPr>
              <a:t>Dido_Elizabeth_Belle</a:t>
            </a:r>
            <a:endParaRPr lang="en-US" sz="1200" u="none" baseline="0" dirty="0" smtClean="0">
              <a:latin typeface="+mn-lt"/>
              <a:cs typeface="Apple Chancery"/>
            </a:endParaRPr>
          </a:p>
          <a:p>
            <a:r>
              <a:rPr lang="en-US" sz="1200" u="none" baseline="0" dirty="0" smtClean="0">
                <a:latin typeface="+mn-lt"/>
                <a:cs typeface="Apple Chancery"/>
              </a:rPr>
              <a:t>pic 2 = caption 1 – for more info: https://</a:t>
            </a:r>
            <a:r>
              <a:rPr lang="en-US" sz="1200" u="none" baseline="0" dirty="0" err="1" smtClean="0">
                <a:latin typeface="+mn-lt"/>
                <a:cs typeface="Apple Chancery"/>
              </a:rPr>
              <a:t>en.wikipedia.org</a:t>
            </a:r>
            <a:r>
              <a:rPr lang="en-US" sz="1200" u="none" baseline="0" dirty="0" smtClean="0">
                <a:latin typeface="+mn-lt"/>
                <a:cs typeface="Apple Chancery"/>
              </a:rPr>
              <a:t>/wiki/</a:t>
            </a:r>
            <a:r>
              <a:rPr lang="en-US" sz="1200" u="none" baseline="0" dirty="0" err="1" smtClean="0">
                <a:latin typeface="+mn-lt"/>
                <a:cs typeface="Apple Chancery"/>
              </a:rPr>
              <a:t>John_Blanke</a:t>
            </a:r>
            <a:endParaRPr lang="en-US" sz="1200" u="none" baseline="0" dirty="0" smtClean="0">
              <a:latin typeface="+mn-lt"/>
              <a:cs typeface="Apple Chancery"/>
            </a:endParaRPr>
          </a:p>
          <a:p>
            <a:r>
              <a:rPr lang="en-US" sz="1200" u="none" baseline="0" dirty="0" smtClean="0">
                <a:latin typeface="+mn-lt"/>
                <a:cs typeface="Apple Chancery"/>
              </a:rPr>
              <a:t>pic 3 = caption 5 – for more info: http://</a:t>
            </a:r>
            <a:r>
              <a:rPr lang="en-US" sz="1200" u="none" baseline="0" dirty="0" err="1" smtClean="0">
                <a:latin typeface="+mn-lt"/>
                <a:cs typeface="Apple Chancery"/>
              </a:rPr>
              <a:t>www.bbc.co.uk</a:t>
            </a:r>
            <a:r>
              <a:rPr lang="en-US" sz="1200" u="none" baseline="0" dirty="0" smtClean="0">
                <a:latin typeface="+mn-lt"/>
                <a:cs typeface="Apple Chancery"/>
              </a:rPr>
              <a:t>/news/uk-32703753</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baseline="0" dirty="0" smtClean="0">
                <a:latin typeface="+mn-lt"/>
                <a:cs typeface="Apple Chancery"/>
              </a:rPr>
              <a:t>pic 4 = caption 3 – for more info: https://</a:t>
            </a:r>
            <a:r>
              <a:rPr lang="en-US" sz="1200" u="none" baseline="0" dirty="0" err="1" smtClean="0">
                <a:latin typeface="+mn-lt"/>
                <a:cs typeface="Apple Chancery"/>
              </a:rPr>
              <a:t>en.wikipedia.org</a:t>
            </a:r>
            <a:r>
              <a:rPr lang="en-US" sz="1200" u="none" baseline="0" dirty="0" smtClean="0">
                <a:latin typeface="+mn-lt"/>
                <a:cs typeface="Apple Chancery"/>
              </a:rPr>
              <a:t>/wiki/</a:t>
            </a:r>
            <a:r>
              <a:rPr lang="en-US" sz="1200" u="none" baseline="0" dirty="0" err="1" smtClean="0">
                <a:latin typeface="+mn-lt"/>
                <a:cs typeface="Apple Chancery"/>
              </a:rPr>
              <a:t>Pablo_Fanque</a:t>
            </a:r>
            <a:endParaRPr lang="en-US" sz="1200" u="none" dirty="0" smtClean="0">
              <a:latin typeface="+mn-lt"/>
              <a:cs typeface="Apple Chancery"/>
            </a:endParaRPr>
          </a:p>
          <a:p>
            <a:r>
              <a:rPr lang="en-US" sz="1200" u="none" baseline="0" dirty="0" smtClean="0">
                <a:latin typeface="+mn-lt"/>
                <a:cs typeface="Apple Chancery"/>
              </a:rPr>
              <a:t>pic 5 = caption 2 – for more info: https://</a:t>
            </a:r>
            <a:r>
              <a:rPr lang="en-US" sz="1200" u="none" baseline="0" dirty="0" err="1" smtClean="0">
                <a:latin typeface="+mn-lt"/>
                <a:cs typeface="Apple Chancery"/>
              </a:rPr>
              <a:t>en.wikipedia.org</a:t>
            </a:r>
            <a:r>
              <a:rPr lang="en-US" sz="1200" u="none" baseline="0" dirty="0" smtClean="0">
                <a:latin typeface="+mn-lt"/>
                <a:cs typeface="Apple Chancery"/>
              </a:rPr>
              <a:t>/wiki/</a:t>
            </a:r>
            <a:r>
              <a:rPr lang="en-US" sz="1200" u="none" baseline="0" dirty="0" err="1" smtClean="0">
                <a:latin typeface="+mn-lt"/>
                <a:cs typeface="Apple Chancery"/>
              </a:rPr>
              <a:t>Sara_Forbes_Bonetta</a:t>
            </a:r>
            <a:endParaRPr lang="en-US" sz="1200" u="none" baseline="0" dirty="0" smtClean="0">
              <a:latin typeface="+mn-lt"/>
              <a:cs typeface="Apple Chancery"/>
            </a:endParaRPr>
          </a:p>
        </p:txBody>
      </p:sp>
      <p:sp>
        <p:nvSpPr>
          <p:cNvPr id="4" name="Slide Number Placeholder 3"/>
          <p:cNvSpPr>
            <a:spLocks noGrp="1"/>
          </p:cNvSpPr>
          <p:nvPr>
            <p:ph type="sldNum" sz="quarter" idx="10"/>
          </p:nvPr>
        </p:nvSpPr>
        <p:spPr/>
        <p:txBody>
          <a:bodyPr/>
          <a:lstStyle/>
          <a:p>
            <a:fld id="{1CF1EB35-F438-D547-9F05-E227C3603ECD}" type="slidenum">
              <a:rPr lang="en-US" smtClean="0"/>
              <a:t>8</a:t>
            </a:fld>
            <a:endParaRPr lang="en-US" dirty="0"/>
          </a:p>
        </p:txBody>
      </p:sp>
    </p:spTree>
    <p:extLst>
      <p:ext uri="{BB962C8B-B14F-4D97-AF65-F5344CB8AC3E}">
        <p14:creationId xmlns:p14="http://schemas.microsoft.com/office/powerpoint/2010/main" val="3811516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Thanks to TES user CourtneyOakes9</a:t>
            </a:r>
            <a:r>
              <a:rPr lang="en-US" baseline="0" dirty="0" smtClean="0"/>
              <a:t> for inspiration for some of the following pages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CF1EB35-F438-D547-9F05-E227C3603ECD}" type="slidenum">
              <a:rPr lang="en-US" smtClean="0"/>
              <a:t>9</a:t>
            </a:fld>
            <a:endParaRPr lang="en-US" dirty="0"/>
          </a:p>
        </p:txBody>
      </p:sp>
    </p:spTree>
    <p:extLst>
      <p:ext uri="{BB962C8B-B14F-4D97-AF65-F5344CB8AC3E}">
        <p14:creationId xmlns:p14="http://schemas.microsoft.com/office/powerpoint/2010/main" val="322201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86DE29-2AE6-3648-B09A-D5BF57A63801}" type="datetimeFigureOut">
              <a:rPr lang="en-US" smtClean="0"/>
              <a:t>22/08/2017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01EC0-00BF-A945-AB97-347A747765D6}" type="slidenum">
              <a:rPr lang="en-US" smtClean="0"/>
              <a:t>‹#›</a:t>
            </a:fld>
            <a:endParaRPr lang="en-US"/>
          </a:p>
        </p:txBody>
      </p:sp>
    </p:spTree>
    <p:extLst>
      <p:ext uri="{BB962C8B-B14F-4D97-AF65-F5344CB8AC3E}">
        <p14:creationId xmlns:p14="http://schemas.microsoft.com/office/powerpoint/2010/main" val="369170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6DE29-2AE6-3648-B09A-D5BF57A63801}" type="datetimeFigureOut">
              <a:rPr lang="en-US" smtClean="0"/>
              <a:t>22/08/2017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01EC0-00BF-A945-AB97-347A747765D6}" type="slidenum">
              <a:rPr lang="en-US" smtClean="0"/>
              <a:t>‹#›</a:t>
            </a:fld>
            <a:endParaRPr lang="en-US"/>
          </a:p>
        </p:txBody>
      </p:sp>
    </p:spTree>
    <p:extLst>
      <p:ext uri="{BB962C8B-B14F-4D97-AF65-F5344CB8AC3E}">
        <p14:creationId xmlns:p14="http://schemas.microsoft.com/office/powerpoint/2010/main" val="2576625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6DE29-2AE6-3648-B09A-D5BF57A63801}" type="datetimeFigureOut">
              <a:rPr lang="en-US" smtClean="0"/>
              <a:t>22/08/2017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01EC0-00BF-A945-AB97-347A747765D6}" type="slidenum">
              <a:rPr lang="en-US" smtClean="0"/>
              <a:t>‹#›</a:t>
            </a:fld>
            <a:endParaRPr lang="en-US"/>
          </a:p>
        </p:txBody>
      </p:sp>
    </p:spTree>
    <p:extLst>
      <p:ext uri="{BB962C8B-B14F-4D97-AF65-F5344CB8AC3E}">
        <p14:creationId xmlns:p14="http://schemas.microsoft.com/office/powerpoint/2010/main" val="40718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6DE29-2AE6-3648-B09A-D5BF57A63801}" type="datetimeFigureOut">
              <a:rPr lang="en-US" smtClean="0"/>
              <a:t>22/08/2017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01EC0-00BF-A945-AB97-347A747765D6}" type="slidenum">
              <a:rPr lang="en-US" smtClean="0"/>
              <a:t>‹#›</a:t>
            </a:fld>
            <a:endParaRPr lang="en-US"/>
          </a:p>
        </p:txBody>
      </p:sp>
    </p:spTree>
    <p:extLst>
      <p:ext uri="{BB962C8B-B14F-4D97-AF65-F5344CB8AC3E}">
        <p14:creationId xmlns:p14="http://schemas.microsoft.com/office/powerpoint/2010/main" val="229264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86DE29-2AE6-3648-B09A-D5BF57A63801}" type="datetimeFigureOut">
              <a:rPr lang="en-US" smtClean="0"/>
              <a:t>22/08/2017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01EC0-00BF-A945-AB97-347A747765D6}" type="slidenum">
              <a:rPr lang="en-US" smtClean="0"/>
              <a:t>‹#›</a:t>
            </a:fld>
            <a:endParaRPr lang="en-US"/>
          </a:p>
        </p:txBody>
      </p:sp>
    </p:spTree>
    <p:extLst>
      <p:ext uri="{BB962C8B-B14F-4D97-AF65-F5344CB8AC3E}">
        <p14:creationId xmlns:p14="http://schemas.microsoft.com/office/powerpoint/2010/main" val="267207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86DE29-2AE6-3648-B09A-D5BF57A63801}" type="datetimeFigureOut">
              <a:rPr lang="en-US" smtClean="0"/>
              <a:t>22/08/2017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01EC0-00BF-A945-AB97-347A747765D6}" type="slidenum">
              <a:rPr lang="en-US" smtClean="0"/>
              <a:t>‹#›</a:t>
            </a:fld>
            <a:endParaRPr lang="en-US"/>
          </a:p>
        </p:txBody>
      </p:sp>
    </p:spTree>
    <p:extLst>
      <p:ext uri="{BB962C8B-B14F-4D97-AF65-F5344CB8AC3E}">
        <p14:creationId xmlns:p14="http://schemas.microsoft.com/office/powerpoint/2010/main" val="368715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86DE29-2AE6-3648-B09A-D5BF57A63801}" type="datetimeFigureOut">
              <a:rPr lang="en-US" smtClean="0"/>
              <a:t>22/08/2017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101EC0-00BF-A945-AB97-347A747765D6}" type="slidenum">
              <a:rPr lang="en-US" smtClean="0"/>
              <a:t>‹#›</a:t>
            </a:fld>
            <a:endParaRPr lang="en-US"/>
          </a:p>
        </p:txBody>
      </p:sp>
    </p:spTree>
    <p:extLst>
      <p:ext uri="{BB962C8B-B14F-4D97-AF65-F5344CB8AC3E}">
        <p14:creationId xmlns:p14="http://schemas.microsoft.com/office/powerpoint/2010/main" val="3295533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86DE29-2AE6-3648-B09A-D5BF57A63801}" type="datetimeFigureOut">
              <a:rPr lang="en-US" smtClean="0"/>
              <a:t>22/08/2017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101EC0-00BF-A945-AB97-347A747765D6}" type="slidenum">
              <a:rPr lang="en-US" smtClean="0"/>
              <a:t>‹#›</a:t>
            </a:fld>
            <a:endParaRPr lang="en-US"/>
          </a:p>
        </p:txBody>
      </p:sp>
    </p:spTree>
    <p:extLst>
      <p:ext uri="{BB962C8B-B14F-4D97-AF65-F5344CB8AC3E}">
        <p14:creationId xmlns:p14="http://schemas.microsoft.com/office/powerpoint/2010/main" val="3369850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6DE29-2AE6-3648-B09A-D5BF57A63801}" type="datetimeFigureOut">
              <a:rPr lang="en-US" smtClean="0"/>
              <a:t>22/08/2017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101EC0-00BF-A945-AB97-347A747765D6}" type="slidenum">
              <a:rPr lang="en-US" smtClean="0"/>
              <a:t>‹#›</a:t>
            </a:fld>
            <a:endParaRPr lang="en-US"/>
          </a:p>
        </p:txBody>
      </p:sp>
    </p:spTree>
    <p:extLst>
      <p:ext uri="{BB962C8B-B14F-4D97-AF65-F5344CB8AC3E}">
        <p14:creationId xmlns:p14="http://schemas.microsoft.com/office/powerpoint/2010/main" val="366670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6DE29-2AE6-3648-B09A-D5BF57A63801}" type="datetimeFigureOut">
              <a:rPr lang="en-US" smtClean="0"/>
              <a:t>22/08/2017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01EC0-00BF-A945-AB97-347A747765D6}" type="slidenum">
              <a:rPr lang="en-US" smtClean="0"/>
              <a:t>‹#›</a:t>
            </a:fld>
            <a:endParaRPr lang="en-US"/>
          </a:p>
        </p:txBody>
      </p:sp>
    </p:spTree>
    <p:extLst>
      <p:ext uri="{BB962C8B-B14F-4D97-AF65-F5344CB8AC3E}">
        <p14:creationId xmlns:p14="http://schemas.microsoft.com/office/powerpoint/2010/main" val="3336689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6DE29-2AE6-3648-B09A-D5BF57A63801}" type="datetimeFigureOut">
              <a:rPr lang="en-US" smtClean="0"/>
              <a:t>22/08/2017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01EC0-00BF-A945-AB97-347A747765D6}" type="slidenum">
              <a:rPr lang="en-US" smtClean="0"/>
              <a:t>‹#›</a:t>
            </a:fld>
            <a:endParaRPr lang="en-US"/>
          </a:p>
        </p:txBody>
      </p:sp>
    </p:spTree>
    <p:extLst>
      <p:ext uri="{BB962C8B-B14F-4D97-AF65-F5344CB8AC3E}">
        <p14:creationId xmlns:p14="http://schemas.microsoft.com/office/powerpoint/2010/main" val="25954238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6DE29-2AE6-3648-B09A-D5BF57A63801}" type="datetimeFigureOut">
              <a:rPr lang="en-US" smtClean="0"/>
              <a:t>22/08/2017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01EC0-00BF-A945-AB97-347A747765D6}" type="slidenum">
              <a:rPr lang="en-US" smtClean="0"/>
              <a:t>‹#›</a:t>
            </a:fld>
            <a:endParaRPr lang="en-US"/>
          </a:p>
        </p:txBody>
      </p:sp>
    </p:spTree>
    <p:extLst>
      <p:ext uri="{BB962C8B-B14F-4D97-AF65-F5344CB8AC3E}">
        <p14:creationId xmlns:p14="http://schemas.microsoft.com/office/powerpoint/2010/main" val="3261295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vimeo.com/34658318" TargetMode="External"/><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995" y="1863989"/>
            <a:ext cx="1910637" cy="2692995"/>
          </a:xfrm>
          <a:prstGeom prst="rect">
            <a:avLst/>
          </a:prstGeom>
        </p:spPr>
      </p:pic>
      <p:pic>
        <p:nvPicPr>
          <p:cNvPr id="3" name="Picture 2"/>
          <p:cNvPicPr>
            <a:picLocks noChangeAspect="1"/>
          </p:cNvPicPr>
          <p:nvPr/>
        </p:nvPicPr>
        <p:blipFill>
          <a:blip r:embed="rId4"/>
          <a:stretch>
            <a:fillRect/>
          </a:stretch>
        </p:blipFill>
        <p:spPr>
          <a:xfrm>
            <a:off x="4634712" y="2108618"/>
            <a:ext cx="2903160" cy="1790282"/>
          </a:xfrm>
          <a:prstGeom prst="rect">
            <a:avLst/>
          </a:prstGeom>
        </p:spPr>
      </p:pic>
    </p:spTree>
    <p:extLst>
      <p:ext uri="{BB962C8B-B14F-4D97-AF65-F5344CB8AC3E}">
        <p14:creationId xmlns:p14="http://schemas.microsoft.com/office/powerpoint/2010/main" val="521337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4" name="Rectangle 13"/>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962805" y="620309"/>
            <a:ext cx="6606395"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The </a:t>
            </a:r>
            <a:r>
              <a:rPr lang="en-US" sz="2800" dirty="0" err="1" smtClean="0">
                <a:solidFill>
                  <a:srgbClr val="FFFFFF"/>
                </a:solidFill>
                <a:latin typeface="P22 Underground GR"/>
                <a:cs typeface="P22 Underground GR"/>
              </a:rPr>
              <a:t>Windrush</a:t>
            </a:r>
            <a:r>
              <a:rPr lang="en-US" sz="2800" dirty="0" smtClean="0">
                <a:solidFill>
                  <a:srgbClr val="FFFFFF"/>
                </a:solidFill>
                <a:latin typeface="P22 Underground GR"/>
                <a:cs typeface="P22 Underground GR"/>
              </a:rPr>
              <a:t> - information</a:t>
            </a:r>
            <a:endParaRPr lang="en-US" sz="2800" dirty="0">
              <a:solidFill>
                <a:srgbClr val="FFFFFF"/>
              </a:solidFill>
              <a:latin typeface="P22 Underground GR"/>
              <a:cs typeface="P22 Underground GR"/>
            </a:endParaRPr>
          </a:p>
        </p:txBody>
      </p:sp>
      <p:sp>
        <p:nvSpPr>
          <p:cNvPr id="11" name="Rectangle 2"/>
          <p:cNvSpPr txBox="1">
            <a:spLocks noChangeArrowheads="1"/>
          </p:cNvSpPr>
          <p:nvPr/>
        </p:nvSpPr>
        <p:spPr>
          <a:xfrm>
            <a:off x="774700" y="1677369"/>
            <a:ext cx="4186767" cy="4249298"/>
          </a:xfrm>
          <a:prstGeom prst="rect">
            <a:avLst/>
          </a:prstGeom>
          <a:noFill/>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sz="1800" dirty="0" smtClean="0">
                <a:solidFill>
                  <a:srgbClr val="000000"/>
                </a:solidFill>
                <a:latin typeface="P22 Underground GR Light"/>
                <a:cs typeface="P22 Underground GR Light"/>
              </a:rPr>
              <a:t>The Empire </a:t>
            </a:r>
            <a:r>
              <a:rPr lang="en-GB" sz="1800" dirty="0" err="1" smtClean="0">
                <a:solidFill>
                  <a:srgbClr val="000000"/>
                </a:solidFill>
                <a:latin typeface="P22 Underground GR Light"/>
                <a:cs typeface="P22 Underground GR Light"/>
              </a:rPr>
              <a:t>Windrush</a:t>
            </a:r>
            <a:r>
              <a:rPr lang="en-GB" sz="1800" dirty="0" smtClean="0">
                <a:solidFill>
                  <a:srgbClr val="000000"/>
                </a:solidFill>
                <a:latin typeface="P22 Underground GR Light"/>
                <a:cs typeface="P22 Underground GR Light"/>
              </a:rPr>
              <a:t> was a German ship that was taken by the British after WW2</a:t>
            </a:r>
          </a:p>
          <a:p>
            <a:pPr>
              <a:spcBef>
                <a:spcPts val="0"/>
              </a:spcBef>
            </a:pPr>
            <a:endParaRPr lang="en-GB" sz="1800" dirty="0" smtClean="0">
              <a:solidFill>
                <a:srgbClr val="000000"/>
              </a:solidFill>
              <a:latin typeface="P22 Underground GR Light"/>
              <a:cs typeface="P22 Underground GR Light"/>
            </a:endParaRPr>
          </a:p>
          <a:p>
            <a:pPr>
              <a:spcBef>
                <a:spcPts val="0"/>
              </a:spcBef>
            </a:pPr>
            <a:r>
              <a:rPr lang="en-GB" sz="1800" dirty="0" smtClean="0">
                <a:solidFill>
                  <a:srgbClr val="000000"/>
                </a:solidFill>
                <a:latin typeface="P22 Underground GR Light"/>
                <a:cs typeface="P22 Underground GR Light"/>
              </a:rPr>
              <a:t>In 1948 the </a:t>
            </a:r>
            <a:r>
              <a:rPr lang="en-GB" sz="1800" dirty="0" err="1" smtClean="0">
                <a:solidFill>
                  <a:srgbClr val="000000"/>
                </a:solidFill>
                <a:latin typeface="P22 Underground GR Light"/>
                <a:cs typeface="P22 Underground GR Light"/>
              </a:rPr>
              <a:t>Windrush</a:t>
            </a:r>
            <a:r>
              <a:rPr lang="en-GB" sz="1800" dirty="0" smtClean="0">
                <a:solidFill>
                  <a:srgbClr val="000000"/>
                </a:solidFill>
                <a:latin typeface="P22 Underground GR Light"/>
                <a:cs typeface="P22 Underground GR Light"/>
              </a:rPr>
              <a:t> sailed from the Caribbean taking more than 500 passengers bound for England</a:t>
            </a:r>
          </a:p>
          <a:p>
            <a:pPr>
              <a:spcBef>
                <a:spcPts val="0"/>
              </a:spcBef>
            </a:pPr>
            <a:endParaRPr lang="en-GB" sz="1800" dirty="0" smtClean="0">
              <a:solidFill>
                <a:srgbClr val="000000"/>
              </a:solidFill>
              <a:latin typeface="P22 Underground GR Light"/>
              <a:cs typeface="P22 Underground GR Light"/>
            </a:endParaRPr>
          </a:p>
          <a:p>
            <a:pPr>
              <a:spcBef>
                <a:spcPts val="0"/>
              </a:spcBef>
            </a:pPr>
            <a:r>
              <a:rPr lang="en-GB" sz="1800" dirty="0" smtClean="0">
                <a:solidFill>
                  <a:srgbClr val="000000"/>
                </a:solidFill>
                <a:latin typeface="P22 Underground GR Light"/>
                <a:cs typeface="P22 Underground GR Light"/>
              </a:rPr>
              <a:t>On board there were hundreds of multi-ethnic passengers including men and women, young and old, former service-men, and musicians </a:t>
            </a:r>
          </a:p>
          <a:p>
            <a:pPr>
              <a:spcBef>
                <a:spcPts val="0"/>
              </a:spcBef>
            </a:pPr>
            <a:endParaRPr lang="en-GB" sz="1800" dirty="0" smtClean="0">
              <a:solidFill>
                <a:srgbClr val="000000"/>
              </a:solidFill>
              <a:latin typeface="P22 Underground GR Light"/>
              <a:cs typeface="P22 Underground GR Light"/>
            </a:endParaRPr>
          </a:p>
          <a:p>
            <a:pPr>
              <a:spcBef>
                <a:spcPts val="0"/>
              </a:spcBef>
            </a:pPr>
            <a:endParaRPr lang="en-GB" sz="1800" dirty="0" smtClean="0">
              <a:solidFill>
                <a:srgbClr val="000000"/>
              </a:solidFill>
              <a:latin typeface="P22 Underground GR Light"/>
              <a:cs typeface="P22 Underground GR Light"/>
            </a:endParaRPr>
          </a:p>
          <a:p>
            <a:pPr>
              <a:spcBef>
                <a:spcPts val="0"/>
              </a:spcBef>
            </a:pPr>
            <a:endParaRPr lang="en-GB" sz="1800" dirty="0">
              <a:latin typeface="P22 Underground GR Light"/>
              <a:cs typeface="P22 Underground GR Light"/>
            </a:endParaRPr>
          </a:p>
        </p:txBody>
      </p:sp>
      <p:pic>
        <p:nvPicPr>
          <p:cNvPr id="12" name="Picture 4" descr="http://www.voice-online.co.uk/sites/default/files/imagecache/285x185/VO-1508-p28-Windrush_0.jpg"/>
          <p:cNvPicPr>
            <a:picLocks noChangeAspect="1" noChangeArrowheads="1"/>
          </p:cNvPicPr>
          <p:nvPr/>
        </p:nvPicPr>
        <p:blipFill>
          <a:blip r:embed="rId4"/>
          <a:srcRect/>
          <a:stretch>
            <a:fillRect/>
          </a:stretch>
        </p:blipFill>
        <p:spPr bwMode="auto">
          <a:xfrm>
            <a:off x="5503333" y="2515944"/>
            <a:ext cx="3460092" cy="2269679"/>
          </a:xfrm>
          <a:prstGeom prst="rect">
            <a:avLst/>
          </a:prstGeom>
          <a:noFill/>
        </p:spPr>
      </p:pic>
    </p:spTree>
    <p:extLst>
      <p:ext uri="{BB962C8B-B14F-4D97-AF65-F5344CB8AC3E}">
        <p14:creationId xmlns:p14="http://schemas.microsoft.com/office/powerpoint/2010/main" val="60479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4" name="Rectangle 13"/>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962805" y="620309"/>
            <a:ext cx="6606395"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Task 2: Push / Pull factors</a:t>
            </a:r>
            <a:endParaRPr lang="en-US" sz="2800" dirty="0">
              <a:solidFill>
                <a:srgbClr val="FFFFFF"/>
              </a:solidFill>
              <a:latin typeface="P22 Underground GR"/>
              <a:cs typeface="P22 Underground GR"/>
            </a:endParaRPr>
          </a:p>
        </p:txBody>
      </p:sp>
      <p:sp>
        <p:nvSpPr>
          <p:cNvPr id="11" name="Rectangle 2"/>
          <p:cNvSpPr txBox="1">
            <a:spLocks noChangeArrowheads="1"/>
          </p:cNvSpPr>
          <p:nvPr/>
        </p:nvSpPr>
        <p:spPr>
          <a:xfrm>
            <a:off x="774700" y="1677369"/>
            <a:ext cx="6794500" cy="1126864"/>
          </a:xfrm>
          <a:prstGeom prst="rect">
            <a:avLst/>
          </a:prstGeom>
          <a:noFill/>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sz="1800" dirty="0" smtClean="0">
                <a:solidFill>
                  <a:srgbClr val="000000"/>
                </a:solidFill>
                <a:latin typeface="P22 Underground GR Light"/>
                <a:cs typeface="P22 Underground GR Light"/>
              </a:rPr>
              <a:t>Why did people get onto the </a:t>
            </a:r>
            <a:r>
              <a:rPr lang="en-GB" sz="1800" dirty="0" err="1" smtClean="0">
                <a:solidFill>
                  <a:srgbClr val="000000"/>
                </a:solidFill>
                <a:latin typeface="P22 Underground GR Light"/>
                <a:cs typeface="P22 Underground GR Light"/>
              </a:rPr>
              <a:t>Windrush</a:t>
            </a:r>
            <a:r>
              <a:rPr lang="en-GB" sz="1800" dirty="0" smtClean="0">
                <a:solidFill>
                  <a:srgbClr val="000000"/>
                </a:solidFill>
                <a:latin typeface="P22 Underground GR Light"/>
                <a:cs typeface="P22 Underground GR Light"/>
              </a:rPr>
              <a:t>? </a:t>
            </a:r>
          </a:p>
          <a:p>
            <a:pPr>
              <a:spcBef>
                <a:spcPts val="0"/>
              </a:spcBef>
            </a:pPr>
            <a:r>
              <a:rPr lang="en-GB" sz="1800" dirty="0" smtClean="0">
                <a:solidFill>
                  <a:srgbClr val="000000"/>
                </a:solidFill>
                <a:latin typeface="P22 Underground GR Light"/>
                <a:cs typeface="P22 Underground GR Light"/>
              </a:rPr>
              <a:t>Quickly use the background information we’ve just read to divide answers into push and pull factors. </a:t>
            </a:r>
          </a:p>
          <a:p>
            <a:pPr>
              <a:spcBef>
                <a:spcPts val="0"/>
              </a:spcBef>
            </a:pPr>
            <a:endParaRPr lang="en-GB" sz="1800" dirty="0" smtClean="0">
              <a:solidFill>
                <a:srgbClr val="000000"/>
              </a:solidFill>
              <a:latin typeface="P22 Underground GR Light"/>
              <a:cs typeface="P22 Underground GR Light"/>
            </a:endParaRPr>
          </a:p>
          <a:p>
            <a:pPr>
              <a:spcBef>
                <a:spcPts val="0"/>
              </a:spcBef>
            </a:pPr>
            <a:endParaRPr lang="en-GB" sz="1800" dirty="0">
              <a:latin typeface="P22 Underground GR Light"/>
              <a:cs typeface="P22 Underground GR Light"/>
            </a:endParaRPr>
          </a:p>
        </p:txBody>
      </p:sp>
      <p:graphicFrame>
        <p:nvGraphicFramePr>
          <p:cNvPr id="2" name="Table 1"/>
          <p:cNvGraphicFramePr>
            <a:graphicFrameLocks noGrp="1"/>
          </p:cNvGraphicFramePr>
          <p:nvPr>
            <p:extLst>
              <p:ext uri="{D42A27DB-BD31-4B8C-83A1-F6EECF244321}">
                <p14:modId xmlns:p14="http://schemas.microsoft.com/office/powerpoint/2010/main" val="2365547645"/>
              </p:ext>
            </p:extLst>
          </p:nvPr>
        </p:nvGraphicFramePr>
        <p:xfrm>
          <a:off x="774700" y="3079540"/>
          <a:ext cx="6794500" cy="2924818"/>
        </p:xfrm>
        <a:graphic>
          <a:graphicData uri="http://schemas.openxmlformats.org/drawingml/2006/table">
            <a:tbl>
              <a:tblPr firstRow="1" bandRow="1">
                <a:tableStyleId>{3C2FFA5D-87B4-456A-9821-1D502468CF0F}</a:tableStyleId>
              </a:tblPr>
              <a:tblGrid>
                <a:gridCol w="3397250"/>
                <a:gridCol w="3397250"/>
              </a:tblGrid>
              <a:tr h="1462409">
                <a:tc>
                  <a:txBody>
                    <a:bodyPr/>
                    <a:lstStyle/>
                    <a:p>
                      <a:r>
                        <a:rPr lang="en-US" sz="3200" dirty="0" smtClean="0"/>
                        <a:t>Push</a:t>
                      </a:r>
                      <a:r>
                        <a:rPr lang="en-US" sz="3200" baseline="0" dirty="0" smtClean="0"/>
                        <a:t> factors</a:t>
                      </a:r>
                      <a:endParaRPr lang="en-US" sz="3200" dirty="0"/>
                    </a:p>
                  </a:txBody>
                  <a:tcPr/>
                </a:tc>
                <a:tc>
                  <a:txBody>
                    <a:bodyPr/>
                    <a:lstStyle/>
                    <a:p>
                      <a:r>
                        <a:rPr lang="en-US" sz="3200" dirty="0" smtClean="0"/>
                        <a:t>Pull factors</a:t>
                      </a:r>
                      <a:endParaRPr lang="en-US" sz="3200" dirty="0"/>
                    </a:p>
                  </a:txBody>
                  <a:tcPr/>
                </a:tc>
              </a:tr>
              <a:tr h="1462409">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11475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pic>
        <p:nvPicPr>
          <p:cNvPr id="14" name="Picture 13"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8" name="TextBox 17"/>
          <p:cNvSpPr txBox="1"/>
          <p:nvPr/>
        </p:nvSpPr>
        <p:spPr>
          <a:xfrm>
            <a:off x="988204" y="698500"/>
            <a:ext cx="6580995" cy="307777"/>
          </a:xfrm>
          <a:prstGeom prst="rect">
            <a:avLst/>
          </a:prstGeom>
          <a:noFill/>
        </p:spPr>
        <p:txBody>
          <a:bodyPr wrap="square" lIns="0" tIns="0" rIns="0" bIns="0" rtlCol="0">
            <a:spAutoFit/>
          </a:bodyPr>
          <a:lstStyle/>
          <a:p>
            <a:pPr>
              <a:lnSpc>
                <a:spcPct val="80000"/>
              </a:lnSpc>
            </a:pPr>
            <a:r>
              <a:rPr lang="en-US" sz="2400" dirty="0" smtClean="0">
                <a:solidFill>
                  <a:srgbClr val="FFFFFF"/>
                </a:solidFill>
                <a:latin typeface="P22 Underground Demi"/>
                <a:cs typeface="P22 Underground Demi"/>
              </a:rPr>
              <a:t>Task 3: poem ‘</a:t>
            </a:r>
            <a:r>
              <a:rPr lang="en-US" sz="2400" dirty="0" err="1" smtClean="0">
                <a:solidFill>
                  <a:srgbClr val="FFFFFF"/>
                </a:solidFill>
                <a:latin typeface="P22 Underground Demi"/>
                <a:cs typeface="P22 Underground Demi"/>
              </a:rPr>
              <a:t>Windrush</a:t>
            </a:r>
            <a:r>
              <a:rPr lang="en-US" sz="2400" dirty="0" smtClean="0">
                <a:solidFill>
                  <a:srgbClr val="FFFFFF"/>
                </a:solidFill>
                <a:latin typeface="P22 Underground Demi"/>
                <a:cs typeface="P22 Underground Demi"/>
              </a:rPr>
              <a:t> Child’ by John </a:t>
            </a:r>
            <a:r>
              <a:rPr lang="en-US" sz="2400" dirty="0" err="1" smtClean="0">
                <a:solidFill>
                  <a:srgbClr val="FFFFFF"/>
                </a:solidFill>
                <a:latin typeface="P22 Underground Demi"/>
                <a:cs typeface="P22 Underground Demi"/>
              </a:rPr>
              <a:t>Agard</a:t>
            </a:r>
            <a:endParaRPr lang="en-US" sz="2400" dirty="0">
              <a:solidFill>
                <a:srgbClr val="FFFFFF"/>
              </a:solidFill>
              <a:latin typeface="P22 Underground GR"/>
              <a:cs typeface="P22 Underground GR"/>
            </a:endParaRPr>
          </a:p>
        </p:txBody>
      </p:sp>
      <p:sp>
        <p:nvSpPr>
          <p:cNvPr id="8" name="Rectangle 7"/>
          <p:cNvSpPr/>
          <p:nvPr/>
        </p:nvSpPr>
        <p:spPr>
          <a:xfrm>
            <a:off x="762001" y="1964129"/>
            <a:ext cx="5232400" cy="4335071"/>
          </a:xfrm>
          <a:prstGeom prst="rect">
            <a:avLst/>
          </a:prstGeom>
          <a:noFill/>
          <a:ln w="5715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marL="342900" indent="-342900">
              <a:buFont typeface="Arial"/>
              <a:buChar char="•"/>
            </a:pPr>
            <a:r>
              <a:rPr lang="en-US" sz="2000" dirty="0" smtClean="0">
                <a:solidFill>
                  <a:srgbClr val="000000"/>
                </a:solidFill>
                <a:latin typeface="P22 Underground GR Light"/>
                <a:cs typeface="P22 Underground GR Light"/>
                <a:hlinkClick r:id="rId4"/>
              </a:rPr>
              <a:t>Watch the video</a:t>
            </a:r>
            <a:endParaRPr lang="en-US" sz="2000" dirty="0" smtClean="0">
              <a:solidFill>
                <a:srgbClr val="000000"/>
              </a:solidFill>
              <a:latin typeface="P22 Underground GR Light"/>
              <a:cs typeface="P22 Underground GR Light"/>
            </a:endParaRPr>
          </a:p>
          <a:p>
            <a:pPr marL="342900" indent="-342900">
              <a:buFont typeface="Arial"/>
              <a:buChar char="•"/>
            </a:pPr>
            <a:endParaRPr lang="en-US" sz="2000" dirty="0" smtClean="0">
              <a:solidFill>
                <a:srgbClr val="000000"/>
              </a:solidFill>
              <a:latin typeface="P22 Underground GR Light"/>
              <a:cs typeface="P22 Underground GR Light"/>
            </a:endParaRPr>
          </a:p>
          <a:p>
            <a:pPr marL="342900" indent="-342900">
              <a:buFont typeface="Arial"/>
              <a:buChar char="•"/>
            </a:pPr>
            <a:r>
              <a:rPr lang="en-US" sz="2000" dirty="0" smtClean="0">
                <a:solidFill>
                  <a:srgbClr val="000000"/>
                </a:solidFill>
                <a:latin typeface="P22 Underground GR Light"/>
                <a:cs typeface="P22 Underground GR Light"/>
              </a:rPr>
              <a:t>What point does John make about the history of diversity in Britain? </a:t>
            </a:r>
          </a:p>
          <a:p>
            <a:pPr marL="342900" indent="-342900">
              <a:buFont typeface="Arial"/>
              <a:buChar char="•"/>
            </a:pPr>
            <a:endParaRPr lang="en-US" sz="2000" dirty="0">
              <a:solidFill>
                <a:srgbClr val="000000"/>
              </a:solidFill>
              <a:latin typeface="P22 Underground GR Light"/>
              <a:cs typeface="P22 Underground GR Light"/>
            </a:endParaRPr>
          </a:p>
          <a:p>
            <a:pPr marL="342900" indent="-342900">
              <a:buFont typeface="Arial"/>
              <a:buChar char="•"/>
            </a:pPr>
            <a:r>
              <a:rPr lang="en-US" sz="2000" dirty="0" smtClean="0">
                <a:solidFill>
                  <a:srgbClr val="000000"/>
                </a:solidFill>
                <a:latin typeface="P22 Underground GR Light"/>
                <a:cs typeface="P22 Underground GR Light"/>
              </a:rPr>
              <a:t>What was the name of one of the youngest </a:t>
            </a:r>
            <a:r>
              <a:rPr lang="en-US" sz="2000" dirty="0" err="1" smtClean="0">
                <a:solidFill>
                  <a:srgbClr val="000000"/>
                </a:solidFill>
                <a:latin typeface="P22 Underground GR Light"/>
                <a:cs typeface="P22 Underground GR Light"/>
              </a:rPr>
              <a:t>Windrush</a:t>
            </a:r>
            <a:r>
              <a:rPr lang="en-US" sz="2000" dirty="0" smtClean="0">
                <a:solidFill>
                  <a:srgbClr val="000000"/>
                </a:solidFill>
                <a:latin typeface="P22 Underground GR Light"/>
                <a:cs typeface="P22 Underground GR Light"/>
              </a:rPr>
              <a:t> passengers?</a:t>
            </a:r>
          </a:p>
          <a:p>
            <a:pPr marL="342900" indent="-342900">
              <a:buFont typeface="Arial"/>
              <a:buChar char="•"/>
            </a:pPr>
            <a:endParaRPr lang="en-US" sz="2000" dirty="0" smtClean="0">
              <a:solidFill>
                <a:srgbClr val="000000"/>
              </a:solidFill>
              <a:latin typeface="P22 Underground GR Light"/>
              <a:cs typeface="P22 Underground GR Light"/>
            </a:endParaRPr>
          </a:p>
          <a:p>
            <a:pPr marL="342900" indent="-342900">
              <a:buFont typeface="Arial"/>
              <a:buChar char="•"/>
            </a:pPr>
            <a:r>
              <a:rPr lang="en-US" sz="2000" dirty="0" smtClean="0">
                <a:solidFill>
                  <a:srgbClr val="000000"/>
                </a:solidFill>
                <a:latin typeface="P22 Underground GR Light"/>
                <a:cs typeface="P22 Underground GR Light"/>
              </a:rPr>
              <a:t>Where did the ship arrive in Britain? </a:t>
            </a:r>
          </a:p>
          <a:p>
            <a:pPr marL="342900" indent="-342900">
              <a:buFont typeface="Arial"/>
              <a:buChar char="•"/>
            </a:pPr>
            <a:endParaRPr lang="en-US" sz="2000" dirty="0" smtClean="0">
              <a:solidFill>
                <a:srgbClr val="000000"/>
              </a:solidFill>
              <a:latin typeface="P22 Underground GR Light"/>
              <a:cs typeface="P22 Underground GR Light"/>
            </a:endParaRPr>
          </a:p>
          <a:p>
            <a:pPr marL="342900" indent="-342900">
              <a:buFont typeface="Arial"/>
              <a:buChar char="•"/>
            </a:pPr>
            <a:r>
              <a:rPr lang="en-US" sz="2000" dirty="0" smtClean="0">
                <a:solidFill>
                  <a:srgbClr val="000000"/>
                </a:solidFill>
                <a:latin typeface="P22 Underground GR Light"/>
                <a:cs typeface="P22 Underground GR Light"/>
              </a:rPr>
              <a:t>What is Vince’s first question? </a:t>
            </a:r>
          </a:p>
          <a:p>
            <a:pPr marL="342900" indent="-342900">
              <a:buFont typeface="Arial"/>
              <a:buChar char="•"/>
            </a:pPr>
            <a:endParaRPr lang="en-US" sz="2000" dirty="0" smtClean="0">
              <a:solidFill>
                <a:srgbClr val="000000"/>
              </a:solidFill>
              <a:latin typeface="P22 Underground GR Light"/>
              <a:cs typeface="P22 Underground GR Light"/>
            </a:endParaRPr>
          </a:p>
          <a:p>
            <a:pPr marL="342900" indent="-342900">
              <a:buFont typeface="Arial"/>
              <a:buChar char="•"/>
            </a:pPr>
            <a:r>
              <a:rPr lang="en-US" sz="2000" dirty="0" smtClean="0">
                <a:solidFill>
                  <a:srgbClr val="000000"/>
                </a:solidFill>
                <a:latin typeface="P22 Underground GR Light"/>
                <a:cs typeface="P22 Underground GR Light"/>
              </a:rPr>
              <a:t>Who reminds Vince to write? </a:t>
            </a:r>
          </a:p>
          <a:p>
            <a:pPr marL="342900" indent="-342900">
              <a:buFont typeface="Arial"/>
              <a:buChar char="•"/>
            </a:pPr>
            <a:endParaRPr lang="en-US" sz="2000" dirty="0" smtClean="0">
              <a:solidFill>
                <a:srgbClr val="000000"/>
              </a:solidFill>
              <a:latin typeface="P22 Underground GR Light"/>
              <a:cs typeface="P22 Underground GR Light"/>
            </a:endParaRPr>
          </a:p>
          <a:p>
            <a:endParaRPr lang="en-US" sz="2000" dirty="0">
              <a:solidFill>
                <a:srgbClr val="000000"/>
              </a:solidFill>
            </a:endParaRPr>
          </a:p>
        </p:txBody>
      </p:sp>
      <p:pic>
        <p:nvPicPr>
          <p:cNvPr id="1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80667" y="2115301"/>
            <a:ext cx="2782758" cy="340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029982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4" name="Rectangle 13"/>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2"/>
          <p:cNvSpPr txBox="1">
            <a:spLocks noChangeArrowheads="1"/>
          </p:cNvSpPr>
          <p:nvPr/>
        </p:nvSpPr>
        <p:spPr>
          <a:xfrm>
            <a:off x="774700" y="1651969"/>
            <a:ext cx="5202767" cy="4918164"/>
          </a:xfrm>
          <a:prstGeom prst="rect">
            <a:avLst/>
          </a:prstGeom>
          <a:noFill/>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US" sz="1800" dirty="0" smtClean="0">
                <a:solidFill>
                  <a:srgbClr val="000000"/>
                </a:solidFill>
                <a:latin typeface="P22 Underground GR Light"/>
                <a:cs typeface="P22 Underground GR Light"/>
              </a:rPr>
              <a:t>Read Vince’s story on the last 3 slides of this lesson</a:t>
            </a:r>
          </a:p>
          <a:p>
            <a:pPr>
              <a:spcBef>
                <a:spcPts val="0"/>
              </a:spcBef>
              <a:spcAft>
                <a:spcPts val="1200"/>
              </a:spcAft>
            </a:pPr>
            <a:r>
              <a:rPr lang="en-US" sz="1800" dirty="0" smtClean="0">
                <a:solidFill>
                  <a:srgbClr val="000000"/>
                </a:solidFill>
                <a:latin typeface="P22 Underground GR Light"/>
                <a:cs typeface="P22 Underground GR Light"/>
              </a:rPr>
              <a:t>Imagine Vince’s first day of school in Kings Cross, London. </a:t>
            </a:r>
          </a:p>
          <a:p>
            <a:pPr>
              <a:spcBef>
                <a:spcPts val="0"/>
              </a:spcBef>
              <a:spcAft>
                <a:spcPts val="1200"/>
              </a:spcAft>
            </a:pPr>
            <a:r>
              <a:rPr lang="en-US" sz="1800" dirty="0" smtClean="0">
                <a:solidFill>
                  <a:srgbClr val="000000"/>
                </a:solidFill>
                <a:latin typeface="P22 Underground GR Light"/>
                <a:cs typeface="P22 Underground GR Light"/>
              </a:rPr>
              <a:t>you might include:</a:t>
            </a:r>
          </a:p>
          <a:p>
            <a:pPr>
              <a:spcBef>
                <a:spcPts val="0"/>
              </a:spcBef>
              <a:spcAft>
                <a:spcPts val="1200"/>
              </a:spcAft>
            </a:pPr>
            <a:r>
              <a:rPr lang="en-US" sz="1800" dirty="0" smtClean="0">
                <a:solidFill>
                  <a:srgbClr val="000000"/>
                </a:solidFill>
                <a:latin typeface="P22 Underground GR Light"/>
                <a:cs typeface="P22 Underground GR Light"/>
              </a:rPr>
              <a:t>reflections on his journey on the </a:t>
            </a:r>
            <a:r>
              <a:rPr lang="en-US" sz="1800" dirty="0" err="1" smtClean="0">
                <a:solidFill>
                  <a:srgbClr val="000000"/>
                </a:solidFill>
                <a:latin typeface="P22 Underground GR Light"/>
                <a:cs typeface="P22 Underground GR Light"/>
              </a:rPr>
              <a:t>Windrush</a:t>
            </a:r>
            <a:endParaRPr lang="en-US" sz="1800" dirty="0" smtClean="0">
              <a:solidFill>
                <a:srgbClr val="000000"/>
              </a:solidFill>
              <a:latin typeface="P22 Underground GR Light"/>
              <a:cs typeface="P22 Underground GR Light"/>
            </a:endParaRPr>
          </a:p>
          <a:p>
            <a:pPr>
              <a:spcBef>
                <a:spcPts val="0"/>
              </a:spcBef>
              <a:spcAft>
                <a:spcPts val="1200"/>
              </a:spcAft>
            </a:pPr>
            <a:r>
              <a:rPr lang="en-US" sz="1800" dirty="0" smtClean="0">
                <a:solidFill>
                  <a:srgbClr val="000000"/>
                </a:solidFill>
                <a:latin typeface="P22 Underground GR Light"/>
                <a:cs typeface="P22 Underground GR Light"/>
              </a:rPr>
              <a:t>the reasons his adopted parents left Jamaica</a:t>
            </a:r>
          </a:p>
          <a:p>
            <a:pPr>
              <a:spcBef>
                <a:spcPts val="0"/>
              </a:spcBef>
              <a:spcAft>
                <a:spcPts val="1200"/>
              </a:spcAft>
            </a:pPr>
            <a:r>
              <a:rPr lang="en-US" sz="1800" dirty="0" smtClean="0">
                <a:solidFill>
                  <a:srgbClr val="000000"/>
                </a:solidFill>
                <a:latin typeface="P22 Underground GR Light"/>
                <a:cs typeface="P22 Underground GR Light"/>
              </a:rPr>
              <a:t>what he misses about Jamaica</a:t>
            </a:r>
          </a:p>
          <a:p>
            <a:pPr>
              <a:spcBef>
                <a:spcPts val="0"/>
              </a:spcBef>
              <a:spcAft>
                <a:spcPts val="1200"/>
              </a:spcAft>
            </a:pPr>
            <a:r>
              <a:rPr lang="en-US" sz="1800" dirty="0" smtClean="0">
                <a:solidFill>
                  <a:srgbClr val="000000"/>
                </a:solidFill>
                <a:latin typeface="P22 Underground GR Light"/>
                <a:cs typeface="P22 Underground GR Light"/>
              </a:rPr>
              <a:t>what he is looking forward to about school and life in Britain</a:t>
            </a:r>
          </a:p>
          <a:p>
            <a:pPr>
              <a:spcBef>
                <a:spcPts val="0"/>
              </a:spcBef>
              <a:spcAft>
                <a:spcPts val="1200"/>
              </a:spcAft>
            </a:pPr>
            <a:r>
              <a:rPr lang="en-US" sz="1800" dirty="0" smtClean="0">
                <a:solidFill>
                  <a:srgbClr val="000000"/>
                </a:solidFill>
                <a:latin typeface="P22 Underground GR Light"/>
                <a:cs typeface="P22 Underground GR Light"/>
              </a:rPr>
              <a:t>some of the reactions of other pupils and the teachers to his arrival at the school – and why</a:t>
            </a:r>
          </a:p>
          <a:p>
            <a:pPr>
              <a:spcBef>
                <a:spcPts val="0"/>
              </a:spcBef>
              <a:spcAft>
                <a:spcPts val="1200"/>
              </a:spcAft>
            </a:pPr>
            <a:r>
              <a:rPr lang="en-US" sz="1800" dirty="0" smtClean="0">
                <a:solidFill>
                  <a:srgbClr val="000000"/>
                </a:solidFill>
                <a:latin typeface="P22 Underground GR Light"/>
                <a:cs typeface="P22 Underground GR Light"/>
              </a:rPr>
              <a:t>what he hopes for the future in Britain</a:t>
            </a:r>
            <a:endParaRPr lang="en-US" sz="1800" dirty="0">
              <a:solidFill>
                <a:srgbClr val="000000"/>
              </a:solidFill>
              <a:latin typeface="P22 Underground GR Light"/>
              <a:cs typeface="P22 Underground GR Light"/>
            </a:endParaRPr>
          </a:p>
          <a:p>
            <a:pPr marL="0" indent="0">
              <a:spcBef>
                <a:spcPts val="0"/>
              </a:spcBef>
              <a:spcAft>
                <a:spcPts val="1200"/>
              </a:spcAft>
              <a:buNone/>
            </a:pPr>
            <a:r>
              <a:rPr lang="en-US" sz="1800" dirty="0" smtClean="0">
                <a:solidFill>
                  <a:srgbClr val="000000"/>
                </a:solidFill>
                <a:latin typeface="P22 Underground GR Light"/>
                <a:cs typeface="P22 Underground GR Light"/>
              </a:rPr>
              <a:t>.</a:t>
            </a:r>
            <a:endParaRPr lang="en-US" sz="1800" dirty="0">
              <a:solidFill>
                <a:srgbClr val="000000"/>
              </a:solidFill>
              <a:latin typeface="P22 Underground GR Light"/>
              <a:cs typeface="P22 Underground GR Light"/>
            </a:endParaRPr>
          </a:p>
        </p:txBody>
      </p:sp>
      <p:pic>
        <p:nvPicPr>
          <p:cNvPr id="9" name="Picture 6" descr="http://uktv.co.uk/images/standarditem/L1/529422_L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93164" y="2395662"/>
            <a:ext cx="2752071" cy="275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62805" y="620309"/>
            <a:ext cx="6606395"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Task 3 -  write a diary entry</a:t>
            </a:r>
            <a:endParaRPr lang="en-US" sz="2800" dirty="0">
              <a:solidFill>
                <a:srgbClr val="FFFFFF"/>
              </a:solidFill>
              <a:latin typeface="P22 Underground GR"/>
              <a:cs typeface="P22 Underground GR"/>
            </a:endParaRPr>
          </a:p>
        </p:txBody>
      </p:sp>
    </p:spTree>
    <p:extLst>
      <p:ext uri="{BB962C8B-B14F-4D97-AF65-F5344CB8AC3E}">
        <p14:creationId xmlns:p14="http://schemas.microsoft.com/office/powerpoint/2010/main" val="4071145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4" name="Rectangle 13"/>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962805" y="620309"/>
            <a:ext cx="6606395"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More background – read together</a:t>
            </a:r>
            <a:endParaRPr lang="en-US" sz="2800" dirty="0">
              <a:solidFill>
                <a:srgbClr val="FFFFFF"/>
              </a:solidFill>
              <a:latin typeface="P22 Underground GR"/>
              <a:cs typeface="P22 Underground GR"/>
            </a:endParaRPr>
          </a:p>
        </p:txBody>
      </p:sp>
      <p:sp>
        <p:nvSpPr>
          <p:cNvPr id="13" name="Rectangle 2"/>
          <p:cNvSpPr txBox="1">
            <a:spLocks noChangeArrowheads="1"/>
          </p:cNvSpPr>
          <p:nvPr/>
        </p:nvSpPr>
        <p:spPr>
          <a:xfrm>
            <a:off x="774700" y="1651969"/>
            <a:ext cx="4908681" cy="4918164"/>
          </a:xfrm>
          <a:prstGeom prst="rect">
            <a:avLst/>
          </a:prstGeom>
          <a:noFill/>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US" sz="1800" dirty="0">
                <a:solidFill>
                  <a:srgbClr val="000000"/>
                </a:solidFill>
                <a:latin typeface="P22 Underground GR Light"/>
                <a:cs typeface="P22 Underground GR Light"/>
              </a:rPr>
              <a:t>Another misconception is that the </a:t>
            </a:r>
            <a:r>
              <a:rPr lang="en-US" sz="1800" dirty="0" err="1">
                <a:solidFill>
                  <a:srgbClr val="000000"/>
                </a:solidFill>
                <a:latin typeface="P22 Underground GR Light"/>
                <a:cs typeface="P22 Underground GR Light"/>
              </a:rPr>
              <a:t>Windrush</a:t>
            </a:r>
            <a:r>
              <a:rPr lang="en-US" sz="1800" dirty="0">
                <a:solidFill>
                  <a:srgbClr val="000000"/>
                </a:solidFill>
                <a:latin typeface="P22 Underground GR Light"/>
                <a:cs typeface="P22 Underground GR Light"/>
              </a:rPr>
              <a:t> is the only ship that bought people across from the Caribbean. But really the arrival of the </a:t>
            </a:r>
            <a:r>
              <a:rPr lang="en-US" sz="1800" dirty="0" err="1">
                <a:solidFill>
                  <a:srgbClr val="000000"/>
                </a:solidFill>
                <a:latin typeface="P22 Underground GR Light"/>
                <a:cs typeface="P22 Underground GR Light"/>
              </a:rPr>
              <a:t>Windrush</a:t>
            </a:r>
            <a:r>
              <a:rPr lang="en-US" sz="1800" dirty="0">
                <a:solidFill>
                  <a:srgbClr val="000000"/>
                </a:solidFill>
                <a:latin typeface="P22 Underground GR Light"/>
                <a:cs typeface="P22 Underground GR Light"/>
              </a:rPr>
              <a:t> was the start of a period of migration from the Caribbean to Britain that did not slow down until 1962 when the Commonwealth Immigrants Act came into force. </a:t>
            </a:r>
          </a:p>
          <a:p>
            <a:pPr>
              <a:spcBef>
                <a:spcPts val="0"/>
              </a:spcBef>
              <a:spcAft>
                <a:spcPts val="1200"/>
              </a:spcAft>
            </a:pPr>
            <a:endParaRPr lang="en-US" sz="1800" dirty="0">
              <a:solidFill>
                <a:srgbClr val="000000"/>
              </a:solidFill>
              <a:latin typeface="P22 Underground GR Light"/>
              <a:cs typeface="P22 Underground GR Light"/>
            </a:endParaRPr>
          </a:p>
          <a:p>
            <a:pPr>
              <a:spcBef>
                <a:spcPts val="0"/>
              </a:spcBef>
              <a:spcAft>
                <a:spcPts val="1200"/>
              </a:spcAft>
            </a:pPr>
            <a:r>
              <a:rPr lang="en-US" sz="1800" dirty="0">
                <a:solidFill>
                  <a:srgbClr val="000000"/>
                </a:solidFill>
                <a:latin typeface="P22 Underground GR Light"/>
                <a:cs typeface="P22 Underground GR Light"/>
              </a:rPr>
              <a:t>By 1955, more than 18,000 Caribbean migrants had settled in Britain. This inward flow of people was an important event and it changed the social landscape of Britain</a:t>
            </a:r>
            <a:r>
              <a:rPr lang="en-US" sz="1800" dirty="0" smtClean="0">
                <a:solidFill>
                  <a:srgbClr val="000000"/>
                </a:solidFill>
                <a:latin typeface="P22 Underground GR Light"/>
                <a:cs typeface="P22 Underground GR Light"/>
              </a:rPr>
              <a:t>.</a:t>
            </a:r>
            <a:endParaRPr lang="en-US" sz="1800" dirty="0">
              <a:solidFill>
                <a:srgbClr val="000000"/>
              </a:solidFill>
              <a:latin typeface="P22 Underground GR Light"/>
              <a:cs typeface="P22 Underground GR Light"/>
            </a:endParaRPr>
          </a:p>
        </p:txBody>
      </p:sp>
      <p:pic>
        <p:nvPicPr>
          <p:cNvPr id="2" name="Picture 1"/>
          <p:cNvPicPr>
            <a:picLocks noChangeAspect="1"/>
          </p:cNvPicPr>
          <p:nvPr/>
        </p:nvPicPr>
        <p:blipFill rotWithShape="1">
          <a:blip r:embed="rId4"/>
          <a:srcRect r="13944"/>
          <a:stretch/>
        </p:blipFill>
        <p:spPr>
          <a:xfrm>
            <a:off x="5859563" y="2449367"/>
            <a:ext cx="3103862" cy="2247900"/>
          </a:xfrm>
          <a:prstGeom prst="rect">
            <a:avLst/>
          </a:prstGeom>
        </p:spPr>
      </p:pic>
    </p:spTree>
    <p:extLst>
      <p:ext uri="{BB962C8B-B14F-4D97-AF65-F5344CB8AC3E}">
        <p14:creationId xmlns:p14="http://schemas.microsoft.com/office/powerpoint/2010/main" val="1345841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 name="Rectangle 2"/>
          <p:cNvSpPr/>
          <p:nvPr/>
        </p:nvSpPr>
        <p:spPr>
          <a:xfrm>
            <a:off x="762000" y="1964129"/>
            <a:ext cx="5486399" cy="2658671"/>
          </a:xfrm>
          <a:prstGeom prst="rect">
            <a:avLst/>
          </a:prstGeom>
          <a:noFill/>
          <a:ln w="5715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r>
              <a:rPr lang="en-US" sz="2000" dirty="0" smtClean="0">
                <a:solidFill>
                  <a:srgbClr val="000000"/>
                </a:solidFill>
                <a:latin typeface="P22 Underground GR Light"/>
                <a:cs typeface="P22 Underground GR Light"/>
              </a:rPr>
              <a:t>What do the following images tell you about how people were ‘welcomed’ in Britain?</a:t>
            </a:r>
          </a:p>
          <a:p>
            <a:endParaRPr lang="en-US" sz="2000" dirty="0">
              <a:solidFill>
                <a:srgbClr val="000000"/>
              </a:solidFill>
            </a:endParaRPr>
          </a:p>
        </p:txBody>
      </p:sp>
      <p:pic>
        <p:nvPicPr>
          <p:cNvPr id="14" name="Picture 13"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8" name="TextBox 17"/>
          <p:cNvSpPr txBox="1"/>
          <p:nvPr/>
        </p:nvSpPr>
        <p:spPr>
          <a:xfrm>
            <a:off x="988205" y="698500"/>
            <a:ext cx="6022916" cy="359073"/>
          </a:xfrm>
          <a:prstGeom prst="rect">
            <a:avLst/>
          </a:prstGeom>
          <a:noFill/>
        </p:spPr>
        <p:txBody>
          <a:bodyPr wrap="square" lIns="0" tIns="0" rIns="0" bIns="0" rtlCol="0">
            <a:spAutoFit/>
          </a:bodyPr>
          <a:lstStyle/>
          <a:p>
            <a:pPr>
              <a:lnSpc>
                <a:spcPct val="80000"/>
              </a:lnSpc>
            </a:pPr>
            <a:r>
              <a:rPr lang="en-US" sz="2800" dirty="0" smtClean="0">
                <a:solidFill>
                  <a:srgbClr val="FFFFFF"/>
                </a:solidFill>
                <a:latin typeface="P22 Underground Demi"/>
                <a:cs typeface="P22 Underground Demi"/>
              </a:rPr>
              <a:t>Image reflections</a:t>
            </a:r>
            <a:endParaRPr lang="en-US" sz="2800" dirty="0">
              <a:solidFill>
                <a:srgbClr val="FFFFFF"/>
              </a:solidFill>
              <a:latin typeface="P22 Underground GR"/>
              <a:cs typeface="P22 Underground GR"/>
            </a:endParaRPr>
          </a:p>
        </p:txBody>
      </p:sp>
      <p:pic>
        <p:nvPicPr>
          <p:cNvPr id="10" name="Picture 9"/>
          <p:cNvPicPr>
            <a:picLocks noChangeAspect="1"/>
          </p:cNvPicPr>
          <p:nvPr/>
        </p:nvPicPr>
        <p:blipFill>
          <a:blip r:embed="rId4"/>
          <a:stretch>
            <a:fillRect/>
          </a:stretch>
        </p:blipFill>
        <p:spPr>
          <a:xfrm>
            <a:off x="4518482" y="3464053"/>
            <a:ext cx="4444943" cy="2578482"/>
          </a:xfrm>
          <a:prstGeom prst="rect">
            <a:avLst/>
          </a:prstGeom>
        </p:spPr>
      </p:pic>
      <p:pic>
        <p:nvPicPr>
          <p:cNvPr id="4" name="Picture 3"/>
          <p:cNvPicPr>
            <a:picLocks noChangeAspect="1"/>
          </p:cNvPicPr>
          <p:nvPr/>
        </p:nvPicPr>
        <p:blipFill>
          <a:blip r:embed="rId5"/>
          <a:stretch>
            <a:fillRect/>
          </a:stretch>
        </p:blipFill>
        <p:spPr>
          <a:xfrm>
            <a:off x="643978" y="2820727"/>
            <a:ext cx="3819198" cy="3921803"/>
          </a:xfrm>
          <a:prstGeom prst="rect">
            <a:avLst/>
          </a:prstGeom>
        </p:spPr>
      </p:pic>
    </p:spTree>
    <p:extLst>
      <p:ext uri="{BB962C8B-B14F-4D97-AF65-F5344CB8AC3E}">
        <p14:creationId xmlns:p14="http://schemas.microsoft.com/office/powerpoint/2010/main" val="2585308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 name="Rectangle 2"/>
          <p:cNvSpPr/>
          <p:nvPr/>
        </p:nvSpPr>
        <p:spPr>
          <a:xfrm>
            <a:off x="762000" y="1964129"/>
            <a:ext cx="6924321" cy="2658671"/>
          </a:xfrm>
          <a:prstGeom prst="rect">
            <a:avLst/>
          </a:prstGeom>
          <a:noFill/>
          <a:ln w="5715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r>
              <a:rPr lang="en-US" sz="2800" i="1" dirty="0" smtClean="0">
                <a:solidFill>
                  <a:srgbClr val="000000"/>
                </a:solidFill>
              </a:rPr>
              <a:t>Those that arrived on the </a:t>
            </a:r>
            <a:r>
              <a:rPr lang="en-US" sz="2800" i="1" dirty="0" err="1" smtClean="0">
                <a:solidFill>
                  <a:srgbClr val="000000"/>
                </a:solidFill>
              </a:rPr>
              <a:t>Windrush</a:t>
            </a:r>
            <a:r>
              <a:rPr lang="en-US" sz="2800" i="1" dirty="0" smtClean="0">
                <a:solidFill>
                  <a:srgbClr val="000000"/>
                </a:solidFill>
              </a:rPr>
              <a:t> were fully welcomed in Britain</a:t>
            </a:r>
          </a:p>
          <a:p>
            <a:endParaRPr lang="en-US" sz="2800" i="1" dirty="0" smtClean="0">
              <a:solidFill>
                <a:srgbClr val="000000"/>
              </a:solidFill>
            </a:endParaRPr>
          </a:p>
          <a:p>
            <a:endParaRPr lang="en-US" sz="2800" i="1" dirty="0">
              <a:solidFill>
                <a:srgbClr val="000000"/>
              </a:solidFill>
            </a:endParaRPr>
          </a:p>
          <a:p>
            <a:r>
              <a:rPr lang="en-US" sz="2800" dirty="0" smtClean="0">
                <a:solidFill>
                  <a:srgbClr val="000000"/>
                </a:solidFill>
              </a:rPr>
              <a:t>From your learning this lesson how far do you agree with this statement?</a:t>
            </a:r>
            <a:r>
              <a:rPr lang="en-US" sz="2800" i="1" dirty="0" smtClean="0">
                <a:solidFill>
                  <a:srgbClr val="000000"/>
                </a:solidFill>
              </a:rPr>
              <a:t> </a:t>
            </a:r>
            <a:endParaRPr lang="en-US" sz="2800" i="1" dirty="0">
              <a:solidFill>
                <a:srgbClr val="000000"/>
              </a:solidFill>
            </a:endParaRPr>
          </a:p>
        </p:txBody>
      </p:sp>
      <p:pic>
        <p:nvPicPr>
          <p:cNvPr id="14" name="Picture 13"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8" name="TextBox 17"/>
          <p:cNvSpPr txBox="1"/>
          <p:nvPr/>
        </p:nvSpPr>
        <p:spPr>
          <a:xfrm>
            <a:off x="988205" y="698500"/>
            <a:ext cx="6022916" cy="359073"/>
          </a:xfrm>
          <a:prstGeom prst="rect">
            <a:avLst/>
          </a:prstGeom>
          <a:noFill/>
        </p:spPr>
        <p:txBody>
          <a:bodyPr wrap="square" lIns="0" tIns="0" rIns="0" bIns="0" rtlCol="0">
            <a:spAutoFit/>
          </a:bodyPr>
          <a:lstStyle/>
          <a:p>
            <a:pPr>
              <a:lnSpc>
                <a:spcPct val="80000"/>
              </a:lnSpc>
            </a:pPr>
            <a:r>
              <a:rPr lang="en-US" sz="2800" dirty="0" smtClean="0">
                <a:solidFill>
                  <a:srgbClr val="FFFFFF"/>
                </a:solidFill>
                <a:latin typeface="P22 Underground Demi"/>
                <a:cs typeface="P22 Underground Demi"/>
              </a:rPr>
              <a:t>Plenary – agreement line</a:t>
            </a:r>
            <a:endParaRPr lang="en-US" sz="2800" dirty="0">
              <a:solidFill>
                <a:srgbClr val="FFFFFF"/>
              </a:solidFill>
              <a:latin typeface="P22 Underground GR"/>
              <a:cs typeface="P22 Underground GR"/>
            </a:endParaRPr>
          </a:p>
        </p:txBody>
      </p:sp>
    </p:spTree>
    <p:extLst>
      <p:ext uri="{BB962C8B-B14F-4D97-AF65-F5344CB8AC3E}">
        <p14:creationId xmlns:p14="http://schemas.microsoft.com/office/powerpoint/2010/main" val="616527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954" y="148459"/>
            <a:ext cx="9012045" cy="6740306"/>
          </a:xfrm>
          <a:prstGeom prst="rect">
            <a:avLst/>
          </a:prstGeom>
        </p:spPr>
        <p:txBody>
          <a:bodyPr wrap="square">
            <a:spAutoFit/>
          </a:bodyPr>
          <a:lstStyle/>
          <a:p>
            <a:r>
              <a:rPr lang="en-US" sz="2400" dirty="0" smtClean="0"/>
              <a:t>Vince Reid’s story: </a:t>
            </a:r>
          </a:p>
          <a:p>
            <a:endParaRPr lang="en-US" sz="2400" dirty="0" smtClean="0"/>
          </a:p>
          <a:p>
            <a:r>
              <a:rPr lang="en-US" sz="2400" dirty="0" smtClean="0"/>
              <a:t>Vincent Albert Reid was born on 9th January 1935 in Jamaica and brought up in Kingston by adopted parents. At the age of 13 he migrated with them to England travelling on the ship Empire </a:t>
            </a:r>
            <a:r>
              <a:rPr lang="en-US" sz="2400" dirty="0" err="1" smtClean="0"/>
              <a:t>Windrush</a:t>
            </a:r>
            <a:r>
              <a:rPr lang="en-US" sz="2400" dirty="0" smtClean="0"/>
              <a:t> which disembarked its passengers at </a:t>
            </a:r>
            <a:r>
              <a:rPr lang="en-US" sz="2400" dirty="0" err="1" smtClean="0"/>
              <a:t>Tilbury</a:t>
            </a:r>
            <a:r>
              <a:rPr lang="en-US" sz="2400" dirty="0" smtClean="0"/>
              <a:t> Docks, Essex, on 22nd June 1948.  </a:t>
            </a:r>
          </a:p>
          <a:p>
            <a:endParaRPr lang="en-US" sz="2400" dirty="0" smtClean="0"/>
          </a:p>
          <a:p>
            <a:r>
              <a:rPr lang="en-US" sz="2400" dirty="0" smtClean="0"/>
              <a:t>Life for him at secondary school was unpleasant. He experienced bullying because of his Jamaican accent and the </a:t>
            </a:r>
            <a:r>
              <a:rPr lang="en-US" sz="2400" dirty="0" err="1" smtClean="0"/>
              <a:t>colour</a:t>
            </a:r>
            <a:r>
              <a:rPr lang="en-US" sz="2400" dirty="0" smtClean="0"/>
              <a:t> of his skin. This led him to become truant and consequently he left school without any certificates. Vince was employed by the Post Office, but at aged 16, he joined the Royal Air Force as a mechanic, serving temporarily overseas in Malaya. After four years’ service and at the age of 19, he bought himself out of the RAF. He later found work at Heathrow Airport, but left when his employer refused to give him time-off to attend a further education institution.</a:t>
            </a:r>
          </a:p>
          <a:p>
            <a:endParaRPr lang="en-US" sz="2400" dirty="0" smtClean="0"/>
          </a:p>
        </p:txBody>
      </p:sp>
    </p:spTree>
    <p:extLst>
      <p:ext uri="{BB962C8B-B14F-4D97-AF65-F5344CB8AC3E}">
        <p14:creationId xmlns:p14="http://schemas.microsoft.com/office/powerpoint/2010/main" val="2205476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651" y="627015"/>
            <a:ext cx="8702971" cy="6001642"/>
          </a:xfrm>
          <a:prstGeom prst="rect">
            <a:avLst/>
          </a:prstGeom>
        </p:spPr>
        <p:txBody>
          <a:bodyPr wrap="square">
            <a:spAutoFit/>
          </a:bodyPr>
          <a:lstStyle/>
          <a:p>
            <a:r>
              <a:rPr lang="en-US" sz="2400" dirty="0" smtClean="0"/>
              <a:t>Vince Reid’s story continued: </a:t>
            </a:r>
          </a:p>
          <a:p>
            <a:endParaRPr lang="en-US" sz="2400" dirty="0" smtClean="0"/>
          </a:p>
          <a:p>
            <a:r>
              <a:rPr lang="en-US" sz="2400" dirty="0" smtClean="0"/>
              <a:t>It was in late 1960s that he met and married Elizabeth Evans, an English woman, who fully supported his efforts to study at university level.  Vince was accepted as a mature student aged 35 to read African history at Sussex University.  After graduating in 1973 he studied for a master's degree at the School of Oriental and African Studies (SOAS) in London.</a:t>
            </a:r>
          </a:p>
          <a:p>
            <a:endParaRPr lang="en-US" sz="2400" dirty="0" smtClean="0"/>
          </a:p>
          <a:p>
            <a:r>
              <a:rPr lang="en-US" sz="2400" dirty="0" smtClean="0"/>
              <a:t>In 1974, he joined Brixton College of Further Education (now part of </a:t>
            </a:r>
            <a:r>
              <a:rPr lang="en-US" sz="2400" dirty="0" err="1" smtClean="0"/>
              <a:t>Lambeth</a:t>
            </a:r>
            <a:r>
              <a:rPr lang="en-US" sz="2400" dirty="0" smtClean="0"/>
              <a:t> College) in South London. There he became a pioneering lecturer on Caribbean and African history and served as a mentor to staff and students. Vince took early retirement in 1995 as a senior lecturer, and in 1998 played an important role in the national commemoration of the 50th anniversary of the arrival of the Empire </a:t>
            </a:r>
            <a:r>
              <a:rPr lang="en-US" sz="2400" dirty="0" err="1" smtClean="0"/>
              <a:t>Windrush</a:t>
            </a:r>
            <a:r>
              <a:rPr lang="en-US" sz="2400" dirty="0" smtClean="0"/>
              <a:t>. Vince died suddenly aged 66 on 11th May 2001.</a:t>
            </a:r>
            <a:endParaRPr lang="en-US" sz="2400" dirty="0"/>
          </a:p>
        </p:txBody>
      </p:sp>
    </p:spTree>
    <p:extLst>
      <p:ext uri="{BB962C8B-B14F-4D97-AF65-F5344CB8AC3E}">
        <p14:creationId xmlns:p14="http://schemas.microsoft.com/office/powerpoint/2010/main" val="1253127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70" y="168424"/>
            <a:ext cx="8806330" cy="5909311"/>
          </a:xfrm>
          <a:prstGeom prst="rect">
            <a:avLst/>
          </a:prstGeom>
        </p:spPr>
        <p:txBody>
          <a:bodyPr wrap="square">
            <a:spAutoFit/>
          </a:bodyPr>
          <a:lstStyle/>
          <a:p>
            <a:r>
              <a:rPr lang="en-US" b="1" dirty="0">
                <a:solidFill>
                  <a:srgbClr val="000000"/>
                </a:solidFill>
              </a:rPr>
              <a:t>Vince </a:t>
            </a:r>
            <a:r>
              <a:rPr lang="en-US" b="1" dirty="0" smtClean="0">
                <a:solidFill>
                  <a:srgbClr val="000000"/>
                </a:solidFill>
              </a:rPr>
              <a:t>Reid – in his own words</a:t>
            </a:r>
            <a:endParaRPr lang="en-US" b="1" dirty="0">
              <a:solidFill>
                <a:srgbClr val="000000"/>
              </a:solidFill>
            </a:endParaRPr>
          </a:p>
          <a:p>
            <a:endParaRPr lang="en-US" dirty="0">
              <a:solidFill>
                <a:srgbClr val="000000"/>
              </a:solidFill>
            </a:endParaRPr>
          </a:p>
          <a:p>
            <a:r>
              <a:rPr lang="en-US" dirty="0" smtClean="0">
                <a:solidFill>
                  <a:srgbClr val="000000"/>
                </a:solidFill>
              </a:rPr>
              <a:t>“My </a:t>
            </a:r>
            <a:r>
              <a:rPr lang="en-US" dirty="0">
                <a:solidFill>
                  <a:srgbClr val="000000"/>
                </a:solidFill>
              </a:rPr>
              <a:t>parents brought me on the Windrush </a:t>
            </a:r>
            <a:r>
              <a:rPr lang="en-US" dirty="0" smtClean="0">
                <a:solidFill>
                  <a:srgbClr val="000000"/>
                </a:solidFill>
              </a:rPr>
              <a:t>– </a:t>
            </a:r>
            <a:r>
              <a:rPr lang="en-US" dirty="0">
                <a:solidFill>
                  <a:srgbClr val="000000"/>
                </a:solidFill>
              </a:rPr>
              <a:t>I had no choice in the matter. They didn't have to </a:t>
            </a:r>
            <a:r>
              <a:rPr lang="en-US" dirty="0" smtClean="0">
                <a:solidFill>
                  <a:srgbClr val="000000"/>
                </a:solidFill>
              </a:rPr>
              <a:t>– </a:t>
            </a:r>
            <a:r>
              <a:rPr lang="en-US" dirty="0">
                <a:solidFill>
                  <a:srgbClr val="000000"/>
                </a:solidFill>
              </a:rPr>
              <a:t>it was obvious they came in search of a better life, better opportunities. It was quite a devastating experience. I was </a:t>
            </a:r>
            <a:r>
              <a:rPr lang="en-US" dirty="0" smtClean="0">
                <a:solidFill>
                  <a:srgbClr val="000000"/>
                </a:solidFill>
              </a:rPr>
              <a:t>13 when </a:t>
            </a:r>
            <a:r>
              <a:rPr lang="en-US" dirty="0">
                <a:solidFill>
                  <a:srgbClr val="000000"/>
                </a:solidFill>
              </a:rPr>
              <a:t>I arrived so I wasn't a man, I was a boy. Most of the people on the Windrush were men. I had never been out of </a:t>
            </a:r>
            <a:r>
              <a:rPr lang="en-US" dirty="0" smtClean="0">
                <a:solidFill>
                  <a:srgbClr val="000000"/>
                </a:solidFill>
              </a:rPr>
              <a:t>Kingston, </a:t>
            </a:r>
            <a:r>
              <a:rPr lang="en-US" dirty="0">
                <a:solidFill>
                  <a:srgbClr val="000000"/>
                </a:solidFill>
              </a:rPr>
              <a:t>same as for </a:t>
            </a:r>
            <a:r>
              <a:rPr lang="en-US" dirty="0" smtClean="0">
                <a:solidFill>
                  <a:srgbClr val="000000"/>
                </a:solidFill>
              </a:rPr>
              <a:t>anybody: </a:t>
            </a:r>
            <a:r>
              <a:rPr lang="en-US" dirty="0">
                <a:solidFill>
                  <a:srgbClr val="000000"/>
                </a:solidFill>
              </a:rPr>
              <a:t>to go on this big ship, for all those days it was quite an experience</a:t>
            </a:r>
            <a:r>
              <a:rPr lang="en-US" dirty="0" smtClean="0">
                <a:solidFill>
                  <a:srgbClr val="000000"/>
                </a:solidFill>
              </a:rPr>
              <a:t>.</a:t>
            </a:r>
          </a:p>
          <a:p>
            <a:endParaRPr lang="en-US" dirty="0">
              <a:solidFill>
                <a:srgbClr val="000000"/>
              </a:solidFill>
            </a:endParaRPr>
          </a:p>
          <a:p>
            <a:r>
              <a:rPr lang="en-US" dirty="0">
                <a:solidFill>
                  <a:srgbClr val="000000"/>
                </a:solidFill>
              </a:rPr>
              <a:t>I went to school in </a:t>
            </a:r>
            <a:r>
              <a:rPr lang="en-US" dirty="0" smtClean="0">
                <a:solidFill>
                  <a:srgbClr val="000000"/>
                </a:solidFill>
              </a:rPr>
              <a:t>King’s </a:t>
            </a:r>
            <a:r>
              <a:rPr lang="en-US" dirty="0">
                <a:solidFill>
                  <a:srgbClr val="000000"/>
                </a:solidFill>
              </a:rPr>
              <a:t>Cross. I never associated with white people in any significant degree, and then school I came across real hostility. I mean to say I had no friends for several </a:t>
            </a:r>
            <a:r>
              <a:rPr lang="en-US" dirty="0" smtClean="0">
                <a:solidFill>
                  <a:srgbClr val="000000"/>
                </a:solidFill>
              </a:rPr>
              <a:t>years – </a:t>
            </a:r>
            <a:r>
              <a:rPr lang="en-US" dirty="0">
                <a:solidFill>
                  <a:srgbClr val="000000"/>
                </a:solidFill>
              </a:rPr>
              <a:t>that wouldn't be far from the truth</a:t>
            </a:r>
            <a:r>
              <a:rPr lang="en-US" dirty="0" smtClean="0">
                <a:solidFill>
                  <a:srgbClr val="000000"/>
                </a:solidFill>
              </a:rPr>
              <a:t>.</a:t>
            </a:r>
          </a:p>
          <a:p>
            <a:endParaRPr lang="en-US" dirty="0">
              <a:solidFill>
                <a:srgbClr val="000000"/>
              </a:solidFill>
            </a:endParaRPr>
          </a:p>
          <a:p>
            <a:r>
              <a:rPr lang="en-US" dirty="0">
                <a:solidFill>
                  <a:srgbClr val="000000"/>
                </a:solidFill>
              </a:rPr>
              <a:t>I only had friends when I had gone through the Air Force </a:t>
            </a:r>
            <a:r>
              <a:rPr lang="en-US" dirty="0" smtClean="0">
                <a:solidFill>
                  <a:srgbClr val="000000"/>
                </a:solidFill>
              </a:rPr>
              <a:t>and </a:t>
            </a:r>
            <a:r>
              <a:rPr lang="en-US" dirty="0">
                <a:solidFill>
                  <a:srgbClr val="000000"/>
                </a:solidFill>
              </a:rPr>
              <a:t>came out. I joined the Air Force </a:t>
            </a:r>
            <a:r>
              <a:rPr lang="en-US" dirty="0" smtClean="0">
                <a:solidFill>
                  <a:srgbClr val="000000"/>
                </a:solidFill>
              </a:rPr>
              <a:t>when </a:t>
            </a:r>
            <a:r>
              <a:rPr lang="en-US" dirty="0">
                <a:solidFill>
                  <a:srgbClr val="000000"/>
                </a:solidFill>
              </a:rPr>
              <a:t>I was sixteen, what they call a boy entrant </a:t>
            </a:r>
            <a:r>
              <a:rPr lang="en-US" dirty="0" smtClean="0">
                <a:solidFill>
                  <a:srgbClr val="000000"/>
                </a:solidFill>
              </a:rPr>
              <a:t>– an </a:t>
            </a:r>
            <a:r>
              <a:rPr lang="en-US" dirty="0">
                <a:solidFill>
                  <a:srgbClr val="000000"/>
                </a:solidFill>
              </a:rPr>
              <a:t>Air Force </a:t>
            </a:r>
            <a:r>
              <a:rPr lang="en-US" dirty="0" smtClean="0">
                <a:solidFill>
                  <a:srgbClr val="000000"/>
                </a:solidFill>
              </a:rPr>
              <a:t>apprentice</a:t>
            </a:r>
            <a:r>
              <a:rPr lang="en-US" dirty="0">
                <a:solidFill>
                  <a:srgbClr val="000000"/>
                </a:solidFill>
              </a:rPr>
              <a:t>. By the time I came out there were more black people in this country</a:t>
            </a:r>
            <a:r>
              <a:rPr lang="en-US" dirty="0" smtClean="0">
                <a:solidFill>
                  <a:srgbClr val="000000"/>
                </a:solidFill>
              </a:rPr>
              <a:t>.</a:t>
            </a:r>
          </a:p>
          <a:p>
            <a:endParaRPr lang="en-US" dirty="0">
              <a:solidFill>
                <a:srgbClr val="000000"/>
              </a:solidFill>
            </a:endParaRPr>
          </a:p>
          <a:p>
            <a:r>
              <a:rPr lang="en-US" dirty="0">
                <a:solidFill>
                  <a:srgbClr val="000000"/>
                </a:solidFill>
              </a:rPr>
              <a:t>I am 62 years old now. I have been here 50 </a:t>
            </a:r>
            <a:r>
              <a:rPr lang="en-US" dirty="0" smtClean="0">
                <a:solidFill>
                  <a:srgbClr val="000000"/>
                </a:solidFill>
              </a:rPr>
              <a:t>years. </a:t>
            </a:r>
            <a:r>
              <a:rPr lang="en-US" dirty="0">
                <a:solidFill>
                  <a:srgbClr val="000000"/>
                </a:solidFill>
              </a:rPr>
              <a:t>I would prefer to live here. Well, my family is here, my wife, my grandchildren are </a:t>
            </a:r>
            <a:r>
              <a:rPr lang="en-US" dirty="0" smtClean="0">
                <a:solidFill>
                  <a:srgbClr val="000000"/>
                </a:solidFill>
              </a:rPr>
              <a:t>here. I </a:t>
            </a:r>
            <a:r>
              <a:rPr lang="en-US" dirty="0">
                <a:solidFill>
                  <a:srgbClr val="000000"/>
                </a:solidFill>
              </a:rPr>
              <a:t>have no significant roots in Jamaica. I have been back to Kingston several times. My circumstances were significantly different to everyone else's, but personally I like England, it's a nice place to live. It's not to say it doesn't have its problems, racism and so on</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4169912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100868" y="1981200"/>
            <a:ext cx="1734654" cy="1734654"/>
          </a:xfrm>
          <a:prstGeom prst="ellipse">
            <a:avLst/>
          </a:prstGeom>
          <a:noFill/>
          <a:ln w="76200" cmpd="sng">
            <a:solidFill>
              <a:schemeClr val="tx1"/>
            </a:solidFill>
          </a:ln>
        </p:spPr>
      </p:pic>
      <p:pic>
        <p:nvPicPr>
          <p:cNvPr id="3" name="Picture 2"/>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3425560" y="2012321"/>
            <a:ext cx="1722156" cy="1734654"/>
          </a:xfrm>
          <a:prstGeom prst="ellipse">
            <a:avLst/>
          </a:prstGeom>
          <a:ln w="76200" cmpd="sng">
            <a:solidFill>
              <a:schemeClr val="accent1">
                <a:lumMod val="75000"/>
              </a:schemeClr>
            </a:solidFill>
          </a:ln>
        </p:spPr>
      </p:pic>
      <p:pic>
        <p:nvPicPr>
          <p:cNvPr id="13" name="Picture 12"/>
          <p:cNvPicPr>
            <a:picLocks/>
          </p:cNvPicPr>
          <p:nvPr/>
        </p:nvPicPr>
        <p:blipFill>
          <a:blip r:embed="rId5" cstate="print">
            <a:extLst>
              <a:ext uri="{28A0092B-C50C-407E-A947-70E740481C1C}">
                <a14:useLocalDpi xmlns:a14="http://schemas.microsoft.com/office/drawing/2010/main"/>
              </a:ext>
            </a:extLst>
          </a:blip>
          <a:stretch>
            <a:fillRect/>
          </a:stretch>
        </p:blipFill>
        <p:spPr>
          <a:xfrm>
            <a:off x="5755469" y="1981200"/>
            <a:ext cx="1722156" cy="1734654"/>
          </a:xfrm>
          <a:prstGeom prst="ellipse">
            <a:avLst/>
          </a:prstGeom>
          <a:ln w="76200" cmpd="sng">
            <a:solidFill>
              <a:schemeClr val="accent2">
                <a:lumMod val="75000"/>
              </a:schemeClr>
            </a:solidFill>
          </a:ln>
        </p:spPr>
      </p:pic>
      <p:pic>
        <p:nvPicPr>
          <p:cNvPr id="14" name="Picture 13"/>
          <p:cNvPicPr>
            <a:picLocks/>
          </p:cNvPicPr>
          <p:nvPr/>
        </p:nvPicPr>
        <p:blipFill rotWithShape="1">
          <a:blip r:embed="rId6" cstate="print">
            <a:extLst>
              <a:ext uri="{28A0092B-C50C-407E-A947-70E740481C1C}">
                <a14:useLocalDpi xmlns:a14="http://schemas.microsoft.com/office/drawing/2010/main"/>
              </a:ext>
            </a:extLst>
          </a:blip>
          <a:srcRect r="8218"/>
          <a:stretch/>
        </p:blipFill>
        <p:spPr>
          <a:xfrm>
            <a:off x="3425559" y="3956421"/>
            <a:ext cx="1722157" cy="1734654"/>
          </a:xfrm>
          <a:prstGeom prst="ellipse">
            <a:avLst/>
          </a:prstGeom>
          <a:ln w="76200" cmpd="sng">
            <a:solidFill>
              <a:schemeClr val="accent5">
                <a:lumMod val="75000"/>
              </a:schemeClr>
            </a:solidFill>
          </a:ln>
        </p:spPr>
      </p:pic>
      <p:pic>
        <p:nvPicPr>
          <p:cNvPr id="15" name="Picture 14"/>
          <p:cNvPicPr>
            <a:picLocks/>
          </p:cNvPicPr>
          <p:nvPr/>
        </p:nvPicPr>
        <p:blipFill rotWithShape="1">
          <a:blip r:embed="rId7" cstate="print">
            <a:extLst>
              <a:ext uri="{28A0092B-C50C-407E-A947-70E740481C1C}">
                <a14:useLocalDpi xmlns:a14="http://schemas.microsoft.com/office/drawing/2010/main"/>
              </a:ext>
            </a:extLst>
          </a:blip>
          <a:srcRect/>
          <a:stretch/>
        </p:blipFill>
        <p:spPr>
          <a:xfrm>
            <a:off x="1092200" y="3956421"/>
            <a:ext cx="1734654" cy="1734654"/>
          </a:xfrm>
          <a:prstGeom prst="ellipse">
            <a:avLst/>
          </a:prstGeom>
          <a:ln w="76200" cmpd="sng">
            <a:solidFill>
              <a:schemeClr val="accent4">
                <a:lumMod val="75000"/>
              </a:schemeClr>
            </a:solidFill>
          </a:ln>
        </p:spPr>
      </p:pic>
      <p:pic>
        <p:nvPicPr>
          <p:cNvPr id="17" name="Picture 16"/>
          <p:cNvPicPr>
            <a:picLocks/>
          </p:cNvPicPr>
          <p:nvPr/>
        </p:nvPicPr>
        <p:blipFill>
          <a:blip r:embed="rId8"/>
          <a:stretch>
            <a:fillRect/>
          </a:stretch>
        </p:blipFill>
        <p:spPr>
          <a:xfrm>
            <a:off x="5687424" y="3892921"/>
            <a:ext cx="1932607" cy="1866477"/>
          </a:xfrm>
          <a:prstGeom prst="ellipse">
            <a:avLst/>
          </a:prstGeom>
          <a:ln>
            <a:noFill/>
          </a:ln>
          <a:effectLst>
            <a:softEdge rad="112500"/>
          </a:effectLst>
        </p:spPr>
      </p:pic>
      <p:sp>
        <p:nvSpPr>
          <p:cNvPr id="19" name="Oval 18"/>
          <p:cNvSpPr/>
          <p:nvPr/>
        </p:nvSpPr>
        <p:spPr>
          <a:xfrm>
            <a:off x="5755469" y="3962719"/>
            <a:ext cx="1791262" cy="1733842"/>
          </a:xfrm>
          <a:prstGeom prst="ellipse">
            <a:avLst/>
          </a:prstGeom>
          <a:noFill/>
          <a:ln w="7620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6" name="Picture 15" descr="•MM Master Mark cya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25" name="Rectangle 24"/>
          <p:cNvSpPr>
            <a:spLocks/>
          </p:cNvSpPr>
          <p:nvPr/>
        </p:nvSpPr>
        <p:spPr bwMode="auto">
          <a:xfrm>
            <a:off x="770668" y="5918200"/>
            <a:ext cx="648103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r>
              <a:rPr lang="en-US" sz="2800" dirty="0" smtClean="0">
                <a:solidFill>
                  <a:srgbClr val="000000"/>
                </a:solidFill>
                <a:latin typeface="P22 Underground GR"/>
                <a:ea typeface="ＭＳ Ｐゴシック" charset="0"/>
                <a:cs typeface="P22 Underground GR"/>
              </a:rPr>
              <a:t>Six immigration stories</a:t>
            </a:r>
          </a:p>
        </p:txBody>
      </p:sp>
      <p:sp>
        <p:nvSpPr>
          <p:cNvPr id="26" name="Rectangle 25"/>
          <p:cNvSpPr/>
          <p:nvPr/>
        </p:nvSpPr>
        <p:spPr>
          <a:xfrm>
            <a:off x="774700" y="624290"/>
            <a:ext cx="6794500" cy="932502"/>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988205" y="711200"/>
            <a:ext cx="6489420" cy="703782"/>
          </a:xfrm>
          <a:prstGeom prst="rect">
            <a:avLst/>
          </a:prstGeom>
          <a:noFill/>
        </p:spPr>
        <p:txBody>
          <a:bodyPr wrap="square" lIns="0" tIns="0" rIns="0" bIns="0" rtlCol="0">
            <a:spAutoFit/>
          </a:bodyPr>
          <a:lstStyle/>
          <a:p>
            <a:pPr>
              <a:lnSpc>
                <a:spcPct val="80000"/>
              </a:lnSpc>
            </a:pPr>
            <a:r>
              <a:rPr lang="en-US" sz="2800" dirty="0" smtClean="0">
                <a:solidFill>
                  <a:srgbClr val="FFFFFF"/>
                </a:solidFill>
                <a:latin typeface="P22 Underground Demi"/>
                <a:cs typeface="P22 Underground Demi"/>
              </a:rPr>
              <a:t>Unpacked to stay</a:t>
            </a:r>
            <a:endParaRPr lang="en-US" sz="2800" dirty="0" smtClean="0">
              <a:solidFill>
                <a:srgbClr val="FFFFFF"/>
              </a:solidFill>
              <a:latin typeface="P22 Underground GR"/>
              <a:cs typeface="P22 Underground GR"/>
            </a:endParaRPr>
          </a:p>
          <a:p>
            <a:pPr>
              <a:lnSpc>
                <a:spcPct val="80000"/>
              </a:lnSpc>
            </a:pPr>
            <a:r>
              <a:rPr lang="en-US" sz="2800" dirty="0" smtClean="0">
                <a:solidFill>
                  <a:srgbClr val="FFFFFF"/>
                </a:solidFill>
                <a:latin typeface="P22 Underground GR"/>
                <a:cs typeface="P22 Underground GR"/>
              </a:rPr>
              <a:t>When did Britain become a home?</a:t>
            </a:r>
            <a:endParaRPr lang="en-US" sz="2800" dirty="0">
              <a:solidFill>
                <a:srgbClr val="FFFFFF"/>
              </a:solidFill>
              <a:latin typeface="P22 Underground GR"/>
              <a:cs typeface="P22 Underground GR"/>
            </a:endParaRPr>
          </a:p>
        </p:txBody>
      </p:sp>
    </p:spTree>
    <p:extLst>
      <p:ext uri="{BB962C8B-B14F-4D97-AF65-F5344CB8AC3E}">
        <p14:creationId xmlns:p14="http://schemas.microsoft.com/office/powerpoint/2010/main" val="606089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25" name="Rectangle 24"/>
          <p:cNvSpPr>
            <a:spLocks/>
          </p:cNvSpPr>
          <p:nvPr/>
        </p:nvSpPr>
        <p:spPr bwMode="auto">
          <a:xfrm>
            <a:off x="770668" y="4711700"/>
            <a:ext cx="701096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endParaRPr lang="en-US" sz="2800" dirty="0" smtClean="0">
              <a:solidFill>
                <a:srgbClr val="000000"/>
              </a:solidFill>
              <a:latin typeface="P22 Underground GR"/>
              <a:ea typeface="ＭＳ Ｐゴシック" charset="0"/>
              <a:cs typeface="P22 Underground GR"/>
            </a:endParaRPr>
          </a:p>
        </p:txBody>
      </p:sp>
      <p:sp>
        <p:nvSpPr>
          <p:cNvPr id="26" name="Rectangle 25"/>
          <p:cNvSpPr/>
          <p:nvPr/>
        </p:nvSpPr>
        <p:spPr>
          <a:xfrm>
            <a:off x="774700" y="624290"/>
            <a:ext cx="6794500" cy="932502"/>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988205" y="711200"/>
            <a:ext cx="6489420" cy="359073"/>
          </a:xfrm>
          <a:prstGeom prst="rect">
            <a:avLst/>
          </a:prstGeom>
          <a:noFill/>
        </p:spPr>
        <p:txBody>
          <a:bodyPr wrap="square" lIns="0" tIns="0" rIns="0" bIns="0" rtlCol="0">
            <a:spAutoFit/>
          </a:bodyPr>
          <a:lstStyle/>
          <a:p>
            <a:pPr>
              <a:lnSpc>
                <a:spcPct val="80000"/>
              </a:lnSpc>
            </a:pPr>
            <a:r>
              <a:rPr lang="en-US" sz="2800" dirty="0" err="1" smtClean="0">
                <a:solidFill>
                  <a:srgbClr val="FFFFFF"/>
                </a:solidFill>
                <a:latin typeface="P22 Underground Demi"/>
                <a:cs typeface="P22 Underground Demi"/>
              </a:rPr>
              <a:t>Windrush</a:t>
            </a:r>
            <a:r>
              <a:rPr lang="en-US" sz="2800" dirty="0" smtClean="0">
                <a:solidFill>
                  <a:srgbClr val="FFFFFF"/>
                </a:solidFill>
                <a:latin typeface="P22 Underground Demi"/>
                <a:cs typeface="P22 Underground Demi"/>
              </a:rPr>
              <a:t> Foundation information</a:t>
            </a:r>
            <a:endParaRPr lang="en-US" sz="2800" dirty="0">
              <a:solidFill>
                <a:srgbClr val="FFFFFF"/>
              </a:solidFill>
              <a:latin typeface="P22 Underground GR"/>
              <a:cs typeface="P22 Underground GR"/>
            </a:endParaRPr>
          </a:p>
        </p:txBody>
      </p:sp>
      <p:sp>
        <p:nvSpPr>
          <p:cNvPr id="8" name="Rectangle 7"/>
          <p:cNvSpPr>
            <a:spLocks/>
          </p:cNvSpPr>
          <p:nvPr/>
        </p:nvSpPr>
        <p:spPr bwMode="auto">
          <a:xfrm>
            <a:off x="923068" y="4864100"/>
            <a:ext cx="701096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endParaRPr lang="en-US" sz="4000" dirty="0" smtClean="0">
              <a:solidFill>
                <a:srgbClr val="000000"/>
              </a:solidFill>
              <a:latin typeface="P22 Underground GR"/>
              <a:ea typeface="ＭＳ Ｐゴシック" charset="0"/>
              <a:cs typeface="P22 Underground GR"/>
            </a:endParaRPr>
          </a:p>
        </p:txBody>
      </p:sp>
      <p:sp>
        <p:nvSpPr>
          <p:cNvPr id="4" name="Rectangle 3"/>
          <p:cNvSpPr/>
          <p:nvPr/>
        </p:nvSpPr>
        <p:spPr>
          <a:xfrm>
            <a:off x="770668" y="1872020"/>
            <a:ext cx="7010968" cy="4985980"/>
          </a:xfrm>
          <a:prstGeom prst="rect">
            <a:avLst/>
          </a:prstGeom>
        </p:spPr>
        <p:txBody>
          <a:bodyPr wrap="square">
            <a:spAutoFit/>
          </a:bodyPr>
          <a:lstStyle/>
          <a:p>
            <a:r>
              <a:rPr lang="en-US" sz="2000" dirty="0">
                <a:latin typeface="P22 Underground Light"/>
                <a:cs typeface="P22 Underground Light"/>
              </a:rPr>
              <a:t>This lesson is produced in partnership with </a:t>
            </a:r>
            <a:r>
              <a:rPr lang="en-US" sz="2000" dirty="0" err="1">
                <a:latin typeface="P22 Underground Light"/>
                <a:cs typeface="P22 Underground Light"/>
              </a:rPr>
              <a:t>Windrush</a:t>
            </a:r>
            <a:r>
              <a:rPr lang="en-US" sz="2000" dirty="0">
                <a:latin typeface="P22 Underground Light"/>
                <a:cs typeface="P22 Underground Light"/>
              </a:rPr>
              <a:t> Foundation which is a registered Charity established in 1996. The </a:t>
            </a:r>
            <a:r>
              <a:rPr lang="en-US" sz="2000" dirty="0" err="1">
                <a:latin typeface="P22 Underground Light"/>
                <a:cs typeface="P22 Underground Light"/>
              </a:rPr>
              <a:t>organisation</a:t>
            </a:r>
            <a:r>
              <a:rPr lang="en-US" sz="2000" dirty="0">
                <a:latin typeface="P22 Underground Light"/>
                <a:cs typeface="P22 Underground Light"/>
              </a:rPr>
              <a:t> plays the leading role in preserving the history of the arrival of the first post-war wave of Caribbean settlers at </a:t>
            </a:r>
            <a:r>
              <a:rPr lang="en-US" sz="2000" dirty="0" err="1">
                <a:latin typeface="P22 Underground Light"/>
                <a:cs typeface="P22 Underground Light"/>
              </a:rPr>
              <a:t>Tilbury</a:t>
            </a:r>
            <a:r>
              <a:rPr lang="en-US" sz="2000" dirty="0">
                <a:latin typeface="P22 Underground Light"/>
                <a:cs typeface="P22 Underground Light"/>
              </a:rPr>
              <a:t> Docks, Essex, on 22nd June 1948. </a:t>
            </a:r>
            <a:endParaRPr lang="en-US" sz="2000" dirty="0" smtClean="0">
              <a:latin typeface="P22 Underground Light"/>
              <a:cs typeface="P22 Underground Light"/>
            </a:endParaRPr>
          </a:p>
          <a:p>
            <a:endParaRPr lang="en-GB" sz="2000" dirty="0">
              <a:latin typeface="P22 Underground Light"/>
              <a:cs typeface="P22 Underground Light"/>
            </a:endParaRPr>
          </a:p>
          <a:p>
            <a:r>
              <a:rPr lang="en-US" sz="2000" dirty="0" smtClean="0">
                <a:latin typeface="P22 Underground Light"/>
                <a:cs typeface="P22 Underground Light"/>
              </a:rPr>
              <a:t>The Foundation’s mission is to promote good community relations and to </a:t>
            </a:r>
            <a:r>
              <a:rPr lang="en-US" sz="2000" dirty="0" err="1" smtClean="0">
                <a:latin typeface="P22 Underground Light"/>
                <a:cs typeface="P22 Underground Light"/>
              </a:rPr>
              <a:t>endeavour</a:t>
            </a:r>
            <a:r>
              <a:rPr lang="en-US" sz="2000" dirty="0" smtClean="0">
                <a:latin typeface="P22 Underground Light"/>
                <a:cs typeface="P22 Underground Light"/>
              </a:rPr>
              <a:t> to eliminate discrimination on the grounds of race, encouraging equality of opportunity for all.   It </a:t>
            </a:r>
            <a:r>
              <a:rPr lang="en-GB" sz="2000" dirty="0" smtClean="0">
                <a:latin typeface="P22 Underground Light"/>
                <a:cs typeface="P22 Underground Light"/>
              </a:rPr>
              <a:t>delivers heritage projects, programmes and initiatives which highlight African and Caribbean people's contributions to the arts, public services, commerce and other areas of socio-economic and cultural life in Britain.  </a:t>
            </a:r>
          </a:p>
          <a:p>
            <a:endParaRPr lang="en-US" sz="2000" dirty="0">
              <a:latin typeface="P22 Underground Light"/>
              <a:cs typeface="P22 Underground Light"/>
            </a:endParaRPr>
          </a:p>
          <a:p>
            <a:endParaRPr lang="en-US" dirty="0">
              <a:latin typeface="P22 Underground Light"/>
              <a:cs typeface="P22 Underground Light"/>
            </a:endParaRPr>
          </a:p>
        </p:txBody>
      </p:sp>
    </p:spTree>
    <p:extLst>
      <p:ext uri="{BB962C8B-B14F-4D97-AF65-F5344CB8AC3E}">
        <p14:creationId xmlns:p14="http://schemas.microsoft.com/office/powerpoint/2010/main" val="13003373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25" name="Rectangle 24"/>
          <p:cNvSpPr>
            <a:spLocks/>
          </p:cNvSpPr>
          <p:nvPr/>
        </p:nvSpPr>
        <p:spPr bwMode="auto">
          <a:xfrm>
            <a:off x="770668" y="4711700"/>
            <a:ext cx="701096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r>
              <a:rPr lang="en-US" sz="2800" dirty="0" smtClean="0">
                <a:solidFill>
                  <a:srgbClr val="15A0DF"/>
                </a:solidFill>
                <a:latin typeface="P22 Underground Demi"/>
                <a:ea typeface="ＭＳ Ｐゴシック" charset="0"/>
                <a:cs typeface="P22 Underground Demi"/>
              </a:rPr>
              <a:t>Enquiry question: </a:t>
            </a:r>
            <a:br>
              <a:rPr lang="en-US" sz="2800" dirty="0" smtClean="0">
                <a:solidFill>
                  <a:srgbClr val="15A0DF"/>
                </a:solidFill>
                <a:latin typeface="P22 Underground Demi"/>
                <a:ea typeface="ＭＳ Ｐゴシック" charset="0"/>
                <a:cs typeface="P22 Underground Demi"/>
              </a:rPr>
            </a:br>
            <a:r>
              <a:rPr lang="en-US" sz="2800" dirty="0" smtClean="0">
                <a:solidFill>
                  <a:srgbClr val="000000"/>
                </a:solidFill>
                <a:latin typeface="P22 Underground GR"/>
                <a:ea typeface="ＭＳ Ｐゴシック" charset="0"/>
                <a:cs typeface="P22 Underground GR"/>
              </a:rPr>
              <a:t>Were those who arrived on the </a:t>
            </a:r>
            <a:r>
              <a:rPr lang="en-US" sz="2800" dirty="0" err="1" smtClean="0">
                <a:solidFill>
                  <a:srgbClr val="000000"/>
                </a:solidFill>
                <a:latin typeface="P22 Underground GR"/>
                <a:ea typeface="ＭＳ Ｐゴシック" charset="0"/>
                <a:cs typeface="P22 Underground GR"/>
              </a:rPr>
              <a:t>Windrush</a:t>
            </a:r>
            <a:r>
              <a:rPr lang="en-US" sz="2800" dirty="0" smtClean="0">
                <a:solidFill>
                  <a:srgbClr val="000000"/>
                </a:solidFill>
                <a:latin typeface="P22 Underground GR"/>
                <a:ea typeface="ＭＳ Ｐゴシック" charset="0"/>
                <a:cs typeface="P22 Underground GR"/>
              </a:rPr>
              <a:t> welcomed in Britain?</a:t>
            </a:r>
          </a:p>
        </p:txBody>
      </p:sp>
      <p:sp>
        <p:nvSpPr>
          <p:cNvPr id="26" name="Rectangle 25"/>
          <p:cNvSpPr/>
          <p:nvPr/>
        </p:nvSpPr>
        <p:spPr>
          <a:xfrm>
            <a:off x="774700" y="624290"/>
            <a:ext cx="6794500" cy="932502"/>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988205" y="711200"/>
            <a:ext cx="6489420" cy="703782"/>
          </a:xfrm>
          <a:prstGeom prst="rect">
            <a:avLst/>
          </a:prstGeom>
          <a:noFill/>
        </p:spPr>
        <p:txBody>
          <a:bodyPr wrap="square" lIns="0" tIns="0" rIns="0" bIns="0" rtlCol="0">
            <a:spAutoFit/>
          </a:bodyPr>
          <a:lstStyle/>
          <a:p>
            <a:pPr>
              <a:lnSpc>
                <a:spcPct val="80000"/>
              </a:lnSpc>
            </a:pPr>
            <a:r>
              <a:rPr lang="en-US" sz="2800" dirty="0" smtClean="0">
                <a:solidFill>
                  <a:srgbClr val="FFFFFF"/>
                </a:solidFill>
                <a:latin typeface="P22 Underground Demi"/>
                <a:cs typeface="P22 Underground Demi"/>
              </a:rPr>
              <a:t>Unpacked to stay</a:t>
            </a:r>
            <a:endParaRPr lang="en-US" sz="2800" dirty="0" smtClean="0">
              <a:solidFill>
                <a:srgbClr val="FFFFFF"/>
              </a:solidFill>
              <a:latin typeface="P22 Underground GR"/>
              <a:cs typeface="P22 Underground GR"/>
            </a:endParaRPr>
          </a:p>
          <a:p>
            <a:pPr>
              <a:lnSpc>
                <a:spcPct val="80000"/>
              </a:lnSpc>
            </a:pPr>
            <a:r>
              <a:rPr lang="en-US" sz="2800" dirty="0" smtClean="0">
                <a:solidFill>
                  <a:srgbClr val="FFFFFF"/>
                </a:solidFill>
                <a:latin typeface="P22 Underground GR"/>
                <a:cs typeface="P22 Underground GR"/>
              </a:rPr>
              <a:t>When did Britain become a home?</a:t>
            </a:r>
            <a:endParaRPr lang="en-US" sz="2800" dirty="0">
              <a:solidFill>
                <a:srgbClr val="FFFFFF"/>
              </a:solidFill>
              <a:latin typeface="P22 Underground GR"/>
              <a:cs typeface="P22 Underground GR"/>
            </a:endParaRPr>
          </a:p>
        </p:txBody>
      </p:sp>
      <p:pic>
        <p:nvPicPr>
          <p:cNvPr id="9" name="Picture 2" descr="http://www.independent.co.uk/multimedia/archive/00051/Pg-10-Windrush-PA_51406s.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02364" y="1855028"/>
            <a:ext cx="3666836" cy="298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0917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Oval 4"/>
          <p:cNvSpPr>
            <a:spLocks/>
          </p:cNvSpPr>
          <p:nvPr/>
        </p:nvSpPr>
        <p:spPr bwMode="auto">
          <a:xfrm>
            <a:off x="770668" y="2328792"/>
            <a:ext cx="892969" cy="892969"/>
          </a:xfrm>
          <a:prstGeom prst="ellipse">
            <a:avLst/>
          </a:prstGeom>
          <a:solidFill>
            <a:srgbClr val="008000"/>
          </a:solidFill>
          <a:ln w="25400">
            <a:noFill/>
            <a:miter lim="800000"/>
            <a:headEnd/>
            <a:tailEnd/>
          </a:ln>
        </p:spPr>
        <p:txBody>
          <a:bodyPr lIns="0" tIns="0" rIns="0" bIns="0"/>
          <a:lstStyle/>
          <a:p>
            <a:endParaRPr lang="en-US" dirty="0"/>
          </a:p>
        </p:txBody>
      </p:sp>
      <p:sp>
        <p:nvSpPr>
          <p:cNvPr id="16389" name="Oval 5"/>
          <p:cNvSpPr>
            <a:spLocks/>
          </p:cNvSpPr>
          <p:nvPr/>
        </p:nvSpPr>
        <p:spPr bwMode="auto">
          <a:xfrm>
            <a:off x="770668" y="3539439"/>
            <a:ext cx="892969" cy="892969"/>
          </a:xfrm>
          <a:prstGeom prst="ellipse">
            <a:avLst/>
          </a:prstGeom>
          <a:solidFill>
            <a:srgbClr val="FD9A00"/>
          </a:solidFill>
          <a:ln w="25400">
            <a:noFill/>
            <a:miter lim="800000"/>
            <a:headEnd/>
            <a:tailEnd/>
          </a:ln>
        </p:spPr>
        <p:txBody>
          <a:bodyPr lIns="0" tIns="0" rIns="0" bIns="0"/>
          <a:lstStyle/>
          <a:p>
            <a:endParaRPr lang="en-US" dirty="0"/>
          </a:p>
        </p:txBody>
      </p:sp>
      <p:sp>
        <p:nvSpPr>
          <p:cNvPr id="16390" name="Oval 6"/>
          <p:cNvSpPr>
            <a:spLocks/>
          </p:cNvSpPr>
          <p:nvPr/>
        </p:nvSpPr>
        <p:spPr bwMode="auto">
          <a:xfrm>
            <a:off x="770668" y="4720540"/>
            <a:ext cx="892969" cy="892969"/>
          </a:xfrm>
          <a:prstGeom prst="ellipse">
            <a:avLst/>
          </a:prstGeom>
          <a:solidFill>
            <a:srgbClr val="D90B00"/>
          </a:solidFill>
          <a:ln w="25400">
            <a:noFill/>
            <a:miter lim="800000"/>
            <a:headEnd/>
            <a:tailEnd/>
          </a:ln>
        </p:spPr>
        <p:txBody>
          <a:bodyPr lIns="0" tIns="0" rIns="0" bIns="0"/>
          <a:lstStyle/>
          <a:p>
            <a:endParaRPr lang="en-US" dirty="0"/>
          </a:p>
        </p:txBody>
      </p:sp>
      <p:sp>
        <p:nvSpPr>
          <p:cNvPr id="16391" name="Rectangle 7"/>
          <p:cNvSpPr>
            <a:spLocks/>
          </p:cNvSpPr>
          <p:nvPr/>
        </p:nvSpPr>
        <p:spPr bwMode="auto">
          <a:xfrm>
            <a:off x="2000250" y="2328792"/>
            <a:ext cx="5568950" cy="121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r>
              <a:rPr lang="en-US" sz="2000" dirty="0">
                <a:solidFill>
                  <a:srgbClr val="000000"/>
                </a:solidFill>
                <a:latin typeface="P22 Underground GR Light"/>
                <a:ea typeface="ＭＳ Ｐゴシック" charset="0"/>
                <a:cs typeface="P22 Underground GR Light"/>
              </a:rPr>
              <a:t>I will be able </a:t>
            </a:r>
            <a:r>
              <a:rPr lang="en-US" sz="2000" dirty="0" smtClean="0">
                <a:solidFill>
                  <a:srgbClr val="000000"/>
                </a:solidFill>
                <a:latin typeface="P22 Underground GR Light"/>
                <a:ea typeface="ＭＳ Ｐゴシック" charset="0"/>
                <a:cs typeface="P22 Underground GR Light"/>
              </a:rPr>
              <a:t>to </a:t>
            </a:r>
            <a:r>
              <a:rPr lang="en-US" sz="2000" dirty="0" err="1" smtClean="0">
                <a:solidFill>
                  <a:srgbClr val="000000"/>
                </a:solidFill>
                <a:latin typeface="P22 Underground GR Light"/>
                <a:ea typeface="ＭＳ Ｐゴシック" charset="0"/>
                <a:cs typeface="P22 Underground GR Light"/>
              </a:rPr>
              <a:t>analyse</a:t>
            </a:r>
            <a:r>
              <a:rPr lang="en-US" sz="2000" dirty="0" smtClean="0">
                <a:solidFill>
                  <a:srgbClr val="000000"/>
                </a:solidFill>
                <a:latin typeface="P22 Underground GR Light"/>
                <a:ea typeface="ＭＳ Ｐゴシック" charset="0"/>
                <a:cs typeface="P22 Underground GR Light"/>
              </a:rPr>
              <a:t> the context of people arriving on the </a:t>
            </a:r>
            <a:r>
              <a:rPr lang="en-US" sz="2000" dirty="0" err="1" smtClean="0">
                <a:solidFill>
                  <a:srgbClr val="000000"/>
                </a:solidFill>
                <a:latin typeface="P22 Underground GR Light"/>
                <a:ea typeface="ＭＳ Ｐゴシック" charset="0"/>
                <a:cs typeface="P22 Underground GR Light"/>
              </a:rPr>
              <a:t>Windrush</a:t>
            </a:r>
            <a:r>
              <a:rPr lang="en-US" sz="2000" dirty="0" smtClean="0">
                <a:solidFill>
                  <a:srgbClr val="000000"/>
                </a:solidFill>
                <a:latin typeface="P22 Underground GR Light"/>
                <a:ea typeface="ＭＳ Ｐゴシック" charset="0"/>
                <a:cs typeface="P22 Underground GR Light"/>
              </a:rPr>
              <a:t> and their experiences in 1950s Britain</a:t>
            </a:r>
            <a:endParaRPr lang="en-US" sz="2000" dirty="0">
              <a:solidFill>
                <a:srgbClr val="000000"/>
              </a:solidFill>
              <a:latin typeface="P22 Underground GR Light"/>
              <a:ea typeface="ＭＳ Ｐゴシック" charset="0"/>
              <a:cs typeface="P22 Underground GR Light"/>
            </a:endParaRPr>
          </a:p>
        </p:txBody>
      </p:sp>
      <p:sp>
        <p:nvSpPr>
          <p:cNvPr id="16392" name="Rectangle 8"/>
          <p:cNvSpPr>
            <a:spLocks/>
          </p:cNvSpPr>
          <p:nvPr/>
        </p:nvSpPr>
        <p:spPr bwMode="auto">
          <a:xfrm>
            <a:off x="2000250" y="3679140"/>
            <a:ext cx="5568950" cy="77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r>
              <a:rPr lang="en-US" sz="2000" dirty="0">
                <a:solidFill>
                  <a:srgbClr val="000000"/>
                </a:solidFill>
                <a:latin typeface="P22 Underground GR Light"/>
                <a:ea typeface="ＭＳ Ｐゴシック" charset="0"/>
                <a:cs typeface="P22 Underground GR Light"/>
              </a:rPr>
              <a:t>I will be able </a:t>
            </a:r>
            <a:r>
              <a:rPr lang="en-US" sz="2000" dirty="0" smtClean="0">
                <a:solidFill>
                  <a:srgbClr val="000000"/>
                </a:solidFill>
                <a:latin typeface="P22 Underground GR Light"/>
                <a:ea typeface="ＭＳ Ｐゴシック" charset="0"/>
                <a:cs typeface="P22 Underground GR Light"/>
              </a:rPr>
              <a:t>to describe some of the reasons for people leaving the Caribbean and some reactions to their arrival and settling  </a:t>
            </a:r>
            <a:endParaRPr lang="en-US" sz="2000" dirty="0">
              <a:solidFill>
                <a:srgbClr val="000000"/>
              </a:solidFill>
              <a:latin typeface="P22 Underground GR Light"/>
              <a:ea typeface="ＭＳ Ｐゴシック" charset="0"/>
              <a:cs typeface="P22 Underground GR Light"/>
            </a:endParaRPr>
          </a:p>
        </p:txBody>
      </p:sp>
      <p:sp>
        <p:nvSpPr>
          <p:cNvPr id="16393" name="Rectangle 9"/>
          <p:cNvSpPr>
            <a:spLocks/>
          </p:cNvSpPr>
          <p:nvPr/>
        </p:nvSpPr>
        <p:spPr bwMode="auto">
          <a:xfrm>
            <a:off x="2000250" y="4885640"/>
            <a:ext cx="5568950" cy="116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r>
              <a:rPr lang="en-US" sz="2000" dirty="0">
                <a:latin typeface="P22 Underground GR Light"/>
                <a:ea typeface="ＭＳ Ｐゴシック" charset="0"/>
                <a:cs typeface="P22 Underground GR Light"/>
              </a:rPr>
              <a:t>I will </a:t>
            </a:r>
            <a:r>
              <a:rPr lang="en-US" sz="2000" dirty="0" smtClean="0">
                <a:latin typeface="P22 Underground GR Light"/>
                <a:ea typeface="ＭＳ Ｐゴシック" charset="0"/>
                <a:cs typeface="P22 Underground GR Light"/>
              </a:rPr>
              <a:t>be able to explain that many people left the Caribbean and arrived to live in Britain in 1948 onwards </a:t>
            </a:r>
            <a:endParaRPr lang="en-US" sz="2000" dirty="0">
              <a:latin typeface="P22 Underground GR Light"/>
              <a:ea typeface="ＭＳ Ｐゴシック" charset="0"/>
              <a:cs typeface="P22 Underground GR Light"/>
            </a:endParaRPr>
          </a:p>
        </p:txBody>
      </p:sp>
      <p:pic>
        <p:nvPicPr>
          <p:cNvPr id="12" name="Picture 11"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3" name="Rectangle 12"/>
          <p:cNvSpPr/>
          <p:nvPr/>
        </p:nvSpPr>
        <p:spPr>
          <a:xfrm>
            <a:off x="774700" y="624290"/>
            <a:ext cx="6794500" cy="932502"/>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4" name="TextBox 13"/>
          <p:cNvSpPr txBox="1"/>
          <p:nvPr/>
        </p:nvSpPr>
        <p:spPr>
          <a:xfrm>
            <a:off x="770669" y="711200"/>
            <a:ext cx="6798532" cy="603242"/>
          </a:xfrm>
          <a:prstGeom prst="rect">
            <a:avLst/>
          </a:prstGeom>
          <a:noFill/>
        </p:spPr>
        <p:txBody>
          <a:bodyPr wrap="square" lIns="0" tIns="0" rIns="0" bIns="0" rtlCol="0">
            <a:spAutoFit/>
          </a:bodyPr>
          <a:lstStyle/>
          <a:p>
            <a:pPr>
              <a:lnSpc>
                <a:spcPct val="80000"/>
              </a:lnSpc>
            </a:pPr>
            <a:r>
              <a:rPr lang="en-US" sz="2400" dirty="0" smtClean="0">
                <a:solidFill>
                  <a:srgbClr val="FFFFFF"/>
                </a:solidFill>
                <a:latin typeface="P22 Underground Demi"/>
                <a:cs typeface="P22 Underground Demi"/>
              </a:rPr>
              <a:t>Aim:</a:t>
            </a:r>
            <a:r>
              <a:rPr lang="en-US" sz="2400" dirty="0">
                <a:solidFill>
                  <a:srgbClr val="FFFFFF"/>
                </a:solidFill>
                <a:latin typeface="P22 Underground GR"/>
                <a:cs typeface="P22 Underground GR"/>
              </a:rPr>
              <a:t> </a:t>
            </a:r>
            <a:r>
              <a:rPr lang="en-US" sz="2400" dirty="0" smtClean="0">
                <a:solidFill>
                  <a:srgbClr val="FFFFFF"/>
                </a:solidFill>
                <a:latin typeface="P22 Underground GR"/>
                <a:cs typeface="P22 Underground GR"/>
              </a:rPr>
              <a:t>To understand the context of the arrival of </a:t>
            </a:r>
            <a:r>
              <a:rPr lang="en-US" sz="2400" dirty="0" err="1" smtClean="0">
                <a:solidFill>
                  <a:srgbClr val="FFFFFF"/>
                </a:solidFill>
                <a:latin typeface="P22 Underground GR"/>
                <a:cs typeface="P22 Underground GR"/>
              </a:rPr>
              <a:t>Windrush</a:t>
            </a:r>
            <a:r>
              <a:rPr lang="en-US" sz="2400" dirty="0" smtClean="0">
                <a:solidFill>
                  <a:srgbClr val="FFFFFF"/>
                </a:solidFill>
                <a:latin typeface="P22 Underground GR"/>
                <a:cs typeface="P22 Underground GR"/>
              </a:rPr>
              <a:t> and the reception of those on board.</a:t>
            </a:r>
            <a:endParaRPr lang="en-US" sz="2400" dirty="0">
              <a:solidFill>
                <a:srgbClr val="FFFFFF"/>
              </a:solidFill>
              <a:latin typeface="P22 Underground GR"/>
              <a:cs typeface="P22 Underground GR"/>
            </a:endParaRPr>
          </a:p>
        </p:txBody>
      </p:sp>
    </p:spTree>
    <p:extLst>
      <p:ext uri="{BB962C8B-B14F-4D97-AF65-F5344CB8AC3E}">
        <p14:creationId xmlns:p14="http://schemas.microsoft.com/office/powerpoint/2010/main" val="2402980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74700" y="1651969"/>
            <a:ext cx="7073900" cy="4985898"/>
          </a:xfrm>
          <a:noFill/>
          <a:ln w="76200" cmpd="sng">
            <a:noFill/>
          </a:ln>
        </p:spPr>
        <p:txBody>
          <a:bodyPr lIns="0" tIns="0" rIns="0" bIns="0">
            <a:normAutofit fontScale="77500" lnSpcReduction="20000"/>
          </a:bodyPr>
          <a:lstStyle/>
          <a:p>
            <a:pPr marL="0" indent="0" fontAlgn="base">
              <a:spcBef>
                <a:spcPts val="0"/>
              </a:spcBef>
              <a:buNone/>
            </a:pPr>
            <a:r>
              <a:rPr lang="en-US" sz="2800" dirty="0" smtClean="0">
                <a:solidFill>
                  <a:srgbClr val="159EE5"/>
                </a:solidFill>
                <a:latin typeface="P22 Underground Demi"/>
                <a:cs typeface="P22 Underground Demi"/>
              </a:rPr>
              <a:t>Empire: </a:t>
            </a:r>
            <a:r>
              <a:rPr lang="en-US" sz="2800" dirty="0" smtClean="0">
                <a:solidFill>
                  <a:srgbClr val="000000"/>
                </a:solidFill>
                <a:latin typeface="P22 Underground GR Light"/>
                <a:cs typeface="P22 Underground GR Light"/>
              </a:rPr>
              <a:t>When one country rules over other countries (</a:t>
            </a:r>
            <a:r>
              <a:rPr lang="en-US" sz="2800" dirty="0" err="1" smtClean="0">
                <a:solidFill>
                  <a:srgbClr val="000000"/>
                </a:solidFill>
                <a:latin typeface="P22 Underground GR Light"/>
                <a:cs typeface="P22 Underground GR Light"/>
              </a:rPr>
              <a:t>e.g</a:t>
            </a:r>
            <a:r>
              <a:rPr lang="en-US" sz="2800" dirty="0" smtClean="0">
                <a:solidFill>
                  <a:srgbClr val="000000"/>
                </a:solidFill>
                <a:latin typeface="P22 Underground GR Light"/>
                <a:cs typeface="P22 Underground GR Light"/>
              </a:rPr>
              <a:t> the British Empire)</a:t>
            </a:r>
          </a:p>
          <a:p>
            <a:pPr marL="0" indent="0" fontAlgn="base">
              <a:spcBef>
                <a:spcPts val="0"/>
              </a:spcBef>
              <a:buNone/>
            </a:pPr>
            <a:endParaRPr lang="en-US" sz="2800" dirty="0">
              <a:solidFill>
                <a:srgbClr val="000000"/>
              </a:solidFill>
              <a:latin typeface="P22 Underground GR Light"/>
              <a:cs typeface="P22 Underground GR Light"/>
            </a:endParaRPr>
          </a:p>
          <a:p>
            <a:pPr marL="0" indent="0" fontAlgn="base">
              <a:spcBef>
                <a:spcPts val="0"/>
              </a:spcBef>
              <a:buNone/>
            </a:pPr>
            <a:r>
              <a:rPr lang="en-US" sz="2800" dirty="0" smtClean="0">
                <a:solidFill>
                  <a:srgbClr val="159EE5"/>
                </a:solidFill>
                <a:latin typeface="P22 Underground Demi"/>
                <a:cs typeface="P22 Underground Demi"/>
              </a:rPr>
              <a:t>Colonies: </a:t>
            </a:r>
            <a:r>
              <a:rPr lang="en-US" sz="2800" dirty="0" smtClean="0">
                <a:solidFill>
                  <a:srgbClr val="000000"/>
                </a:solidFill>
                <a:latin typeface="P22 Underground GR Light"/>
                <a:cs typeface="P22 Underground GR Light"/>
              </a:rPr>
              <a:t>In this context colonies refers to countries, regions and islands (such as India and parts of the ‘West Indies’) that were part of the British Empire and controlled from Great Britain</a:t>
            </a:r>
          </a:p>
          <a:p>
            <a:pPr marL="0" indent="0" fontAlgn="base">
              <a:spcBef>
                <a:spcPts val="0"/>
              </a:spcBef>
              <a:buNone/>
            </a:pPr>
            <a:endParaRPr lang="en-US" sz="2800" dirty="0" smtClean="0">
              <a:solidFill>
                <a:srgbClr val="000000"/>
              </a:solidFill>
              <a:latin typeface="P22 Underground GR Light"/>
              <a:cs typeface="P22 Underground GR Light"/>
            </a:endParaRPr>
          </a:p>
          <a:p>
            <a:pPr marL="0" indent="0" fontAlgn="base">
              <a:spcBef>
                <a:spcPts val="0"/>
              </a:spcBef>
              <a:buNone/>
            </a:pPr>
            <a:r>
              <a:rPr lang="en-US" sz="2800" dirty="0" smtClean="0">
                <a:solidFill>
                  <a:srgbClr val="159EE5"/>
                </a:solidFill>
                <a:latin typeface="P22 Underground Demi"/>
                <a:cs typeface="P22 Underground Demi"/>
              </a:rPr>
              <a:t>Commonwealth: </a:t>
            </a:r>
            <a:r>
              <a:rPr lang="en-US" sz="2800" dirty="0" smtClean="0">
                <a:solidFill>
                  <a:srgbClr val="000000"/>
                </a:solidFill>
                <a:latin typeface="P22 Underground GR Light"/>
                <a:cs typeface="P22 Underground GR Light"/>
              </a:rPr>
              <a:t>An international association consisting of the UK together with some states that were previously part of the British Empire</a:t>
            </a:r>
            <a:endParaRPr lang="en-US" sz="2800" dirty="0">
              <a:solidFill>
                <a:srgbClr val="000000"/>
              </a:solidFill>
              <a:latin typeface="P22 Underground GR Light"/>
              <a:cs typeface="P22 Underground GR Light"/>
            </a:endParaRPr>
          </a:p>
          <a:p>
            <a:pPr marL="0" indent="0" fontAlgn="base">
              <a:spcBef>
                <a:spcPts val="0"/>
              </a:spcBef>
              <a:buNone/>
            </a:pPr>
            <a:endParaRPr lang="en-US" sz="2800" dirty="0" smtClean="0">
              <a:solidFill>
                <a:srgbClr val="000000"/>
              </a:solidFill>
              <a:latin typeface="P22 Underground GR Light"/>
              <a:cs typeface="P22 Underground GR Light"/>
            </a:endParaRPr>
          </a:p>
          <a:p>
            <a:pPr marL="0" indent="0" fontAlgn="base">
              <a:spcBef>
                <a:spcPts val="0"/>
              </a:spcBef>
              <a:buNone/>
            </a:pPr>
            <a:endParaRPr lang="en-US" sz="2800" dirty="0">
              <a:solidFill>
                <a:srgbClr val="000000"/>
              </a:solidFill>
              <a:latin typeface="P22 Underground GR Light"/>
              <a:cs typeface="P22 Underground GR Light"/>
            </a:endParaRPr>
          </a:p>
          <a:p>
            <a:pPr marL="0" indent="0" fontAlgn="base">
              <a:spcBef>
                <a:spcPts val="0"/>
              </a:spcBef>
              <a:buNone/>
            </a:pPr>
            <a:r>
              <a:rPr lang="en-US" sz="2800" dirty="0" smtClean="0">
                <a:solidFill>
                  <a:srgbClr val="159EE5"/>
                </a:solidFill>
                <a:latin typeface="P22 Underground Demi"/>
                <a:cs typeface="P22 Underground Demi"/>
              </a:rPr>
              <a:t>Racism: </a:t>
            </a:r>
            <a:r>
              <a:rPr lang="en-US" sz="2800" dirty="0" smtClean="0">
                <a:solidFill>
                  <a:srgbClr val="000000"/>
                </a:solidFill>
                <a:latin typeface="P22 Underground GR Light"/>
                <a:cs typeface="P22 Underground GR Light"/>
              </a:rPr>
              <a:t>Prejudice or discrimination directed against someone of a different race based on the belief that one’s own race is superior</a:t>
            </a:r>
          </a:p>
          <a:p>
            <a:pPr marL="0" indent="0" fontAlgn="base">
              <a:spcBef>
                <a:spcPts val="0"/>
              </a:spcBef>
              <a:buNone/>
            </a:pPr>
            <a:endParaRPr lang="en-US" sz="2800" dirty="0">
              <a:solidFill>
                <a:srgbClr val="000000"/>
              </a:solidFill>
              <a:latin typeface="P22 Underground GR Light"/>
              <a:cs typeface="P22 Underground GR Light"/>
            </a:endParaRPr>
          </a:p>
          <a:p>
            <a:pPr marL="0" indent="0" fontAlgn="base">
              <a:spcBef>
                <a:spcPts val="0"/>
              </a:spcBef>
              <a:buNone/>
            </a:pPr>
            <a:r>
              <a:rPr lang="en-US" sz="2800" dirty="0" smtClean="0">
                <a:solidFill>
                  <a:srgbClr val="000000"/>
                </a:solidFill>
                <a:latin typeface="P22 Underground GR Light"/>
                <a:cs typeface="P22 Underground GR Light"/>
              </a:rPr>
              <a:t> </a:t>
            </a:r>
            <a:endParaRPr kumimoji="0" lang="en-US" sz="2800" u="none" strike="noStrike" cap="none" normalizeH="0" baseline="0" dirty="0" smtClean="0">
              <a:ln>
                <a:noFill/>
              </a:ln>
              <a:solidFill>
                <a:srgbClr val="000000"/>
              </a:solidFill>
              <a:effectLst/>
              <a:latin typeface="P22 Underground GR Light"/>
              <a:ea typeface="ヒラギノ角ゴ ProN W3" charset="0"/>
              <a:cs typeface="P22 Underground GR Light"/>
              <a:sym typeface="Helvetica" charset="0"/>
            </a:endParaRPr>
          </a:p>
          <a:p>
            <a:pPr marL="0" indent="0">
              <a:spcBef>
                <a:spcPts val="0"/>
              </a:spcBef>
              <a:buNone/>
            </a:pPr>
            <a:endParaRPr lang="en-US" sz="2800" dirty="0" smtClean="0">
              <a:solidFill>
                <a:srgbClr val="000000"/>
              </a:solidFill>
              <a:latin typeface="P22 Underground GR Light"/>
              <a:cs typeface="P22 Underground GR Light"/>
            </a:endParaRPr>
          </a:p>
        </p:txBody>
      </p:sp>
      <p:pic>
        <p:nvPicPr>
          <p:cNvPr id="6" name="Picture 5"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7" name="Rectangle 6"/>
          <p:cNvSpPr/>
          <p:nvPr/>
        </p:nvSpPr>
        <p:spPr>
          <a:xfrm>
            <a:off x="774700" y="624290"/>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3B2F1"/>
              </a:solidFill>
            </a:endParaRPr>
          </a:p>
        </p:txBody>
      </p:sp>
      <p:sp>
        <p:nvSpPr>
          <p:cNvPr id="8" name="TextBox 7"/>
          <p:cNvSpPr txBox="1"/>
          <p:nvPr/>
        </p:nvSpPr>
        <p:spPr>
          <a:xfrm>
            <a:off x="988205" y="635000"/>
            <a:ext cx="4772167"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Key words</a:t>
            </a:r>
            <a:endParaRPr lang="en-US" sz="2800" dirty="0">
              <a:solidFill>
                <a:srgbClr val="FFFFFF"/>
              </a:solidFill>
              <a:latin typeface="P22 Underground GR"/>
              <a:cs typeface="P22 Underground GR"/>
            </a:endParaRPr>
          </a:p>
        </p:txBody>
      </p:sp>
    </p:spTree>
    <p:extLst>
      <p:ext uri="{BB962C8B-B14F-4D97-AF65-F5344CB8AC3E}">
        <p14:creationId xmlns:p14="http://schemas.microsoft.com/office/powerpoint/2010/main" val="41163483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8" name="TextBox 17"/>
          <p:cNvSpPr txBox="1"/>
          <p:nvPr/>
        </p:nvSpPr>
        <p:spPr>
          <a:xfrm>
            <a:off x="922226" y="711199"/>
            <a:ext cx="6580996" cy="359073"/>
          </a:xfrm>
          <a:prstGeom prst="rect">
            <a:avLst/>
          </a:prstGeom>
          <a:noFill/>
        </p:spPr>
        <p:txBody>
          <a:bodyPr wrap="square" lIns="0" tIns="0" rIns="0" bIns="0" rtlCol="0">
            <a:spAutoFit/>
          </a:bodyPr>
          <a:lstStyle/>
          <a:p>
            <a:pPr>
              <a:lnSpc>
                <a:spcPct val="80000"/>
              </a:lnSpc>
            </a:pPr>
            <a:r>
              <a:rPr lang="en-US" sz="2800" dirty="0" smtClean="0">
                <a:solidFill>
                  <a:srgbClr val="FFFFFF"/>
                </a:solidFill>
                <a:latin typeface="P22 Underground Demi"/>
                <a:cs typeface="P22 Underground Demi"/>
              </a:rPr>
              <a:t>Task 1:</a:t>
            </a:r>
            <a:r>
              <a:rPr lang="en-US" sz="2800" dirty="0" smtClean="0">
                <a:solidFill>
                  <a:srgbClr val="FFFFFF"/>
                </a:solidFill>
                <a:latin typeface="P22 Underground GR"/>
                <a:cs typeface="P22 Underground GR"/>
              </a:rPr>
              <a:t> Do now – Match-up activity</a:t>
            </a:r>
            <a:endParaRPr lang="en-US" sz="2800" dirty="0">
              <a:solidFill>
                <a:srgbClr val="FFFFFF"/>
              </a:solidFill>
              <a:latin typeface="P22 Underground GR"/>
              <a:cs typeface="P22 Underground GR"/>
            </a:endParaRPr>
          </a:p>
        </p:txBody>
      </p:sp>
      <p:sp>
        <p:nvSpPr>
          <p:cNvPr id="7" name="Rectangle 2"/>
          <p:cNvSpPr txBox="1">
            <a:spLocks noChangeArrowheads="1"/>
          </p:cNvSpPr>
          <p:nvPr/>
        </p:nvSpPr>
        <p:spPr>
          <a:xfrm>
            <a:off x="763109" y="1458255"/>
            <a:ext cx="6659405" cy="1432688"/>
          </a:xfrm>
          <a:prstGeom prst="rect">
            <a:avLst/>
          </a:prstGeom>
          <a:noFill/>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1600" dirty="0" smtClean="0">
                <a:solidFill>
                  <a:srgbClr val="000000"/>
                </a:solidFill>
                <a:latin typeface="P22 Underground GR Light"/>
                <a:cs typeface="P22 Underground GR Light"/>
              </a:rPr>
              <a:t>There </a:t>
            </a:r>
            <a:r>
              <a:rPr lang="en-GB" sz="1600" dirty="0">
                <a:solidFill>
                  <a:srgbClr val="000000"/>
                </a:solidFill>
                <a:latin typeface="P22 Underground GR Light"/>
                <a:cs typeface="P22 Underground GR Light"/>
              </a:rPr>
              <a:t>is a common misconception that there was no black presence in Britain before the arrival of the </a:t>
            </a:r>
            <a:r>
              <a:rPr lang="en-GB" sz="1600" dirty="0" err="1">
                <a:solidFill>
                  <a:srgbClr val="000000"/>
                </a:solidFill>
                <a:latin typeface="P22 Underground GR Light"/>
                <a:cs typeface="P22 Underground GR Light"/>
              </a:rPr>
              <a:t>Windrush</a:t>
            </a:r>
            <a:r>
              <a:rPr lang="en-GB" sz="1600" dirty="0">
                <a:solidFill>
                  <a:srgbClr val="000000"/>
                </a:solidFill>
                <a:latin typeface="P22 Underground GR Light"/>
                <a:cs typeface="P22 Underground GR Light"/>
              </a:rPr>
              <a:t>. This is so because the </a:t>
            </a:r>
            <a:r>
              <a:rPr lang="en-GB" sz="1600" dirty="0" err="1">
                <a:solidFill>
                  <a:srgbClr val="000000"/>
                </a:solidFill>
                <a:latin typeface="P22 Underground GR Light"/>
                <a:cs typeface="P22 Underground GR Light"/>
              </a:rPr>
              <a:t>Windrush</a:t>
            </a:r>
            <a:r>
              <a:rPr lang="en-GB" sz="1600" dirty="0">
                <a:solidFill>
                  <a:srgbClr val="000000"/>
                </a:solidFill>
                <a:latin typeface="P22 Underground GR Light"/>
                <a:cs typeface="P22 Underground GR Light"/>
              </a:rPr>
              <a:t> and its legacy are quite well known, and because less is known about pre-1948 black Britons. Match up the following images with the correct caption to learn more.</a:t>
            </a:r>
          </a:p>
          <a:p>
            <a:pPr>
              <a:spcBef>
                <a:spcPts val="0"/>
              </a:spcBef>
            </a:pPr>
            <a:endParaRPr lang="en-GB" sz="1600" dirty="0" smtClean="0">
              <a:solidFill>
                <a:srgbClr val="000000"/>
              </a:solidFill>
              <a:latin typeface="P22 Underground GR Light"/>
              <a:cs typeface="P22 Underground GR Light"/>
            </a:endParaRPr>
          </a:p>
          <a:p>
            <a:pPr>
              <a:spcBef>
                <a:spcPts val="0"/>
              </a:spcBef>
            </a:pPr>
            <a:endParaRPr lang="en-GB" sz="1600" dirty="0" smtClean="0">
              <a:solidFill>
                <a:srgbClr val="000000"/>
              </a:solidFill>
              <a:latin typeface="P22 Underground GR Light"/>
              <a:cs typeface="P22 Underground GR Light"/>
            </a:endParaRPr>
          </a:p>
          <a:p>
            <a:pPr>
              <a:spcBef>
                <a:spcPts val="0"/>
              </a:spcBef>
            </a:pPr>
            <a:endParaRPr lang="en-GB" sz="1600" dirty="0">
              <a:latin typeface="P22 Underground GR Light"/>
              <a:cs typeface="P22 Underground GR Light"/>
            </a:endParaRPr>
          </a:p>
        </p:txBody>
      </p:sp>
      <p:graphicFrame>
        <p:nvGraphicFramePr>
          <p:cNvPr id="3" name="Table 2"/>
          <p:cNvGraphicFramePr>
            <a:graphicFrameLocks noGrp="1"/>
          </p:cNvGraphicFramePr>
          <p:nvPr>
            <p:extLst>
              <p:ext uri="{D42A27DB-BD31-4B8C-83A1-F6EECF244321}">
                <p14:modId xmlns:p14="http://schemas.microsoft.com/office/powerpoint/2010/main" val="701790500"/>
              </p:ext>
            </p:extLst>
          </p:nvPr>
        </p:nvGraphicFramePr>
        <p:xfrm>
          <a:off x="263908" y="3084657"/>
          <a:ext cx="8699517" cy="3552792"/>
        </p:xfrm>
        <a:graphic>
          <a:graphicData uri="http://schemas.openxmlformats.org/drawingml/2006/table">
            <a:tbl>
              <a:tblPr firstRow="1" bandRow="1">
                <a:tableStyleId>{2D5ABB26-0587-4C30-8999-92F81FD0307C}</a:tableStyleId>
              </a:tblPr>
              <a:tblGrid>
                <a:gridCol w="2899839"/>
                <a:gridCol w="2899839"/>
                <a:gridCol w="2899839"/>
              </a:tblGrid>
              <a:tr h="1776396">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r>
              <a:tr h="1776396">
                <a:tc>
                  <a:txBody>
                    <a:bodyPr/>
                    <a:lstStyle/>
                    <a:p>
                      <a:r>
                        <a:rPr lang="en-US" dirty="0" smtClean="0"/>
                        <a:t>                                  4]</a:t>
                      </a:r>
                      <a:endParaRPr lang="en-US" dirty="0"/>
                    </a:p>
                  </a:txBody>
                  <a:tcPr/>
                </a:tc>
                <a:tc>
                  <a:txBody>
                    <a:bodyPr/>
                    <a:lstStyle/>
                    <a:p>
                      <a:r>
                        <a:rPr lang="en-US" dirty="0" smtClean="0"/>
                        <a:t>                             5]</a:t>
                      </a:r>
                      <a:endParaRPr lang="en-US" dirty="0"/>
                    </a:p>
                  </a:txBody>
                  <a:tcPr/>
                </a:tc>
                <a:tc>
                  <a:txBody>
                    <a:bodyPr/>
                    <a:lstStyle/>
                    <a:p>
                      <a:endParaRPr lang="en-US" dirty="0"/>
                    </a:p>
                  </a:txBody>
                  <a:tcPr/>
                </a:tc>
              </a:tr>
            </a:tbl>
          </a:graphicData>
        </a:graphic>
      </p:graphicFrame>
      <p:pic>
        <p:nvPicPr>
          <p:cNvPr id="5" name="Picture 4"/>
          <p:cNvPicPr>
            <a:picLocks noChangeAspect="1"/>
          </p:cNvPicPr>
          <p:nvPr/>
        </p:nvPicPr>
        <p:blipFill rotWithShape="1">
          <a:blip r:embed="rId4"/>
          <a:srcRect t="12586"/>
          <a:stretch/>
        </p:blipFill>
        <p:spPr>
          <a:xfrm>
            <a:off x="763109" y="3047625"/>
            <a:ext cx="1991431" cy="1740781"/>
          </a:xfrm>
          <a:prstGeom prst="rect">
            <a:avLst/>
          </a:prstGeom>
        </p:spPr>
      </p:pic>
      <p:pic>
        <p:nvPicPr>
          <p:cNvPr id="6" name="Picture 5"/>
          <p:cNvPicPr>
            <a:picLocks noChangeAspect="1"/>
          </p:cNvPicPr>
          <p:nvPr/>
        </p:nvPicPr>
        <p:blipFill>
          <a:blip r:embed="rId5"/>
          <a:stretch>
            <a:fillRect/>
          </a:stretch>
        </p:blipFill>
        <p:spPr>
          <a:xfrm>
            <a:off x="3546264" y="3084657"/>
            <a:ext cx="2489028" cy="1702056"/>
          </a:xfrm>
          <a:prstGeom prst="rect">
            <a:avLst/>
          </a:prstGeom>
        </p:spPr>
      </p:pic>
      <p:pic>
        <p:nvPicPr>
          <p:cNvPr id="12" name="Picture 11"/>
          <p:cNvPicPr>
            <a:picLocks noChangeAspect="1"/>
          </p:cNvPicPr>
          <p:nvPr/>
        </p:nvPicPr>
        <p:blipFill>
          <a:blip r:embed="rId6"/>
          <a:srcRect/>
          <a:stretch>
            <a:fillRect/>
          </a:stretch>
        </p:blipFill>
        <p:spPr bwMode="auto">
          <a:xfrm>
            <a:off x="6449251" y="3084657"/>
            <a:ext cx="2514173" cy="1703749"/>
          </a:xfrm>
          <a:prstGeom prst="rect">
            <a:avLst/>
          </a:prstGeom>
          <a:noFill/>
          <a:ln w="9525">
            <a:noFill/>
            <a:miter lim="800000"/>
            <a:headEnd/>
            <a:tailEnd/>
          </a:ln>
        </p:spPr>
      </p:pic>
      <p:pic>
        <p:nvPicPr>
          <p:cNvPr id="9" name="Picture 8"/>
          <p:cNvPicPr>
            <a:picLocks noChangeAspect="1"/>
          </p:cNvPicPr>
          <p:nvPr/>
        </p:nvPicPr>
        <p:blipFill>
          <a:blip r:embed="rId7"/>
          <a:stretch>
            <a:fillRect/>
          </a:stretch>
        </p:blipFill>
        <p:spPr>
          <a:xfrm>
            <a:off x="2408162" y="4746433"/>
            <a:ext cx="1438034" cy="1891015"/>
          </a:xfrm>
          <a:prstGeom prst="rect">
            <a:avLst/>
          </a:prstGeom>
        </p:spPr>
      </p:pic>
      <p:pic>
        <p:nvPicPr>
          <p:cNvPr id="10" name="Picture 9"/>
          <p:cNvPicPr>
            <a:picLocks noChangeAspect="1"/>
          </p:cNvPicPr>
          <p:nvPr/>
        </p:nvPicPr>
        <p:blipFill rotWithShape="1">
          <a:blip r:embed="rId8"/>
          <a:srcRect t="15606" b="39948"/>
          <a:stretch/>
        </p:blipFill>
        <p:spPr>
          <a:xfrm>
            <a:off x="4965896" y="4935229"/>
            <a:ext cx="2537326" cy="1719799"/>
          </a:xfrm>
          <a:prstGeom prst="rect">
            <a:avLst/>
          </a:prstGeom>
        </p:spPr>
      </p:pic>
    </p:spTree>
    <p:extLst>
      <p:ext uri="{BB962C8B-B14F-4D97-AF65-F5344CB8AC3E}">
        <p14:creationId xmlns:p14="http://schemas.microsoft.com/office/powerpoint/2010/main" val="3312832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000" y="-27375"/>
            <a:ext cx="1008000" cy="1420751"/>
          </a:xfrm>
          <a:prstGeom prst="rect">
            <a:avLst/>
          </a:prstGeom>
        </p:spPr>
      </p:pic>
      <p:sp>
        <p:nvSpPr>
          <p:cNvPr id="18" name="TextBox 17"/>
          <p:cNvSpPr txBox="1"/>
          <p:nvPr/>
        </p:nvSpPr>
        <p:spPr>
          <a:xfrm>
            <a:off x="988205" y="711200"/>
            <a:ext cx="6580996" cy="307777"/>
          </a:xfrm>
          <a:prstGeom prst="rect">
            <a:avLst/>
          </a:prstGeom>
          <a:noFill/>
        </p:spPr>
        <p:txBody>
          <a:bodyPr wrap="square" lIns="0" tIns="0" rIns="0" bIns="0" rtlCol="0">
            <a:spAutoFit/>
          </a:bodyPr>
          <a:lstStyle/>
          <a:p>
            <a:pPr>
              <a:lnSpc>
                <a:spcPct val="80000"/>
              </a:lnSpc>
            </a:pPr>
            <a:r>
              <a:rPr lang="en-US" sz="2400" dirty="0" smtClean="0">
                <a:solidFill>
                  <a:srgbClr val="FFFFFF"/>
                </a:solidFill>
                <a:latin typeface="P22 Underground Demi"/>
                <a:cs typeface="P22 Underground Demi"/>
              </a:rPr>
              <a:t>Task 1:</a:t>
            </a:r>
            <a:r>
              <a:rPr lang="en-US" sz="2400" dirty="0" smtClean="0">
                <a:solidFill>
                  <a:srgbClr val="FFFFFF"/>
                </a:solidFill>
                <a:latin typeface="P22 Underground GR"/>
                <a:cs typeface="P22 Underground GR"/>
              </a:rPr>
              <a:t> Do now – match 6 images and captions</a:t>
            </a:r>
            <a:endParaRPr lang="en-US" sz="2400" dirty="0">
              <a:solidFill>
                <a:srgbClr val="FFFFFF"/>
              </a:solidFill>
              <a:latin typeface="P22 Underground GR"/>
              <a:cs typeface="P22 Underground GR"/>
            </a:endParaRPr>
          </a:p>
        </p:txBody>
      </p:sp>
      <p:graphicFrame>
        <p:nvGraphicFramePr>
          <p:cNvPr id="6" name="Table 5"/>
          <p:cNvGraphicFramePr>
            <a:graphicFrameLocks noGrp="1"/>
          </p:cNvGraphicFramePr>
          <p:nvPr>
            <p:extLst>
              <p:ext uri="{D42A27DB-BD31-4B8C-83A1-F6EECF244321}">
                <p14:modId xmlns:p14="http://schemas.microsoft.com/office/powerpoint/2010/main" val="2349825715"/>
              </p:ext>
            </p:extLst>
          </p:nvPr>
        </p:nvGraphicFramePr>
        <p:xfrm>
          <a:off x="263908" y="1468098"/>
          <a:ext cx="8699517" cy="5120640"/>
        </p:xfrm>
        <a:graphic>
          <a:graphicData uri="http://schemas.openxmlformats.org/drawingml/2006/table">
            <a:tbl>
              <a:tblPr firstRow="1" bandRow="1">
                <a:tableStyleId>{5940675A-B579-460E-94D1-54222C63F5DA}</a:tableStyleId>
              </a:tblPr>
              <a:tblGrid>
                <a:gridCol w="2899839"/>
                <a:gridCol w="2899839"/>
                <a:gridCol w="2899839"/>
              </a:tblGrid>
              <a:tr h="2243387">
                <a:tc>
                  <a:txBody>
                    <a:bodyPr/>
                    <a:lstStyle/>
                    <a:p>
                      <a:r>
                        <a:rPr lang="en-US" dirty="0" smtClean="0"/>
                        <a:t>1] John</a:t>
                      </a:r>
                      <a:r>
                        <a:rPr lang="en-US" baseline="0" dirty="0" smtClean="0"/>
                        <a:t> </a:t>
                      </a:r>
                      <a:r>
                        <a:rPr lang="en-US" baseline="0" dirty="0" err="1" smtClean="0"/>
                        <a:t>Blanke</a:t>
                      </a:r>
                      <a:r>
                        <a:rPr lang="en-US" baseline="0" dirty="0" smtClean="0"/>
                        <a:t> was a musician in the King’s court in the 1500s, possibly bought over by Catherine of Aragon from Spain. He served in the court of Henry VI and Henry VIII</a:t>
                      </a:r>
                      <a:endParaRPr lang="en-US" dirty="0"/>
                    </a:p>
                  </a:txBody>
                  <a:tcPr/>
                </a:tc>
                <a:tc>
                  <a:txBody>
                    <a:bodyPr/>
                    <a:lstStyle/>
                    <a:p>
                      <a:r>
                        <a:rPr lang="en-US" dirty="0" smtClean="0"/>
                        <a:t>2] This photo</a:t>
                      </a:r>
                      <a:r>
                        <a:rPr lang="en-US" baseline="0" dirty="0" smtClean="0"/>
                        <a:t> was taken in 1862 of Sarah Forbes </a:t>
                      </a:r>
                      <a:r>
                        <a:rPr lang="en-US" baseline="0" dirty="0" err="1" smtClean="0"/>
                        <a:t>Bonetta</a:t>
                      </a:r>
                      <a:r>
                        <a:rPr lang="en-US" baseline="0" dirty="0" smtClean="0"/>
                        <a:t>. She was orphaned in her native Nigeria during warfare, then enslaved but liberated and became goddaughter of Queen Victoria. She married a Nigerian in Britain, and died of TB in 1880</a:t>
                      </a:r>
                      <a:endParaRPr lang="en-US" dirty="0"/>
                    </a:p>
                  </a:txBody>
                  <a:tcPr/>
                </a:tc>
                <a:tc>
                  <a:txBody>
                    <a:bodyPr/>
                    <a:lstStyle/>
                    <a:p>
                      <a:r>
                        <a:rPr lang="en-US" dirty="0" smtClean="0"/>
                        <a:t>3] This image shows the first non-white</a:t>
                      </a:r>
                      <a:r>
                        <a:rPr lang="en-US" baseline="0" dirty="0" smtClean="0"/>
                        <a:t> circus owner in Britain – Pablo </a:t>
                      </a:r>
                      <a:r>
                        <a:rPr lang="en-US" baseline="0" dirty="0" err="1" smtClean="0"/>
                        <a:t>Fanque</a:t>
                      </a:r>
                      <a:r>
                        <a:rPr lang="en-US" baseline="0" dirty="0" smtClean="0"/>
                        <a:t> – born in Norwich in 1810. His circus was the most popular in Britain for 30 years during the Victorian period</a:t>
                      </a:r>
                      <a:endParaRPr lang="en-US" dirty="0"/>
                    </a:p>
                  </a:txBody>
                  <a:tcPr/>
                </a:tc>
              </a:tr>
              <a:tr h="2243387">
                <a:tc>
                  <a:txBody>
                    <a:bodyPr/>
                    <a:lstStyle/>
                    <a:p>
                      <a:r>
                        <a:rPr lang="en-US" dirty="0" smtClean="0"/>
                        <a:t>4] This is</a:t>
                      </a:r>
                      <a:r>
                        <a:rPr lang="en-US" baseline="0" dirty="0" smtClean="0"/>
                        <a:t> a painting of Dido Belle, born to an enslaved African woman and a British captain in the British West Indies in 1761 and bought back to England where she grew up with the captain’s relatives in North London</a:t>
                      </a:r>
                      <a:endParaRPr lang="en-US" dirty="0"/>
                    </a:p>
                  </a:txBody>
                  <a:tcPr/>
                </a:tc>
                <a:tc>
                  <a:txBody>
                    <a:bodyPr/>
                    <a:lstStyle/>
                    <a:p>
                      <a:r>
                        <a:rPr lang="en-US" dirty="0" smtClean="0"/>
                        <a:t>5] This shows</a:t>
                      </a:r>
                      <a:r>
                        <a:rPr lang="en-US" baseline="0" dirty="0" smtClean="0"/>
                        <a:t> servicemen from the then British West Indies in the British Royal Air Force in World War 2. Thousands served and died in the war. Many were stationed and trained in Britain</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39407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346379" y="1134658"/>
            <a:ext cx="4964769" cy="4249298"/>
          </a:xfrm>
          <a:noFill/>
        </p:spPr>
        <p:txBody>
          <a:bodyPr lIns="0" tIns="0" rIns="0" bIns="0">
            <a:noAutofit/>
          </a:bodyPr>
          <a:lstStyle/>
          <a:p>
            <a:pPr marL="0" indent="0">
              <a:spcBef>
                <a:spcPts val="0"/>
              </a:spcBef>
              <a:buNone/>
            </a:pPr>
            <a:endParaRPr lang="en-GB" sz="1800" dirty="0">
              <a:solidFill>
                <a:srgbClr val="000000"/>
              </a:solidFill>
              <a:latin typeface="P22 Underground GR Light"/>
              <a:cs typeface="P22 Underground GR Light"/>
            </a:endParaRPr>
          </a:p>
          <a:p>
            <a:pPr>
              <a:spcBef>
                <a:spcPts val="0"/>
              </a:spcBef>
            </a:pPr>
            <a:r>
              <a:rPr lang="en-GB" sz="1800" dirty="0" smtClean="0">
                <a:solidFill>
                  <a:srgbClr val="000000"/>
                </a:solidFill>
                <a:latin typeface="P22 Underground GR Light"/>
                <a:cs typeface="P22 Underground GR Light"/>
              </a:rPr>
              <a:t>Many Commonwealth citizens had fought for Britain during WW2 and many had lost their lives. They had shown how important they were to the British Empire</a:t>
            </a:r>
          </a:p>
          <a:p>
            <a:pPr>
              <a:spcBef>
                <a:spcPts val="0"/>
              </a:spcBef>
            </a:pPr>
            <a:endParaRPr lang="en-GB" sz="1800" dirty="0" smtClean="0">
              <a:solidFill>
                <a:srgbClr val="000000"/>
              </a:solidFill>
              <a:latin typeface="P22 Underground GR Light"/>
              <a:cs typeface="P22 Underground GR Light"/>
            </a:endParaRPr>
          </a:p>
          <a:p>
            <a:pPr>
              <a:spcBef>
                <a:spcPts val="0"/>
              </a:spcBef>
            </a:pPr>
            <a:endParaRPr lang="en-GB" sz="1800" dirty="0" smtClean="0">
              <a:solidFill>
                <a:srgbClr val="000000"/>
              </a:solidFill>
              <a:latin typeface="P22 Underground GR Light"/>
              <a:cs typeface="P22 Underground GR Light"/>
            </a:endParaRPr>
          </a:p>
          <a:p>
            <a:pPr>
              <a:spcBef>
                <a:spcPts val="0"/>
              </a:spcBef>
            </a:pPr>
            <a:endParaRPr lang="en-GB" sz="1800" dirty="0">
              <a:latin typeface="P22 Underground GR Light"/>
              <a:cs typeface="P22 Underground GR Light"/>
            </a:endParaRPr>
          </a:p>
        </p:txBody>
      </p:sp>
      <p:pic>
        <p:nvPicPr>
          <p:cNvPr id="8" name="Picture 7"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4" name="Rectangle 13"/>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962805" y="620309"/>
            <a:ext cx="6992620" cy="369332"/>
          </a:xfrm>
          <a:prstGeom prst="rect">
            <a:avLst/>
          </a:prstGeom>
          <a:noFill/>
        </p:spPr>
        <p:txBody>
          <a:bodyPr wrap="square" lIns="0" tIns="0" rIns="0" bIns="0" rtlCol="0">
            <a:spAutoFit/>
          </a:bodyPr>
          <a:lstStyle/>
          <a:p>
            <a:r>
              <a:rPr lang="en-US" sz="2400" dirty="0" smtClean="0">
                <a:solidFill>
                  <a:srgbClr val="FFFFFF"/>
                </a:solidFill>
                <a:latin typeface="P22 Underground GR"/>
                <a:cs typeface="P22 Underground GR"/>
              </a:rPr>
              <a:t>Task 2: Read together:  Background information</a:t>
            </a:r>
            <a:endParaRPr lang="en-US" sz="2400" dirty="0">
              <a:solidFill>
                <a:srgbClr val="FFFFFF"/>
              </a:solidFill>
              <a:latin typeface="P22 Underground GR"/>
              <a:cs typeface="P22 Underground GR"/>
            </a:endParaRPr>
          </a:p>
        </p:txBody>
      </p:sp>
      <p:pic>
        <p:nvPicPr>
          <p:cNvPr id="10" name="Picture 9"/>
          <p:cNvPicPr>
            <a:picLocks noChangeAspect="1"/>
          </p:cNvPicPr>
          <p:nvPr/>
        </p:nvPicPr>
        <p:blipFill>
          <a:blip r:embed="rId4"/>
          <a:srcRect/>
          <a:stretch>
            <a:fillRect/>
          </a:stretch>
        </p:blipFill>
        <p:spPr bwMode="auto">
          <a:xfrm>
            <a:off x="5525573" y="1677369"/>
            <a:ext cx="3437851" cy="2184311"/>
          </a:xfrm>
          <a:prstGeom prst="rect">
            <a:avLst/>
          </a:prstGeom>
          <a:noFill/>
          <a:ln w="9525">
            <a:noFill/>
            <a:miter lim="800000"/>
            <a:headEnd/>
            <a:tailEnd/>
          </a:ln>
        </p:spPr>
      </p:pic>
      <p:pic>
        <p:nvPicPr>
          <p:cNvPr id="7" name="Picture 8"/>
          <p:cNvPicPr>
            <a:picLocks noChangeAspect="1"/>
          </p:cNvPicPr>
          <p:nvPr/>
        </p:nvPicPr>
        <p:blipFill>
          <a:blip r:embed="rId5"/>
          <a:srcRect/>
          <a:stretch>
            <a:fillRect/>
          </a:stretch>
        </p:blipFill>
        <p:spPr bwMode="auto">
          <a:xfrm>
            <a:off x="5495401" y="4387800"/>
            <a:ext cx="3468023" cy="2250016"/>
          </a:xfrm>
          <a:prstGeom prst="rect">
            <a:avLst/>
          </a:prstGeom>
          <a:noFill/>
          <a:ln w="9525">
            <a:noFill/>
            <a:miter lim="800000"/>
            <a:headEnd/>
            <a:tailEnd/>
          </a:ln>
        </p:spPr>
      </p:pic>
      <p:sp>
        <p:nvSpPr>
          <p:cNvPr id="9" name="Rectangle 2"/>
          <p:cNvSpPr txBox="1">
            <a:spLocks noChangeArrowheads="1"/>
          </p:cNvSpPr>
          <p:nvPr/>
        </p:nvSpPr>
        <p:spPr>
          <a:xfrm>
            <a:off x="346379" y="2841959"/>
            <a:ext cx="5149022" cy="3784600"/>
          </a:xfrm>
          <a:prstGeom prst="rect">
            <a:avLst/>
          </a:prstGeom>
          <a:noFill/>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pitchFamily="34" charset="0"/>
              <a:buChar char="•"/>
              <a:defRPr/>
            </a:pPr>
            <a:r>
              <a:rPr lang="en-GB" sz="1800" dirty="0" smtClean="0">
                <a:solidFill>
                  <a:srgbClr val="000000"/>
                </a:solidFill>
                <a:latin typeface="P22 Underground GR Light"/>
                <a:cs typeface="P22 Underground GR Light"/>
              </a:rPr>
              <a:t>After WW2 Britain needed workers in many industries – many men had died. The ‘West Indies’ was less economically developed and many wanted to leave the islands and the poverty there</a:t>
            </a:r>
          </a:p>
          <a:p>
            <a:pPr marL="0" indent="0">
              <a:spcBef>
                <a:spcPts val="0"/>
              </a:spcBef>
              <a:buFont typeface="Arial"/>
              <a:buNone/>
              <a:defRPr/>
            </a:pPr>
            <a:endParaRPr lang="en-GB" sz="1800" dirty="0" smtClean="0">
              <a:solidFill>
                <a:srgbClr val="000000"/>
              </a:solidFill>
              <a:latin typeface="P22 Underground GR Light"/>
              <a:cs typeface="P22 Underground GR Light"/>
            </a:endParaRPr>
          </a:p>
          <a:p>
            <a:pPr>
              <a:spcBef>
                <a:spcPts val="0"/>
              </a:spcBef>
              <a:buFont typeface="Arial" pitchFamily="34" charset="0"/>
              <a:buChar char="•"/>
              <a:defRPr/>
            </a:pPr>
            <a:r>
              <a:rPr lang="en-GB" sz="1800" dirty="0" smtClean="0">
                <a:solidFill>
                  <a:srgbClr val="000000"/>
                </a:solidFill>
                <a:latin typeface="P22 Underground GR Light"/>
                <a:cs typeface="P22 Underground GR Light"/>
              </a:rPr>
              <a:t>In 1948, the British Nationality Act gave 800 million people in Commonwealth countries the right to claim British Citizenship</a:t>
            </a:r>
          </a:p>
          <a:p>
            <a:pPr>
              <a:spcBef>
                <a:spcPts val="0"/>
              </a:spcBef>
              <a:buFont typeface="Arial" pitchFamily="34" charset="0"/>
              <a:buChar char="•"/>
              <a:defRPr/>
            </a:pPr>
            <a:endParaRPr lang="en-GB" sz="1800" dirty="0" smtClean="0">
              <a:solidFill>
                <a:srgbClr val="000000"/>
              </a:solidFill>
              <a:latin typeface="P22 Underground GR Light"/>
              <a:cs typeface="P22 Underground GR Light"/>
            </a:endParaRPr>
          </a:p>
          <a:p>
            <a:pPr>
              <a:spcBef>
                <a:spcPts val="0"/>
              </a:spcBef>
              <a:buFont typeface="Arial" pitchFamily="34" charset="0"/>
              <a:buChar char="•"/>
              <a:defRPr/>
            </a:pPr>
            <a:r>
              <a:rPr lang="en-GB" sz="1800" dirty="0" smtClean="0">
                <a:solidFill>
                  <a:srgbClr val="000000"/>
                </a:solidFill>
                <a:latin typeface="P22 Underground GR Light"/>
                <a:cs typeface="P22 Underground GR Light"/>
              </a:rPr>
              <a:t>The NHS was launched in 1948 and needed workers to get it going. It advertised regularly in Commonwealth countries to attract new workers</a:t>
            </a:r>
          </a:p>
          <a:p>
            <a:pPr>
              <a:spcBef>
                <a:spcPts val="0"/>
              </a:spcBef>
              <a:buFont typeface="Arial" pitchFamily="34" charset="0"/>
              <a:buChar char="•"/>
              <a:defRPr/>
            </a:pPr>
            <a:endParaRPr lang="en-GB" sz="1800" dirty="0">
              <a:solidFill>
                <a:srgbClr val="000000"/>
              </a:solidFill>
              <a:latin typeface="P22 Underground GR Light"/>
              <a:cs typeface="P22 Underground GR Light"/>
            </a:endParaRPr>
          </a:p>
        </p:txBody>
      </p:sp>
    </p:spTree>
    <p:extLst>
      <p:ext uri="{BB962C8B-B14F-4D97-AF65-F5344CB8AC3E}">
        <p14:creationId xmlns:p14="http://schemas.microsoft.com/office/powerpoint/2010/main" val="1056041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9028</TotalTime>
  <Words>2470</Words>
  <Application>Microsoft Macintosh PowerPoint</Application>
  <PresentationFormat>On-screen Show (4:3)</PresentationFormat>
  <Paragraphs>185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MMP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Miller</dc:creator>
  <cp:lastModifiedBy>Emily Miller</cp:lastModifiedBy>
  <cp:revision>32</cp:revision>
  <dcterms:created xsi:type="dcterms:W3CDTF">2017-08-02T11:21:58Z</dcterms:created>
  <dcterms:modified xsi:type="dcterms:W3CDTF">2017-08-22T10:08:41Z</dcterms:modified>
</cp:coreProperties>
</file>