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504"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E005F-8FA8-EE4A-8828-9E6A50CE2C79}" type="datetimeFigureOut">
              <a:rPr lang="en-US" smtClean="0"/>
              <a:t>29/11/2016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29EB3-0CF9-9846-9896-FB55CC9F5D19}" type="slidenum">
              <a:rPr lang="en-US" smtClean="0"/>
              <a:t>‹#›</a:t>
            </a:fld>
            <a:endParaRPr lang="en-US"/>
          </a:p>
        </p:txBody>
      </p:sp>
    </p:spTree>
    <p:extLst>
      <p:ext uri="{BB962C8B-B14F-4D97-AF65-F5344CB8AC3E}">
        <p14:creationId xmlns:p14="http://schemas.microsoft.com/office/powerpoint/2010/main" val="25892457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Migration</a:t>
            </a:r>
            <a:r>
              <a:rPr lang="en-US" baseline="0" dirty="0" smtClean="0"/>
              <a:t> Museum Project scheme of work</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a:t>
            </a:fld>
            <a:endParaRPr lang="en-US" dirty="0"/>
          </a:p>
        </p:txBody>
      </p:sp>
    </p:spTree>
    <p:extLst>
      <p:ext uri="{BB962C8B-B14F-4D97-AF65-F5344CB8AC3E}">
        <p14:creationId xmlns:p14="http://schemas.microsoft.com/office/powerpoint/2010/main" val="89626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can be set for homework</a:t>
            </a:r>
            <a:r>
              <a:rPr lang="en-US" baseline="0" dirty="0" smtClean="0"/>
              <a:t> depending on pace of lesson and how much detail you would like to see. </a:t>
            </a:r>
            <a:endParaRPr lang="en-US" dirty="0" smtClean="0"/>
          </a:p>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10</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a:t>
            </a:r>
            <a:r>
              <a:rPr lang="en-US" baseline="0" dirty="0" smtClean="0"/>
              <a:t> can link back to the discussion you may have begun at the start of the lesson with the image on slide 2. Project up some images and headlines associated with recent immigration. You might prompt by asking about push/pull factors, how migrants travel, their reception on arrival, their skills, their reception as they settle etc. </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11</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lays out the lessons for the unit.</a:t>
            </a:r>
            <a:r>
              <a:rPr lang="en-US" baseline="0" dirty="0" smtClean="0"/>
              <a:t> Each circle contains an image to illustrate the theme for that lesson. </a:t>
            </a:r>
          </a:p>
          <a:p>
            <a:r>
              <a:rPr lang="en-US" baseline="0" dirty="0" smtClean="0"/>
              <a:t>Lesson 1= introduction</a:t>
            </a:r>
          </a:p>
          <a:p>
            <a:r>
              <a:rPr lang="en-US" b="0" baseline="0" dirty="0" smtClean="0"/>
              <a:t>Lesson 2 (circle 1) = Roman Britain</a:t>
            </a:r>
          </a:p>
          <a:p>
            <a:r>
              <a:rPr lang="en-US" b="1" baseline="0" dirty="0" smtClean="0"/>
              <a:t>Lesson 3 = The Huguenots</a:t>
            </a:r>
          </a:p>
          <a:p>
            <a:r>
              <a:rPr lang="en-US" baseline="0" dirty="0" smtClean="0"/>
              <a:t>Lesson 4 = Jewish immigration</a:t>
            </a:r>
          </a:p>
          <a:p>
            <a:r>
              <a:rPr lang="en-US" baseline="0" dirty="0" smtClean="0"/>
              <a:t>Lesson 5 = The Irish diaspora</a:t>
            </a:r>
          </a:p>
          <a:p>
            <a:r>
              <a:rPr lang="en-US" baseline="0" dirty="0" smtClean="0"/>
              <a:t>Lesson 6 = Commonwealth immigration</a:t>
            </a:r>
          </a:p>
          <a:p>
            <a:r>
              <a:rPr lang="en-US" baseline="0" dirty="0" smtClean="0"/>
              <a:t>Lesson 7 = Current migration debates</a:t>
            </a:r>
            <a:endParaRPr lang="en-US" dirty="0"/>
          </a:p>
        </p:txBody>
      </p:sp>
      <p:sp>
        <p:nvSpPr>
          <p:cNvPr id="4" name="Slide Number Placeholder 3"/>
          <p:cNvSpPr>
            <a:spLocks noGrp="1"/>
          </p:cNvSpPr>
          <p:nvPr>
            <p:ph type="sldNum" sz="quarter" idx="10"/>
          </p:nvPr>
        </p:nvSpPr>
        <p:spPr/>
        <p:txBody>
          <a:bodyPr/>
          <a:lstStyle/>
          <a:p>
            <a:fld id="{E489CC2C-B641-4C42-B0F4-7CF9A3BCC45A}" type="slidenum">
              <a:rPr lang="en-US" smtClean="0"/>
              <a:t>2</a:t>
            </a:fld>
            <a:endParaRPr lang="en-US" dirty="0"/>
          </a:p>
        </p:txBody>
      </p:sp>
    </p:spTree>
    <p:extLst>
      <p:ext uri="{BB962C8B-B14F-4D97-AF65-F5344CB8AC3E}">
        <p14:creationId xmlns:p14="http://schemas.microsoft.com/office/powerpoint/2010/main" val="386028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enquiry question for the lesson. Differentiated aims</a:t>
            </a:r>
            <a:r>
              <a:rPr lang="en-US" baseline="0" dirty="0" smtClean="0"/>
              <a:t> on next slide. </a:t>
            </a:r>
            <a:endParaRPr lang="en-US" dirty="0"/>
          </a:p>
        </p:txBody>
      </p:sp>
      <p:sp>
        <p:nvSpPr>
          <p:cNvPr id="4" name="Slide Number Placeholder 3"/>
          <p:cNvSpPr>
            <a:spLocks noGrp="1"/>
          </p:cNvSpPr>
          <p:nvPr>
            <p:ph type="sldNum" sz="quarter" idx="10"/>
          </p:nvPr>
        </p:nvSpPr>
        <p:spPr/>
        <p:txBody>
          <a:bodyPr/>
          <a:lstStyle/>
          <a:p>
            <a:fld id="{E489CC2C-B641-4C42-B0F4-7CF9A3BCC45A}" type="slidenum">
              <a:rPr lang="en-US" smtClean="0"/>
              <a:t>3</a:t>
            </a:fld>
            <a:endParaRPr lang="en-US" dirty="0"/>
          </a:p>
        </p:txBody>
      </p:sp>
    </p:spTree>
    <p:extLst>
      <p:ext uri="{BB962C8B-B14F-4D97-AF65-F5344CB8AC3E}">
        <p14:creationId xmlns:p14="http://schemas.microsoft.com/office/powerpoint/2010/main" val="386028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chosen</a:t>
            </a:r>
            <a:r>
              <a:rPr lang="en-US" baseline="0" dirty="0" smtClean="0"/>
              <a:t> to lay out the Lesson Objective in this differentiated way each lesson. Feel free to edit to fit with your school system.</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4</a:t>
            </a:fld>
            <a:endParaRPr lang="en-US" dirty="0"/>
          </a:p>
        </p:txBody>
      </p:sp>
    </p:spTree>
    <p:extLst>
      <p:ext uri="{BB962C8B-B14F-4D97-AF65-F5344CB8AC3E}">
        <p14:creationId xmlns:p14="http://schemas.microsoft.com/office/powerpoint/2010/main" val="18548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3 Keywords for the lesson. You may want to add more.</a:t>
            </a:r>
            <a:endParaRPr lang="en-US" dirty="0" smtClean="0"/>
          </a:p>
        </p:txBody>
      </p:sp>
      <p:sp>
        <p:nvSpPr>
          <p:cNvPr id="4" name="Slide Number Placeholder 3"/>
          <p:cNvSpPr>
            <a:spLocks noGrp="1"/>
          </p:cNvSpPr>
          <p:nvPr>
            <p:ph type="sldNum" sz="quarter" idx="10"/>
          </p:nvPr>
        </p:nvSpPr>
        <p:spPr/>
        <p:txBody>
          <a:bodyPr/>
          <a:lstStyle/>
          <a:p>
            <a:fld id="{1CF1EB35-F438-D547-9F05-E227C3603ECD}" type="slidenum">
              <a:rPr lang="en-US" smtClean="0"/>
              <a:t>5</a:t>
            </a:fld>
            <a:endParaRPr lang="en-US" dirty="0"/>
          </a:p>
        </p:txBody>
      </p:sp>
    </p:spTree>
    <p:extLst>
      <p:ext uri="{BB962C8B-B14F-4D97-AF65-F5344CB8AC3E}">
        <p14:creationId xmlns:p14="http://schemas.microsoft.com/office/powerpoint/2010/main" val="147102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starter is to</a:t>
            </a:r>
            <a:r>
              <a:rPr lang="en-US" baseline="0" dirty="0" smtClean="0"/>
              <a:t> get pupils thinking about religious freedom. If your pupils’ reaction is that they don’t have a religion, either ask them to imagine if they did, or alter the task so that they are not allowed to listen to the music they like (it is banned) or watch or play football etc.</a:t>
            </a:r>
            <a:endParaRPr lang="en-US" dirty="0" smtClean="0"/>
          </a:p>
          <a:p>
            <a:endParaRPr lang="en-US" sz="1200" u="none" kern="1200" baseline="-25000" dirty="0" smtClean="0">
              <a:solidFill>
                <a:schemeClr val="tx1"/>
              </a:solidFill>
              <a:latin typeface="+mn-lt"/>
              <a:ea typeface="+mn-ea"/>
              <a:cs typeface="+mn-cs"/>
            </a:endParaRPr>
          </a:p>
          <a:p>
            <a:endParaRPr lang="en-US" sz="1200" u="none" kern="1200" baseline="-25000" dirty="0" smtClean="0">
              <a:solidFill>
                <a:schemeClr val="tx1"/>
              </a:solidFill>
              <a:latin typeface="+mn-lt"/>
              <a:ea typeface="+mn-ea"/>
              <a:cs typeface="Apple Chancery"/>
            </a:endParaRPr>
          </a:p>
          <a:p>
            <a:endParaRPr lang="en-US" sz="1200" u="none" dirty="0">
              <a:latin typeface="+mn-lt"/>
              <a:cs typeface="Apple Chancery"/>
            </a:endParaRPr>
          </a:p>
        </p:txBody>
      </p:sp>
      <p:sp>
        <p:nvSpPr>
          <p:cNvPr id="4" name="Slide Number Placeholder 3"/>
          <p:cNvSpPr>
            <a:spLocks noGrp="1"/>
          </p:cNvSpPr>
          <p:nvPr>
            <p:ph type="sldNum" sz="quarter" idx="10"/>
          </p:nvPr>
        </p:nvSpPr>
        <p:spPr/>
        <p:txBody>
          <a:bodyPr/>
          <a:lstStyle/>
          <a:p>
            <a:fld id="{1CF1EB35-F438-D547-9F05-E227C3603ECD}" type="slidenum">
              <a:rPr lang="en-US" smtClean="0"/>
              <a:t>6</a:t>
            </a:fld>
            <a:endParaRPr lang="en-US" dirty="0"/>
          </a:p>
        </p:txBody>
      </p:sp>
    </p:spTree>
    <p:extLst>
      <p:ext uri="{BB962C8B-B14F-4D97-AF65-F5344CB8AC3E}">
        <p14:creationId xmlns:p14="http://schemas.microsoft.com/office/powerpoint/2010/main" val="381151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video</a:t>
            </a:r>
            <a:r>
              <a:rPr lang="en-US" baseline="0" dirty="0" smtClean="0"/>
              <a:t> link: </a:t>
            </a:r>
            <a:r>
              <a:rPr lang="en-US" dirty="0" smtClean="0"/>
              <a:t>https://</a:t>
            </a:r>
            <a:r>
              <a:rPr lang="en-US" dirty="0" err="1" smtClean="0"/>
              <a:t>www.youtube.com</a:t>
            </a:r>
            <a:r>
              <a:rPr lang="en-US" dirty="0" smtClean="0"/>
              <a:t>/</a:t>
            </a:r>
            <a:r>
              <a:rPr lang="en-US" dirty="0" err="1" smtClean="0"/>
              <a:t>watch?v</a:t>
            </a:r>
            <a:r>
              <a:rPr lang="en-US" dirty="0" smtClean="0"/>
              <a:t>=xOOOym_4t78</a:t>
            </a:r>
          </a:p>
          <a:p>
            <a:r>
              <a:rPr lang="en-US" dirty="0" smtClean="0"/>
              <a:t>An academic</a:t>
            </a:r>
            <a:r>
              <a:rPr lang="en-US" baseline="0" dirty="0" smtClean="0"/>
              <a:t> explains in some detail what a Huguenot is. You may want to pre-listen to this and flag up some key words (give each a sheet with key images and words as bingo) or similar to engage pupils more. </a:t>
            </a:r>
            <a:endParaRPr lang="en-US" dirty="0" smtClean="0"/>
          </a:p>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7</a:t>
            </a:fld>
            <a:endParaRPr lang="en-US" dirty="0"/>
          </a:p>
        </p:txBody>
      </p:sp>
    </p:spTree>
    <p:extLst>
      <p:ext uri="{BB962C8B-B14F-4D97-AF65-F5344CB8AC3E}">
        <p14:creationId xmlns:p14="http://schemas.microsoft.com/office/powerpoint/2010/main" val="15292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need the worksheet</a:t>
            </a:r>
            <a:r>
              <a:rPr lang="en-US" baseline="0" dirty="0" smtClean="0"/>
              <a:t> provided with this lesson </a:t>
            </a:r>
            <a:r>
              <a:rPr lang="en-US" baseline="0" dirty="0" err="1" smtClean="0"/>
              <a:t>powerpoint</a:t>
            </a:r>
            <a:endParaRPr lang="en-US" baseline="0" dirty="0" smtClean="0"/>
          </a:p>
          <a:p>
            <a:r>
              <a:rPr lang="en-US" baseline="0" dirty="0" smtClean="0"/>
              <a:t>The Star Student task is for higher ability pupils once they have completed the table on the 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8</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can either</a:t>
            </a:r>
            <a:r>
              <a:rPr lang="en-US" baseline="0" dirty="0" smtClean="0"/>
              <a:t> print this off as a worksheet or project it onto board and pupils write answers in full sentences into their books.</a:t>
            </a:r>
            <a:endParaRPr lang="en-US" dirty="0" smtClean="0"/>
          </a:p>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9</a:t>
            </a:fld>
            <a:endParaRPr lang="en-US" dirty="0"/>
          </a:p>
        </p:txBody>
      </p:sp>
    </p:spTree>
    <p:extLst>
      <p:ext uri="{BB962C8B-B14F-4D97-AF65-F5344CB8AC3E}">
        <p14:creationId xmlns:p14="http://schemas.microsoft.com/office/powerpoint/2010/main" val="322201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68A16F-08C1-1240-9662-E19825076AF6}"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3D682-B149-6742-BDD8-1329511211B9}" type="slidenum">
              <a:rPr lang="en-US" smtClean="0"/>
              <a:t>‹#›</a:t>
            </a:fld>
            <a:endParaRPr lang="en-US"/>
          </a:p>
        </p:txBody>
      </p:sp>
    </p:spTree>
    <p:extLst>
      <p:ext uri="{BB962C8B-B14F-4D97-AF65-F5344CB8AC3E}">
        <p14:creationId xmlns:p14="http://schemas.microsoft.com/office/powerpoint/2010/main" val="370072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8A16F-08C1-1240-9662-E19825076AF6}"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3D682-B149-6742-BDD8-1329511211B9}" type="slidenum">
              <a:rPr lang="en-US" smtClean="0"/>
              <a:t>‹#›</a:t>
            </a:fld>
            <a:endParaRPr lang="en-US"/>
          </a:p>
        </p:txBody>
      </p:sp>
    </p:spTree>
    <p:extLst>
      <p:ext uri="{BB962C8B-B14F-4D97-AF65-F5344CB8AC3E}">
        <p14:creationId xmlns:p14="http://schemas.microsoft.com/office/powerpoint/2010/main" val="124655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8A16F-08C1-1240-9662-E19825076AF6}"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3D682-B149-6742-BDD8-1329511211B9}" type="slidenum">
              <a:rPr lang="en-US" smtClean="0"/>
              <a:t>‹#›</a:t>
            </a:fld>
            <a:endParaRPr lang="en-US"/>
          </a:p>
        </p:txBody>
      </p:sp>
    </p:spTree>
    <p:extLst>
      <p:ext uri="{BB962C8B-B14F-4D97-AF65-F5344CB8AC3E}">
        <p14:creationId xmlns:p14="http://schemas.microsoft.com/office/powerpoint/2010/main" val="410538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8A16F-08C1-1240-9662-E19825076AF6}"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3D682-B149-6742-BDD8-1329511211B9}" type="slidenum">
              <a:rPr lang="en-US" smtClean="0"/>
              <a:t>‹#›</a:t>
            </a:fld>
            <a:endParaRPr lang="en-US"/>
          </a:p>
        </p:txBody>
      </p:sp>
    </p:spTree>
    <p:extLst>
      <p:ext uri="{BB962C8B-B14F-4D97-AF65-F5344CB8AC3E}">
        <p14:creationId xmlns:p14="http://schemas.microsoft.com/office/powerpoint/2010/main" val="69298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68A16F-08C1-1240-9662-E19825076AF6}"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3D682-B149-6742-BDD8-1329511211B9}" type="slidenum">
              <a:rPr lang="en-US" smtClean="0"/>
              <a:t>‹#›</a:t>
            </a:fld>
            <a:endParaRPr lang="en-US"/>
          </a:p>
        </p:txBody>
      </p:sp>
    </p:spTree>
    <p:extLst>
      <p:ext uri="{BB962C8B-B14F-4D97-AF65-F5344CB8AC3E}">
        <p14:creationId xmlns:p14="http://schemas.microsoft.com/office/powerpoint/2010/main" val="313187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68A16F-08C1-1240-9662-E19825076AF6}" type="datetimeFigureOut">
              <a:rPr lang="en-US" smtClean="0"/>
              <a:t>29/11/2016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3D682-B149-6742-BDD8-1329511211B9}" type="slidenum">
              <a:rPr lang="en-US" smtClean="0"/>
              <a:t>‹#›</a:t>
            </a:fld>
            <a:endParaRPr lang="en-US"/>
          </a:p>
        </p:txBody>
      </p:sp>
    </p:spTree>
    <p:extLst>
      <p:ext uri="{BB962C8B-B14F-4D97-AF65-F5344CB8AC3E}">
        <p14:creationId xmlns:p14="http://schemas.microsoft.com/office/powerpoint/2010/main" val="23438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68A16F-08C1-1240-9662-E19825076AF6}" type="datetimeFigureOut">
              <a:rPr lang="en-US" smtClean="0"/>
              <a:t>29/11/2016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93D682-B149-6742-BDD8-1329511211B9}" type="slidenum">
              <a:rPr lang="en-US" smtClean="0"/>
              <a:t>‹#›</a:t>
            </a:fld>
            <a:endParaRPr lang="en-US"/>
          </a:p>
        </p:txBody>
      </p:sp>
    </p:spTree>
    <p:extLst>
      <p:ext uri="{BB962C8B-B14F-4D97-AF65-F5344CB8AC3E}">
        <p14:creationId xmlns:p14="http://schemas.microsoft.com/office/powerpoint/2010/main" val="146077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68A16F-08C1-1240-9662-E19825076AF6}" type="datetimeFigureOut">
              <a:rPr lang="en-US" smtClean="0"/>
              <a:t>29/11/2016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93D682-B149-6742-BDD8-1329511211B9}" type="slidenum">
              <a:rPr lang="en-US" smtClean="0"/>
              <a:t>‹#›</a:t>
            </a:fld>
            <a:endParaRPr lang="en-US"/>
          </a:p>
        </p:txBody>
      </p:sp>
    </p:spTree>
    <p:extLst>
      <p:ext uri="{BB962C8B-B14F-4D97-AF65-F5344CB8AC3E}">
        <p14:creationId xmlns:p14="http://schemas.microsoft.com/office/powerpoint/2010/main" val="123339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8A16F-08C1-1240-9662-E19825076AF6}" type="datetimeFigureOut">
              <a:rPr lang="en-US" smtClean="0"/>
              <a:t>29/11/2016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93D682-B149-6742-BDD8-1329511211B9}" type="slidenum">
              <a:rPr lang="en-US" smtClean="0"/>
              <a:t>‹#›</a:t>
            </a:fld>
            <a:endParaRPr lang="en-US"/>
          </a:p>
        </p:txBody>
      </p:sp>
    </p:spTree>
    <p:extLst>
      <p:ext uri="{BB962C8B-B14F-4D97-AF65-F5344CB8AC3E}">
        <p14:creationId xmlns:p14="http://schemas.microsoft.com/office/powerpoint/2010/main" val="12138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8A16F-08C1-1240-9662-E19825076AF6}" type="datetimeFigureOut">
              <a:rPr lang="en-US" smtClean="0"/>
              <a:t>29/11/2016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3D682-B149-6742-BDD8-1329511211B9}" type="slidenum">
              <a:rPr lang="en-US" smtClean="0"/>
              <a:t>‹#›</a:t>
            </a:fld>
            <a:endParaRPr lang="en-US"/>
          </a:p>
        </p:txBody>
      </p:sp>
    </p:spTree>
    <p:extLst>
      <p:ext uri="{BB962C8B-B14F-4D97-AF65-F5344CB8AC3E}">
        <p14:creationId xmlns:p14="http://schemas.microsoft.com/office/powerpoint/2010/main" val="150656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8A16F-08C1-1240-9662-E19825076AF6}" type="datetimeFigureOut">
              <a:rPr lang="en-US" smtClean="0"/>
              <a:t>29/11/2016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3D682-B149-6742-BDD8-1329511211B9}" type="slidenum">
              <a:rPr lang="en-US" smtClean="0"/>
              <a:t>‹#›</a:t>
            </a:fld>
            <a:endParaRPr lang="en-US"/>
          </a:p>
        </p:txBody>
      </p:sp>
    </p:spTree>
    <p:extLst>
      <p:ext uri="{BB962C8B-B14F-4D97-AF65-F5344CB8AC3E}">
        <p14:creationId xmlns:p14="http://schemas.microsoft.com/office/powerpoint/2010/main" val="15301058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8A16F-08C1-1240-9662-E19825076AF6}" type="datetimeFigureOut">
              <a:rPr lang="en-US" smtClean="0"/>
              <a:t>29/11/2016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3D682-B149-6742-BDD8-1329511211B9}" type="slidenum">
              <a:rPr lang="en-US" smtClean="0"/>
              <a:t>‹#›</a:t>
            </a:fld>
            <a:endParaRPr lang="en-US"/>
          </a:p>
        </p:txBody>
      </p:sp>
    </p:spTree>
    <p:extLst>
      <p:ext uri="{BB962C8B-B14F-4D97-AF65-F5344CB8AC3E}">
        <p14:creationId xmlns:p14="http://schemas.microsoft.com/office/powerpoint/2010/main" val="2190050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eg"/><Relationship Id="rId5" Type="http://schemas.openxmlformats.org/officeDocument/2006/relationships/image" Target="file://localhost/http://cache.eb.com/eb/image%3Fid=91461&amp;rendTypeId=4"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618" y="1604286"/>
            <a:ext cx="2574727" cy="3629014"/>
          </a:xfrm>
          <a:prstGeom prst="rect">
            <a:avLst/>
          </a:prstGeom>
        </p:spPr>
      </p:pic>
    </p:spTree>
    <p:extLst>
      <p:ext uri="{BB962C8B-B14F-4D97-AF65-F5344CB8AC3E}">
        <p14:creationId xmlns:p14="http://schemas.microsoft.com/office/powerpoint/2010/main" val="303858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74700" y="3022600"/>
            <a:ext cx="4851400" cy="3784600"/>
          </a:xfrm>
          <a:noFill/>
        </p:spPr>
        <p:txBody>
          <a:bodyPr lIns="0" tIns="0" rIns="0" bIns="0">
            <a:noAutofit/>
          </a:bodyPr>
          <a:lstStyle/>
          <a:p>
            <a:pPr marL="0" indent="0">
              <a:spcBef>
                <a:spcPts val="0"/>
              </a:spcBef>
              <a:buNone/>
              <a:defRPr/>
            </a:pPr>
            <a:endParaRPr lang="en-GB" sz="1800" dirty="0">
              <a:solidFill>
                <a:srgbClr val="000000"/>
              </a:solidFill>
              <a:latin typeface="P22 Underground GR Light"/>
              <a:cs typeface="P22 Underground GR Light"/>
            </a:endParaRPr>
          </a:p>
          <a:p>
            <a:pPr marL="0" indent="0">
              <a:spcBef>
                <a:spcPts val="0"/>
              </a:spcBef>
              <a:buNone/>
              <a:defRPr/>
            </a:pPr>
            <a:r>
              <a:rPr lang="en-GB" sz="1800" dirty="0" smtClean="0">
                <a:solidFill>
                  <a:srgbClr val="000000"/>
                </a:solidFill>
                <a:latin typeface="P22 Underground GR Light"/>
                <a:cs typeface="P22 Underground GR Light"/>
              </a:rPr>
              <a:t>You could include:</a:t>
            </a:r>
          </a:p>
          <a:p>
            <a:pPr>
              <a:spcBef>
                <a:spcPts val="0"/>
              </a:spcBef>
              <a:defRPr/>
            </a:pPr>
            <a:r>
              <a:rPr lang="en-GB" sz="1800" dirty="0" smtClean="0">
                <a:solidFill>
                  <a:srgbClr val="000000"/>
                </a:solidFill>
                <a:latin typeface="P22 Underground GR Light"/>
                <a:cs typeface="P22 Underground GR Light"/>
              </a:rPr>
              <a:t>How you felt about leaving France</a:t>
            </a:r>
          </a:p>
          <a:p>
            <a:pPr>
              <a:spcBef>
                <a:spcPts val="0"/>
              </a:spcBef>
              <a:defRPr/>
            </a:pPr>
            <a:r>
              <a:rPr lang="en-GB" sz="1800" dirty="0" smtClean="0">
                <a:solidFill>
                  <a:srgbClr val="000000"/>
                </a:solidFill>
                <a:latin typeface="P22 Underground GR Light"/>
                <a:cs typeface="P22 Underground GR Light"/>
              </a:rPr>
              <a:t>How you were treated when you arrived in London</a:t>
            </a:r>
          </a:p>
          <a:p>
            <a:pPr>
              <a:spcBef>
                <a:spcPts val="0"/>
              </a:spcBef>
              <a:defRPr/>
            </a:pPr>
            <a:r>
              <a:rPr lang="en-GB" sz="1800" dirty="0" smtClean="0">
                <a:solidFill>
                  <a:srgbClr val="000000"/>
                </a:solidFill>
                <a:latin typeface="P22 Underground GR Light"/>
                <a:cs typeface="P22 Underground GR Light"/>
              </a:rPr>
              <a:t>What work you are doing</a:t>
            </a:r>
          </a:p>
          <a:p>
            <a:pPr>
              <a:spcBef>
                <a:spcPts val="0"/>
              </a:spcBef>
              <a:defRPr/>
            </a:pPr>
            <a:r>
              <a:rPr lang="en-GB" sz="1800" dirty="0" smtClean="0">
                <a:solidFill>
                  <a:srgbClr val="000000"/>
                </a:solidFill>
                <a:latin typeface="P22 Underground GR Light"/>
                <a:cs typeface="P22 Underground GR Light"/>
              </a:rPr>
              <a:t>Who appreciates your work</a:t>
            </a:r>
          </a:p>
          <a:p>
            <a:pPr>
              <a:spcBef>
                <a:spcPts val="0"/>
              </a:spcBef>
              <a:defRPr/>
            </a:pPr>
            <a:r>
              <a:rPr lang="en-GB" sz="1800" dirty="0" smtClean="0">
                <a:solidFill>
                  <a:srgbClr val="000000"/>
                </a:solidFill>
                <a:latin typeface="P22 Underground GR Light"/>
                <a:cs typeface="P22 Underground GR Light"/>
              </a:rPr>
              <a:t>Who </a:t>
            </a:r>
            <a:r>
              <a:rPr lang="en-GB" sz="1800" dirty="0" err="1" smtClean="0">
                <a:solidFill>
                  <a:srgbClr val="000000"/>
                </a:solidFill>
                <a:latin typeface="P22 Underground GR Light"/>
                <a:cs typeface="P22 Underground GR Light"/>
              </a:rPr>
              <a:t>doesn</a:t>
            </a:r>
            <a:r>
              <a:rPr lang="en-GB" sz="1800" dirty="0" smtClean="0">
                <a:solidFill>
                  <a:srgbClr val="000000"/>
                </a:solidFill>
                <a:latin typeface="P22 Underground GR Light"/>
                <a:cs typeface="P22 Underground GR Light"/>
              </a:rPr>
              <a:t>’</a:t>
            </a:r>
            <a:r>
              <a:rPr lang="fr-FR" sz="1800" dirty="0" err="1" smtClean="0">
                <a:solidFill>
                  <a:srgbClr val="000000"/>
                </a:solidFill>
                <a:latin typeface="P22 Underground GR Light"/>
                <a:cs typeface="P22 Underground GR Light"/>
              </a:rPr>
              <a:t>t</a:t>
            </a:r>
            <a:r>
              <a:rPr lang="fr-FR" sz="1800" dirty="0" smtClean="0">
                <a:solidFill>
                  <a:srgbClr val="000000"/>
                </a:solidFill>
                <a:latin typeface="P22 Underground GR Light"/>
                <a:cs typeface="P22 Underground GR Light"/>
              </a:rPr>
              <a:t> </a:t>
            </a:r>
            <a:r>
              <a:rPr lang="fr-FR" sz="1800" dirty="0" err="1" smtClean="0">
                <a:solidFill>
                  <a:srgbClr val="000000"/>
                </a:solidFill>
                <a:latin typeface="P22 Underground GR Light"/>
                <a:cs typeface="P22 Underground GR Light"/>
              </a:rPr>
              <a:t>appreciate</a:t>
            </a:r>
            <a:r>
              <a:rPr lang="fr-FR" sz="1800" dirty="0" smtClean="0">
                <a:solidFill>
                  <a:srgbClr val="000000"/>
                </a:solidFill>
                <a:latin typeface="P22 Underground GR Light"/>
                <a:cs typeface="P22 Underground GR Light"/>
              </a:rPr>
              <a:t> </a:t>
            </a:r>
            <a:r>
              <a:rPr lang="fr-FR" sz="1800" dirty="0" err="1" smtClean="0">
                <a:solidFill>
                  <a:srgbClr val="000000"/>
                </a:solidFill>
                <a:latin typeface="P22 Underground GR Light"/>
                <a:cs typeface="P22 Underground GR Light"/>
              </a:rPr>
              <a:t>your</a:t>
            </a:r>
            <a:r>
              <a:rPr lang="fr-FR" sz="1800" dirty="0" smtClean="0">
                <a:solidFill>
                  <a:srgbClr val="000000"/>
                </a:solidFill>
                <a:latin typeface="P22 Underground GR Light"/>
                <a:cs typeface="P22 Underground GR Light"/>
              </a:rPr>
              <a:t> </a:t>
            </a:r>
            <a:r>
              <a:rPr lang="fr-FR" sz="1800" dirty="0" err="1" smtClean="0">
                <a:solidFill>
                  <a:srgbClr val="000000"/>
                </a:solidFill>
                <a:latin typeface="P22 Underground GR Light"/>
                <a:cs typeface="P22 Underground GR Light"/>
              </a:rPr>
              <a:t>work</a:t>
            </a:r>
            <a:endParaRPr lang="fr-FR" sz="1800" dirty="0" smtClean="0">
              <a:solidFill>
                <a:srgbClr val="000000"/>
              </a:solidFill>
              <a:latin typeface="P22 Underground GR Light"/>
              <a:cs typeface="P22 Underground GR Light"/>
            </a:endParaRPr>
          </a:p>
          <a:p>
            <a:pPr>
              <a:spcBef>
                <a:spcPts val="0"/>
              </a:spcBef>
              <a:defRPr/>
            </a:pPr>
            <a:r>
              <a:rPr lang="fr-FR" sz="1800" dirty="0" err="1" smtClean="0">
                <a:solidFill>
                  <a:srgbClr val="000000"/>
                </a:solidFill>
                <a:latin typeface="P22 Underground GR Light"/>
                <a:cs typeface="P22 Underground GR Light"/>
              </a:rPr>
              <a:t>Reflections</a:t>
            </a:r>
            <a:r>
              <a:rPr lang="fr-FR" sz="1800" dirty="0" smtClean="0">
                <a:solidFill>
                  <a:srgbClr val="000000"/>
                </a:solidFill>
                <a:latin typeface="P22 Underground GR Light"/>
                <a:cs typeface="P22 Underground GR Light"/>
              </a:rPr>
              <a:t> on </a:t>
            </a:r>
            <a:r>
              <a:rPr lang="fr-FR" sz="1800" dirty="0" err="1" smtClean="0">
                <a:solidFill>
                  <a:srgbClr val="000000"/>
                </a:solidFill>
                <a:latin typeface="P22 Underground GR Light"/>
                <a:cs typeface="P22 Underground GR Light"/>
              </a:rPr>
              <a:t>other</a:t>
            </a:r>
            <a:r>
              <a:rPr lang="fr-FR" sz="1800" dirty="0" smtClean="0">
                <a:solidFill>
                  <a:srgbClr val="000000"/>
                </a:solidFill>
                <a:latin typeface="P22 Underground GR Light"/>
                <a:cs typeface="P22 Underground GR Light"/>
              </a:rPr>
              <a:t> French </a:t>
            </a:r>
            <a:r>
              <a:rPr lang="fr-FR" sz="1800" dirty="0" err="1" smtClean="0">
                <a:solidFill>
                  <a:srgbClr val="000000"/>
                </a:solidFill>
                <a:latin typeface="P22 Underground GR Light"/>
                <a:cs typeface="P22 Underground GR Light"/>
              </a:rPr>
              <a:t>communities</a:t>
            </a:r>
            <a:r>
              <a:rPr lang="fr-FR" sz="1800" dirty="0" smtClean="0">
                <a:solidFill>
                  <a:srgbClr val="000000"/>
                </a:solidFill>
                <a:latin typeface="P22 Underground GR Light"/>
                <a:cs typeface="P22 Underground GR Light"/>
              </a:rPr>
              <a:t> in </a:t>
            </a:r>
            <a:r>
              <a:rPr lang="fr-FR" sz="1800" dirty="0" err="1" smtClean="0">
                <a:solidFill>
                  <a:srgbClr val="000000"/>
                </a:solidFill>
                <a:latin typeface="P22 Underground GR Light"/>
                <a:cs typeface="P22 Underground GR Light"/>
              </a:rPr>
              <a:t>other</a:t>
            </a:r>
            <a:r>
              <a:rPr lang="fr-FR" sz="1800" dirty="0" smtClean="0">
                <a:solidFill>
                  <a:srgbClr val="000000"/>
                </a:solidFill>
                <a:latin typeface="P22 Underground GR Light"/>
                <a:cs typeface="P22 Underground GR Light"/>
              </a:rPr>
              <a:t> </a:t>
            </a:r>
            <a:r>
              <a:rPr lang="fr-FR" sz="1800" dirty="0" err="1" smtClean="0">
                <a:solidFill>
                  <a:srgbClr val="000000"/>
                </a:solidFill>
                <a:latin typeface="P22 Underground GR Light"/>
                <a:cs typeface="P22 Underground GR Light"/>
              </a:rPr>
              <a:t>towns</a:t>
            </a:r>
            <a:r>
              <a:rPr lang="fr-FR" sz="1800" dirty="0" smtClean="0">
                <a:solidFill>
                  <a:srgbClr val="000000"/>
                </a:solidFill>
                <a:latin typeface="P22 Underground GR Light"/>
                <a:cs typeface="P22 Underground GR Light"/>
              </a:rPr>
              <a:t> in </a:t>
            </a:r>
            <a:r>
              <a:rPr lang="fr-FR" sz="1800" dirty="0" err="1" smtClean="0">
                <a:solidFill>
                  <a:srgbClr val="000000"/>
                </a:solidFill>
                <a:latin typeface="P22 Underground GR Light"/>
                <a:cs typeface="P22 Underground GR Light"/>
              </a:rPr>
              <a:t>England</a:t>
            </a:r>
            <a:endParaRPr lang="fr-FR" sz="1800" dirty="0" smtClean="0">
              <a:solidFill>
                <a:srgbClr val="000000"/>
              </a:solidFill>
              <a:latin typeface="P22 Underground GR Light"/>
              <a:cs typeface="P22 Underground GR Light"/>
            </a:endParaRPr>
          </a:p>
          <a:p>
            <a:pPr>
              <a:spcBef>
                <a:spcPts val="0"/>
              </a:spcBef>
              <a:defRPr/>
            </a:pPr>
            <a:endParaRPr lang="en-GB" sz="1800" dirty="0">
              <a:solidFill>
                <a:srgbClr val="000000"/>
              </a:solidFill>
              <a:latin typeface="P22 Underground GR Light"/>
              <a:cs typeface="P22 Underground GR Light"/>
            </a:endParaRPr>
          </a:p>
        </p:txBody>
      </p:sp>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Activity 2: Writing a letter</a:t>
            </a:r>
            <a:endParaRPr lang="en-US" sz="2800" dirty="0">
              <a:solidFill>
                <a:srgbClr val="FFFFFF"/>
              </a:solidFill>
              <a:latin typeface="P22 Underground GR"/>
              <a:cs typeface="P22 Underground GR"/>
            </a:endParaRPr>
          </a:p>
        </p:txBody>
      </p:sp>
      <p:sp>
        <p:nvSpPr>
          <p:cNvPr id="18" name="Content Placeholder 4"/>
          <p:cNvSpPr txBox="1">
            <a:spLocks/>
          </p:cNvSpPr>
          <p:nvPr/>
        </p:nvSpPr>
        <p:spPr>
          <a:xfrm>
            <a:off x="774700" y="1940860"/>
            <a:ext cx="5384800" cy="1119840"/>
          </a:xfrm>
          <a:prstGeom prst="rect">
            <a:avLst/>
          </a:prstGeom>
          <a:noFill/>
          <a:ln w="76200" cmpd="sng">
            <a:noFill/>
          </a:ln>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GB" sz="1800" dirty="0" smtClean="0">
                <a:latin typeface="P22 Underground GR Light"/>
                <a:cs typeface="P22 Underground GR Light"/>
              </a:rPr>
              <a:t>Imagine you were a Huguenot arriving in London in  1701. Write a letter to your former (Catholic) boss back in France letting him know how you are doing and what your life is like in England.</a:t>
            </a:r>
            <a:endParaRPr lang="en-US" sz="4400" dirty="0">
              <a:latin typeface="P22 Underground GR Light"/>
              <a:cs typeface="P22 Underground GR Light"/>
            </a:endParaRPr>
          </a:p>
        </p:txBody>
      </p:sp>
      <p:pic>
        <p:nvPicPr>
          <p:cNvPr id="3" name="Picture 2"/>
          <p:cNvPicPr>
            <a:picLocks noChangeAspect="1"/>
          </p:cNvPicPr>
          <p:nvPr/>
        </p:nvPicPr>
        <p:blipFill>
          <a:blip r:embed="rId4"/>
          <a:stretch>
            <a:fillRect/>
          </a:stretch>
        </p:blipFill>
        <p:spPr>
          <a:xfrm>
            <a:off x="5858933" y="3022600"/>
            <a:ext cx="3104492" cy="2065898"/>
          </a:xfrm>
          <a:prstGeom prst="rect">
            <a:avLst/>
          </a:prstGeom>
        </p:spPr>
      </p:pic>
    </p:spTree>
    <p:extLst>
      <p:ext uri="{BB962C8B-B14F-4D97-AF65-F5344CB8AC3E}">
        <p14:creationId xmlns:p14="http://schemas.microsoft.com/office/powerpoint/2010/main" val="306569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74700" y="1960033"/>
            <a:ext cx="6794500" cy="3784600"/>
          </a:xfrm>
          <a:noFill/>
        </p:spPr>
        <p:txBody>
          <a:bodyPr lIns="0" tIns="0" rIns="0" bIns="0">
            <a:noAutofit/>
          </a:bodyPr>
          <a:lstStyle/>
          <a:p>
            <a:r>
              <a:rPr lang="en-US" sz="1800" dirty="0" smtClean="0">
                <a:solidFill>
                  <a:srgbClr val="000000"/>
                </a:solidFill>
              </a:rPr>
              <a:t>Have immigrants arriving in Britain always been given the same treatment? </a:t>
            </a:r>
          </a:p>
          <a:p>
            <a:r>
              <a:rPr lang="en-US" sz="1800" dirty="0" smtClean="0">
                <a:solidFill>
                  <a:srgbClr val="000000"/>
                </a:solidFill>
              </a:rPr>
              <a:t>How does the story of modern immigrants compare with the story of the Huguenots</a:t>
            </a:r>
            <a:r>
              <a:rPr lang="en-US" sz="1800" dirty="0" smtClean="0"/>
              <a:t>? </a:t>
            </a:r>
          </a:p>
          <a:p>
            <a:pPr marL="0" indent="0">
              <a:buNone/>
            </a:pPr>
            <a:endParaRPr lang="en-US" sz="1800" dirty="0" smtClean="0"/>
          </a:p>
          <a:p>
            <a:pPr marL="0" indent="0">
              <a:buNone/>
            </a:pPr>
            <a:r>
              <a:rPr lang="en-US" sz="1800" dirty="0" smtClean="0"/>
              <a:t>Write down one similarity and one difference between the story of the Huguenots and the stories of recent (last 10 years) immigrants to Britain that you know of. </a:t>
            </a:r>
          </a:p>
          <a:p>
            <a:pPr marL="0" indent="0">
              <a:buNone/>
            </a:pPr>
            <a:endParaRPr lang="en-GB" sz="1800" dirty="0">
              <a:latin typeface="P22 Underground GR Light"/>
              <a:cs typeface="P22 Underground GR Light"/>
            </a:endParaRPr>
          </a:p>
        </p:txBody>
      </p:sp>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Plenary: Change / continuity</a:t>
            </a:r>
            <a:endParaRPr lang="en-US" sz="2800" dirty="0">
              <a:solidFill>
                <a:srgbClr val="FFFFFF"/>
              </a:solidFill>
              <a:latin typeface="P22 Underground GR"/>
              <a:cs typeface="P22 Underground GR"/>
            </a:endParaRPr>
          </a:p>
        </p:txBody>
      </p:sp>
    </p:spTree>
    <p:extLst>
      <p:ext uri="{BB962C8B-B14F-4D97-AF65-F5344CB8AC3E}">
        <p14:creationId xmlns:p14="http://schemas.microsoft.com/office/powerpoint/2010/main" val="137155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00868" y="1981200"/>
            <a:ext cx="1734654" cy="1734654"/>
          </a:xfrm>
          <a:prstGeom prst="ellipse">
            <a:avLst/>
          </a:prstGeom>
          <a:noFill/>
          <a:ln w="76200" cmpd="sng">
            <a:solidFill>
              <a:schemeClr val="tx1"/>
            </a:solidFill>
          </a:ln>
        </p:spPr>
      </p:pic>
      <p:pic>
        <p:nvPicPr>
          <p:cNvPr id="3" name="Picture 2"/>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3425560" y="2012321"/>
            <a:ext cx="1722156" cy="1734654"/>
          </a:xfrm>
          <a:prstGeom prst="ellipse">
            <a:avLst/>
          </a:prstGeom>
          <a:ln w="76200" cmpd="sng">
            <a:solidFill>
              <a:schemeClr val="accent1">
                <a:lumMod val="75000"/>
              </a:schemeClr>
            </a:solidFill>
          </a:ln>
        </p:spPr>
      </p:pic>
      <p:pic>
        <p:nvPicPr>
          <p:cNvPr id="13" name="Picture 12"/>
          <p:cNvPicPr>
            <a:picLocks/>
          </p:cNvPicPr>
          <p:nvPr/>
        </p:nvPicPr>
        <p:blipFill>
          <a:blip r:embed="rId5" cstate="print">
            <a:extLst>
              <a:ext uri="{28A0092B-C50C-407E-A947-70E740481C1C}">
                <a14:useLocalDpi xmlns:a14="http://schemas.microsoft.com/office/drawing/2010/main"/>
              </a:ext>
            </a:extLst>
          </a:blip>
          <a:stretch>
            <a:fillRect/>
          </a:stretch>
        </p:blipFill>
        <p:spPr>
          <a:xfrm>
            <a:off x="5755469" y="1981200"/>
            <a:ext cx="1722156" cy="1734654"/>
          </a:xfrm>
          <a:prstGeom prst="ellipse">
            <a:avLst/>
          </a:prstGeom>
          <a:ln w="76200" cmpd="sng">
            <a:solidFill>
              <a:schemeClr val="accent2">
                <a:lumMod val="75000"/>
              </a:schemeClr>
            </a:solidFill>
          </a:ln>
        </p:spPr>
      </p:pic>
      <p:pic>
        <p:nvPicPr>
          <p:cNvPr id="14" name="Picture 13"/>
          <p:cNvPicPr>
            <a:picLocks/>
          </p:cNvPicPr>
          <p:nvPr/>
        </p:nvPicPr>
        <p:blipFill rotWithShape="1">
          <a:blip r:embed="rId6" cstate="print">
            <a:extLst>
              <a:ext uri="{28A0092B-C50C-407E-A947-70E740481C1C}">
                <a14:useLocalDpi xmlns:a14="http://schemas.microsoft.com/office/drawing/2010/main"/>
              </a:ext>
            </a:extLst>
          </a:blip>
          <a:srcRect r="8218"/>
          <a:stretch/>
        </p:blipFill>
        <p:spPr>
          <a:xfrm>
            <a:off x="3425559" y="3956421"/>
            <a:ext cx="1722157" cy="1734654"/>
          </a:xfrm>
          <a:prstGeom prst="ellipse">
            <a:avLst/>
          </a:prstGeom>
          <a:ln w="76200" cmpd="sng">
            <a:solidFill>
              <a:schemeClr val="accent5">
                <a:lumMod val="75000"/>
              </a:schemeClr>
            </a:solidFill>
          </a:ln>
        </p:spPr>
      </p:pic>
      <p:pic>
        <p:nvPicPr>
          <p:cNvPr id="15" name="Picture 14"/>
          <p:cNvPicPr>
            <a:picLocks/>
          </p:cNvPicPr>
          <p:nvPr/>
        </p:nvPicPr>
        <p:blipFill rotWithShape="1">
          <a:blip r:embed="rId7" cstate="print">
            <a:extLst>
              <a:ext uri="{28A0092B-C50C-407E-A947-70E740481C1C}">
                <a14:useLocalDpi xmlns:a14="http://schemas.microsoft.com/office/drawing/2010/main"/>
              </a:ext>
            </a:extLst>
          </a:blip>
          <a:srcRect/>
          <a:stretch/>
        </p:blipFill>
        <p:spPr>
          <a:xfrm>
            <a:off x="1092200" y="3956421"/>
            <a:ext cx="1734654" cy="1734654"/>
          </a:xfrm>
          <a:prstGeom prst="ellipse">
            <a:avLst/>
          </a:prstGeom>
          <a:ln w="76200" cmpd="sng">
            <a:solidFill>
              <a:schemeClr val="accent4">
                <a:lumMod val="75000"/>
              </a:schemeClr>
            </a:solidFill>
          </a:ln>
        </p:spPr>
      </p:pic>
      <p:pic>
        <p:nvPicPr>
          <p:cNvPr id="17" name="Picture 16"/>
          <p:cNvPicPr>
            <a:picLocks/>
          </p:cNvPicPr>
          <p:nvPr/>
        </p:nvPicPr>
        <p:blipFill>
          <a:blip r:embed="rId8"/>
          <a:stretch>
            <a:fillRect/>
          </a:stretch>
        </p:blipFill>
        <p:spPr>
          <a:xfrm>
            <a:off x="5687424" y="3892921"/>
            <a:ext cx="1932607" cy="1866477"/>
          </a:xfrm>
          <a:prstGeom prst="ellipse">
            <a:avLst/>
          </a:prstGeom>
          <a:ln>
            <a:noFill/>
          </a:ln>
          <a:effectLst>
            <a:softEdge rad="112500"/>
          </a:effectLst>
        </p:spPr>
      </p:pic>
      <p:sp>
        <p:nvSpPr>
          <p:cNvPr id="19" name="Oval 18"/>
          <p:cNvSpPr/>
          <p:nvPr/>
        </p:nvSpPr>
        <p:spPr>
          <a:xfrm>
            <a:off x="5755469" y="3962719"/>
            <a:ext cx="1791262" cy="1733842"/>
          </a:xfrm>
          <a:prstGeom prst="ellipse">
            <a:avLst/>
          </a:prstGeom>
          <a:noFill/>
          <a:ln w="762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6" name="Picture 15" descr="•MM Master Mark cya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25" name="Rectangle 24"/>
          <p:cNvSpPr>
            <a:spLocks/>
          </p:cNvSpPr>
          <p:nvPr/>
        </p:nvSpPr>
        <p:spPr bwMode="auto">
          <a:xfrm>
            <a:off x="770668" y="5918200"/>
            <a:ext cx="648103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800" dirty="0" smtClean="0">
                <a:solidFill>
                  <a:srgbClr val="000000"/>
                </a:solidFill>
                <a:latin typeface="P22 Underground GR"/>
                <a:ea typeface="ＭＳ Ｐゴシック" charset="0"/>
                <a:cs typeface="P22 Underground GR"/>
              </a:rPr>
              <a:t>Six immigration stories</a:t>
            </a:r>
          </a:p>
        </p:txBody>
      </p:sp>
      <p:sp>
        <p:nvSpPr>
          <p:cNvPr id="26" name="Rectangle 25"/>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988205" y="711200"/>
            <a:ext cx="6489420" cy="703782"/>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Unpacked to stay</a:t>
            </a:r>
            <a:endParaRPr lang="en-US" sz="2800" dirty="0" smtClean="0">
              <a:solidFill>
                <a:srgbClr val="FFFFFF"/>
              </a:solidFill>
              <a:latin typeface="P22 Underground GR"/>
              <a:cs typeface="P22 Underground GR"/>
            </a:endParaRPr>
          </a:p>
          <a:p>
            <a:pPr>
              <a:lnSpc>
                <a:spcPct val="80000"/>
              </a:lnSpc>
            </a:pPr>
            <a:r>
              <a:rPr lang="en-US" sz="2800" dirty="0" smtClean="0">
                <a:solidFill>
                  <a:srgbClr val="FFFFFF"/>
                </a:solidFill>
                <a:latin typeface="P22 Underground GR"/>
                <a:cs typeface="P22 Underground GR"/>
              </a:rPr>
              <a:t>When did Britain become a home?</a:t>
            </a:r>
            <a:endParaRPr lang="en-US" sz="2800" dirty="0">
              <a:solidFill>
                <a:srgbClr val="FFFFFF"/>
              </a:solidFill>
              <a:latin typeface="P22 Underground GR"/>
              <a:cs typeface="P22 Underground GR"/>
            </a:endParaRPr>
          </a:p>
        </p:txBody>
      </p:sp>
    </p:spTree>
    <p:extLst>
      <p:ext uri="{BB962C8B-B14F-4D97-AF65-F5344CB8AC3E}">
        <p14:creationId xmlns:p14="http://schemas.microsoft.com/office/powerpoint/2010/main" val="25227520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25" name="Rectangle 24"/>
          <p:cNvSpPr>
            <a:spLocks/>
          </p:cNvSpPr>
          <p:nvPr/>
        </p:nvSpPr>
        <p:spPr bwMode="auto">
          <a:xfrm>
            <a:off x="770668" y="5068249"/>
            <a:ext cx="648103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800" dirty="0" smtClean="0">
                <a:solidFill>
                  <a:srgbClr val="15A0DF"/>
                </a:solidFill>
                <a:latin typeface="P22 Underground Demi"/>
                <a:ea typeface="ＭＳ Ｐゴシック" charset="0"/>
                <a:cs typeface="P22 Underground Demi"/>
              </a:rPr>
              <a:t>Enquiry question: </a:t>
            </a:r>
            <a:br>
              <a:rPr lang="en-US" sz="2800" dirty="0" smtClean="0">
                <a:solidFill>
                  <a:srgbClr val="15A0DF"/>
                </a:solidFill>
                <a:latin typeface="P22 Underground Demi"/>
                <a:ea typeface="ＭＳ Ｐゴシック" charset="0"/>
                <a:cs typeface="P22 Underground Demi"/>
              </a:rPr>
            </a:br>
            <a:r>
              <a:rPr lang="en-US" sz="2800" dirty="0" smtClean="0">
                <a:solidFill>
                  <a:srgbClr val="000000"/>
                </a:solidFill>
                <a:latin typeface="P22 Underground GR"/>
                <a:ea typeface="ＭＳ Ｐゴシック" charset="0"/>
                <a:cs typeface="P22 Underground GR"/>
              </a:rPr>
              <a:t>Why was Britain a safe haven for the Huguenots in the early 1700s ?</a:t>
            </a:r>
          </a:p>
        </p:txBody>
      </p:sp>
      <p:sp>
        <p:nvSpPr>
          <p:cNvPr id="26" name="Rectangle 25"/>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988205" y="711200"/>
            <a:ext cx="6489420" cy="703782"/>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Unpacked to stay</a:t>
            </a:r>
            <a:endParaRPr lang="en-US" sz="2800" dirty="0" smtClean="0">
              <a:solidFill>
                <a:srgbClr val="FFFFFF"/>
              </a:solidFill>
              <a:latin typeface="P22 Underground GR"/>
              <a:cs typeface="P22 Underground GR"/>
            </a:endParaRPr>
          </a:p>
          <a:p>
            <a:pPr>
              <a:lnSpc>
                <a:spcPct val="80000"/>
              </a:lnSpc>
            </a:pPr>
            <a:r>
              <a:rPr lang="en-US" sz="2800" dirty="0" smtClean="0">
                <a:solidFill>
                  <a:srgbClr val="FFFFFF"/>
                </a:solidFill>
                <a:latin typeface="P22 Underground GR"/>
                <a:cs typeface="P22 Underground GR"/>
              </a:rPr>
              <a:t>When did Britain become a home?</a:t>
            </a:r>
            <a:endParaRPr lang="en-US" sz="2800" dirty="0">
              <a:solidFill>
                <a:srgbClr val="FFFFFF"/>
              </a:solidFill>
              <a:latin typeface="P22 Underground GR"/>
              <a:cs typeface="P22 Underground GR"/>
            </a:endParaRPr>
          </a:p>
        </p:txBody>
      </p:sp>
      <p:pic>
        <p:nvPicPr>
          <p:cNvPr id="9" name="Picture 8"/>
          <p:cNvPicPr>
            <a:picLocks noChangeAspect="1"/>
          </p:cNvPicPr>
          <p:nvPr/>
        </p:nvPicPr>
        <p:blipFill rotWithShape="1">
          <a:blip r:embed="rId4"/>
          <a:srcRect l="312" t="3752" r="802" b="4309"/>
          <a:stretch/>
        </p:blipFill>
        <p:spPr>
          <a:xfrm>
            <a:off x="2740692" y="1789164"/>
            <a:ext cx="3647067" cy="2671385"/>
          </a:xfrm>
          <a:prstGeom prst="rect">
            <a:avLst/>
          </a:prstGeom>
          <a:ln w="76200" cmpd="sng">
            <a:noFill/>
          </a:ln>
        </p:spPr>
      </p:pic>
      <p:sp>
        <p:nvSpPr>
          <p:cNvPr id="10" name="Rectangle 9"/>
          <p:cNvSpPr/>
          <p:nvPr/>
        </p:nvSpPr>
        <p:spPr>
          <a:xfrm>
            <a:off x="5356708" y="4637361"/>
            <a:ext cx="1031051" cy="215444"/>
          </a:xfrm>
          <a:prstGeom prst="rect">
            <a:avLst/>
          </a:prstGeom>
        </p:spPr>
        <p:txBody>
          <a:bodyPr wrap="none">
            <a:spAutoFit/>
          </a:bodyPr>
          <a:lstStyle/>
          <a:p>
            <a:r>
              <a:rPr lang="en-GB" sz="800" dirty="0">
                <a:solidFill>
                  <a:schemeClr val="bg1">
                    <a:lumMod val="65000"/>
                  </a:schemeClr>
                </a:solidFill>
                <a:latin typeface="Source Sans Pro"/>
              </a:rPr>
              <a:t> Jan </a:t>
            </a:r>
            <a:r>
              <a:rPr lang="en-GB" sz="800" dirty="0" err="1">
                <a:solidFill>
                  <a:schemeClr val="bg1">
                    <a:lumMod val="65000"/>
                  </a:schemeClr>
                </a:solidFill>
                <a:latin typeface="Source Sans Pro"/>
              </a:rPr>
              <a:t>Luyken</a:t>
            </a:r>
            <a:r>
              <a:rPr lang="en-GB" sz="800" dirty="0">
                <a:solidFill>
                  <a:schemeClr val="bg1">
                    <a:lumMod val="65000"/>
                  </a:schemeClr>
                </a:solidFill>
                <a:latin typeface="Source Sans Pro"/>
              </a:rPr>
              <a:t>, 1696</a:t>
            </a:r>
            <a:endParaRPr lang="en-GB" sz="800" dirty="0">
              <a:solidFill>
                <a:schemeClr val="bg1">
                  <a:lumMod val="65000"/>
                </a:schemeClr>
              </a:solidFill>
            </a:endParaRPr>
          </a:p>
        </p:txBody>
      </p:sp>
    </p:spTree>
    <p:extLst>
      <p:ext uri="{BB962C8B-B14F-4D97-AF65-F5344CB8AC3E}">
        <p14:creationId xmlns:p14="http://schemas.microsoft.com/office/powerpoint/2010/main" val="35393360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Oval 4"/>
          <p:cNvSpPr>
            <a:spLocks/>
          </p:cNvSpPr>
          <p:nvPr/>
        </p:nvSpPr>
        <p:spPr bwMode="auto">
          <a:xfrm>
            <a:off x="770668" y="2328792"/>
            <a:ext cx="892969" cy="892969"/>
          </a:xfrm>
          <a:prstGeom prst="ellipse">
            <a:avLst/>
          </a:prstGeom>
          <a:solidFill>
            <a:srgbClr val="008000"/>
          </a:solidFill>
          <a:ln w="25400">
            <a:noFill/>
            <a:miter lim="800000"/>
            <a:headEnd/>
            <a:tailEnd/>
          </a:ln>
        </p:spPr>
        <p:txBody>
          <a:bodyPr lIns="0" tIns="0" rIns="0" bIns="0"/>
          <a:lstStyle/>
          <a:p>
            <a:endParaRPr lang="en-US" dirty="0"/>
          </a:p>
        </p:txBody>
      </p:sp>
      <p:sp>
        <p:nvSpPr>
          <p:cNvPr id="16389" name="Oval 5"/>
          <p:cNvSpPr>
            <a:spLocks/>
          </p:cNvSpPr>
          <p:nvPr/>
        </p:nvSpPr>
        <p:spPr bwMode="auto">
          <a:xfrm>
            <a:off x="770668" y="3539439"/>
            <a:ext cx="892969" cy="892969"/>
          </a:xfrm>
          <a:prstGeom prst="ellipse">
            <a:avLst/>
          </a:prstGeom>
          <a:solidFill>
            <a:srgbClr val="FD9A00"/>
          </a:solidFill>
          <a:ln w="25400">
            <a:noFill/>
            <a:miter lim="800000"/>
            <a:headEnd/>
            <a:tailEnd/>
          </a:ln>
        </p:spPr>
        <p:txBody>
          <a:bodyPr lIns="0" tIns="0" rIns="0" bIns="0"/>
          <a:lstStyle/>
          <a:p>
            <a:endParaRPr lang="en-US" dirty="0"/>
          </a:p>
        </p:txBody>
      </p:sp>
      <p:sp>
        <p:nvSpPr>
          <p:cNvPr id="16390" name="Oval 6"/>
          <p:cNvSpPr>
            <a:spLocks/>
          </p:cNvSpPr>
          <p:nvPr/>
        </p:nvSpPr>
        <p:spPr bwMode="auto">
          <a:xfrm>
            <a:off x="770668" y="4720540"/>
            <a:ext cx="892969" cy="892969"/>
          </a:xfrm>
          <a:prstGeom prst="ellipse">
            <a:avLst/>
          </a:prstGeom>
          <a:solidFill>
            <a:srgbClr val="D90B00"/>
          </a:solidFill>
          <a:ln w="25400">
            <a:noFill/>
            <a:miter lim="800000"/>
            <a:headEnd/>
            <a:tailEnd/>
          </a:ln>
        </p:spPr>
        <p:txBody>
          <a:bodyPr lIns="0" tIns="0" rIns="0" bIns="0"/>
          <a:lstStyle/>
          <a:p>
            <a:endParaRPr lang="en-US" dirty="0"/>
          </a:p>
        </p:txBody>
      </p:sp>
      <p:sp>
        <p:nvSpPr>
          <p:cNvPr id="16391" name="Rectangle 7"/>
          <p:cNvSpPr>
            <a:spLocks/>
          </p:cNvSpPr>
          <p:nvPr/>
        </p:nvSpPr>
        <p:spPr bwMode="auto">
          <a:xfrm>
            <a:off x="2000250" y="2328792"/>
            <a:ext cx="5568950" cy="12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000" dirty="0">
                <a:solidFill>
                  <a:srgbClr val="000000"/>
                </a:solidFill>
                <a:latin typeface="P22 Underground GR Light"/>
                <a:ea typeface="ＭＳ Ｐゴシック" charset="0"/>
                <a:cs typeface="P22 Underground GR Light"/>
              </a:rPr>
              <a:t>I will be able to </a:t>
            </a:r>
            <a:r>
              <a:rPr lang="en-US" sz="2000" dirty="0" err="1">
                <a:solidFill>
                  <a:srgbClr val="000000"/>
                </a:solidFill>
                <a:latin typeface="P22 Underground GR Light"/>
                <a:ea typeface="ＭＳ Ｐゴシック" charset="0"/>
                <a:cs typeface="P22 Underground GR Light"/>
              </a:rPr>
              <a:t>analyse</a:t>
            </a:r>
            <a:r>
              <a:rPr lang="en-US" sz="2000" dirty="0">
                <a:solidFill>
                  <a:srgbClr val="000000"/>
                </a:solidFill>
                <a:latin typeface="P22 Underground GR Light"/>
                <a:ea typeface="ＭＳ Ｐゴシック" charset="0"/>
                <a:cs typeface="P22 Underground GR Light"/>
              </a:rPr>
              <a:t> </a:t>
            </a:r>
            <a:r>
              <a:rPr lang="en-US" sz="2000" dirty="0" smtClean="0">
                <a:solidFill>
                  <a:srgbClr val="000000"/>
                </a:solidFill>
                <a:latin typeface="P22 Underground GR Light"/>
                <a:ea typeface="ＭＳ Ｐゴシック" charset="0"/>
                <a:cs typeface="P22 Underground GR Light"/>
              </a:rPr>
              <a:t>some causes and consequences of the Huguenots arriving in Britain</a:t>
            </a:r>
            <a:endParaRPr lang="en-US" sz="2000" dirty="0">
              <a:solidFill>
                <a:srgbClr val="000000"/>
              </a:solidFill>
              <a:latin typeface="P22 Underground GR Light"/>
              <a:ea typeface="ＭＳ Ｐゴシック" charset="0"/>
              <a:cs typeface="P22 Underground GR Light"/>
            </a:endParaRPr>
          </a:p>
        </p:txBody>
      </p:sp>
      <p:sp>
        <p:nvSpPr>
          <p:cNvPr id="16392" name="Rectangle 8"/>
          <p:cNvSpPr>
            <a:spLocks/>
          </p:cNvSpPr>
          <p:nvPr/>
        </p:nvSpPr>
        <p:spPr bwMode="auto">
          <a:xfrm>
            <a:off x="2000250" y="3679140"/>
            <a:ext cx="5568950" cy="77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000" dirty="0">
                <a:solidFill>
                  <a:srgbClr val="000000"/>
                </a:solidFill>
                <a:latin typeface="P22 Underground GR Light"/>
                <a:ea typeface="ＭＳ Ｐゴシック" charset="0"/>
                <a:cs typeface="P22 Underground GR Light"/>
              </a:rPr>
              <a:t>I will be able to </a:t>
            </a:r>
            <a:r>
              <a:rPr lang="en-US" sz="2000" dirty="0" smtClean="0">
                <a:solidFill>
                  <a:srgbClr val="000000"/>
                </a:solidFill>
                <a:latin typeface="P22 Underground GR Light"/>
                <a:ea typeface="ＭＳ Ｐゴシック" charset="0"/>
                <a:cs typeface="P22 Underground GR Light"/>
              </a:rPr>
              <a:t>demonstrate understanding of why the Huguenots emigrated</a:t>
            </a:r>
            <a:endParaRPr lang="en-US" sz="2000" dirty="0">
              <a:solidFill>
                <a:srgbClr val="000000"/>
              </a:solidFill>
              <a:latin typeface="P22 Underground GR Light"/>
              <a:ea typeface="ＭＳ Ｐゴシック" charset="0"/>
              <a:cs typeface="P22 Underground GR Light"/>
            </a:endParaRPr>
          </a:p>
        </p:txBody>
      </p:sp>
      <p:sp>
        <p:nvSpPr>
          <p:cNvPr id="16393" name="Rectangle 9"/>
          <p:cNvSpPr>
            <a:spLocks/>
          </p:cNvSpPr>
          <p:nvPr/>
        </p:nvSpPr>
        <p:spPr bwMode="auto">
          <a:xfrm>
            <a:off x="2000250" y="4885640"/>
            <a:ext cx="5568950" cy="116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000" dirty="0">
                <a:latin typeface="P22 Underground GR Light"/>
                <a:ea typeface="ＭＳ Ｐゴシック" charset="0"/>
                <a:cs typeface="P22 Underground GR Light"/>
              </a:rPr>
              <a:t>I will understand </a:t>
            </a:r>
            <a:r>
              <a:rPr lang="en-US" sz="2000" dirty="0" smtClean="0">
                <a:latin typeface="P22 Underground GR Light"/>
                <a:ea typeface="ＭＳ Ｐゴシック" charset="0"/>
                <a:cs typeface="P22 Underground GR Light"/>
              </a:rPr>
              <a:t>that the Huguenots left France and came to Britain in the early 1700s</a:t>
            </a:r>
            <a:endParaRPr lang="en-US" sz="2000" dirty="0">
              <a:latin typeface="P22 Underground GR Light"/>
              <a:ea typeface="ＭＳ Ｐゴシック" charset="0"/>
              <a:cs typeface="P22 Underground GR Light"/>
            </a:endParaRPr>
          </a:p>
        </p:txBody>
      </p:sp>
      <p:pic>
        <p:nvPicPr>
          <p:cNvPr id="12" name="Picture 11"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3" name="Rectangle 12"/>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88205" y="711200"/>
            <a:ext cx="6314295" cy="603242"/>
          </a:xfrm>
          <a:prstGeom prst="rect">
            <a:avLst/>
          </a:prstGeom>
          <a:noFill/>
        </p:spPr>
        <p:txBody>
          <a:bodyPr wrap="square" lIns="0" tIns="0" rIns="0" bIns="0" rtlCol="0">
            <a:spAutoFit/>
          </a:bodyPr>
          <a:lstStyle/>
          <a:p>
            <a:pPr>
              <a:lnSpc>
                <a:spcPct val="80000"/>
              </a:lnSpc>
            </a:pPr>
            <a:r>
              <a:rPr lang="en-US" sz="2400" dirty="0" smtClean="0">
                <a:solidFill>
                  <a:srgbClr val="FFFFFF"/>
                </a:solidFill>
                <a:latin typeface="P22 Underground Demi"/>
                <a:cs typeface="P22 Underground Demi"/>
              </a:rPr>
              <a:t>Aim:</a:t>
            </a:r>
            <a:r>
              <a:rPr lang="en-US" sz="2400" dirty="0" smtClean="0">
                <a:solidFill>
                  <a:srgbClr val="FFFFFF"/>
                </a:solidFill>
                <a:latin typeface="P22 Underground GR"/>
                <a:cs typeface="P22 Underground GR"/>
              </a:rPr>
              <a:t> To understand some of the reasons for the Huguenots coming to Britain</a:t>
            </a:r>
            <a:endParaRPr lang="en-US" sz="2400" dirty="0">
              <a:solidFill>
                <a:srgbClr val="FFFFFF"/>
              </a:solidFill>
              <a:latin typeface="P22 Underground GR"/>
              <a:cs typeface="P22 Underground GR"/>
            </a:endParaRPr>
          </a:p>
        </p:txBody>
      </p:sp>
    </p:spTree>
    <p:extLst>
      <p:ext uri="{BB962C8B-B14F-4D97-AF65-F5344CB8AC3E}">
        <p14:creationId xmlns:p14="http://schemas.microsoft.com/office/powerpoint/2010/main" val="277656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74700" y="1940860"/>
            <a:ext cx="7073900" cy="4917140"/>
          </a:xfrm>
          <a:noFill/>
          <a:ln w="76200" cmpd="sng">
            <a:noFill/>
          </a:ln>
        </p:spPr>
        <p:txBody>
          <a:bodyPr lIns="0" tIns="0" rIns="0" bIns="0">
            <a:normAutofit/>
          </a:bodyPr>
          <a:lstStyle/>
          <a:p>
            <a:pPr marL="0" lvl="0" indent="0">
              <a:spcBef>
                <a:spcPts val="0"/>
              </a:spcBef>
              <a:buNone/>
            </a:pPr>
            <a:r>
              <a:rPr lang="en-US" sz="2800" dirty="0" smtClean="0">
                <a:solidFill>
                  <a:srgbClr val="159EE5"/>
                </a:solidFill>
                <a:latin typeface="P22 Underground Demi"/>
                <a:cs typeface="P22 Underground Demi"/>
              </a:rPr>
              <a:t>Migration: </a:t>
            </a:r>
            <a:r>
              <a:rPr kumimoji="0" lang="en-US" sz="2800" u="none" strike="noStrike" cap="none" normalizeH="0" baseline="0" dirty="0" smtClean="0">
                <a:ln>
                  <a:noFill/>
                </a:ln>
                <a:effectLst/>
                <a:latin typeface="P22 Underground GR Light"/>
                <a:ea typeface="ヒラギノ角ゴ ProN W3" charset="0"/>
                <a:cs typeface="P22 Underground GR Light"/>
                <a:sym typeface="Helvetica" charset="0"/>
              </a:rPr>
              <a:t>people moving from one place to another</a:t>
            </a:r>
          </a:p>
          <a:p>
            <a:pPr marL="0" lvl="0" indent="0">
              <a:spcBef>
                <a:spcPts val="0"/>
              </a:spcBef>
              <a:buNone/>
            </a:pPr>
            <a:endParaRPr lang="en-US" sz="2800" dirty="0" smtClean="0">
              <a:solidFill>
                <a:srgbClr val="159EE5"/>
              </a:solidFill>
              <a:latin typeface="P22 Underground Demi"/>
              <a:ea typeface="ヒラギノ角ゴ ProN W3" charset="0"/>
              <a:cs typeface="P22 Underground Demi"/>
              <a:sym typeface="Helvetica" charset="0"/>
            </a:endParaRPr>
          </a:p>
          <a:p>
            <a:pPr marL="0" indent="0" fontAlgn="base">
              <a:spcBef>
                <a:spcPts val="0"/>
              </a:spcBef>
              <a:buNone/>
            </a:pPr>
            <a:r>
              <a:rPr lang="en-US" sz="2800" dirty="0" smtClean="0">
                <a:solidFill>
                  <a:srgbClr val="159EE5"/>
                </a:solidFill>
                <a:latin typeface="P22 Underground Demi"/>
                <a:cs typeface="P22 Underground Demi"/>
              </a:rPr>
              <a:t>Multicultural: </a:t>
            </a:r>
            <a:r>
              <a:rPr lang="en-US" sz="2800" dirty="0" smtClean="0">
                <a:solidFill>
                  <a:srgbClr val="000000"/>
                </a:solidFill>
                <a:latin typeface="P22 Underground GR Light"/>
                <a:cs typeface="P22 Underground GR Light"/>
              </a:rPr>
              <a:t>A society containing several different cultural or ethnic groups</a:t>
            </a:r>
          </a:p>
          <a:p>
            <a:pPr marL="0" indent="0" fontAlgn="base">
              <a:spcBef>
                <a:spcPts val="0"/>
              </a:spcBef>
              <a:buNone/>
            </a:pPr>
            <a:endParaRPr kumimoji="0" lang="en-US" sz="2800" u="none" strike="noStrike" cap="none" normalizeH="0" baseline="0" dirty="0" smtClean="0">
              <a:ln>
                <a:noFill/>
              </a:ln>
              <a:solidFill>
                <a:srgbClr val="000000"/>
              </a:solidFill>
              <a:effectLst/>
              <a:latin typeface="P22 Underground GR Light"/>
              <a:ea typeface="ヒラギノ角ゴ ProN W3" charset="0"/>
              <a:cs typeface="P22 Underground GR Light"/>
              <a:sym typeface="Helvetica" charset="0"/>
            </a:endParaRPr>
          </a:p>
          <a:p>
            <a:pPr marL="0" indent="0" fontAlgn="base">
              <a:spcBef>
                <a:spcPts val="0"/>
              </a:spcBef>
              <a:buNone/>
            </a:pPr>
            <a:r>
              <a:rPr lang="en-US" sz="2800" dirty="0" smtClean="0">
                <a:solidFill>
                  <a:srgbClr val="159EE5"/>
                </a:solidFill>
                <a:latin typeface="P22 Underground Demi"/>
                <a:cs typeface="P22 Underground Demi"/>
              </a:rPr>
              <a:t>Emigration: </a:t>
            </a:r>
            <a:r>
              <a:rPr lang="en-US" sz="2800" dirty="0" smtClean="0">
                <a:solidFill>
                  <a:srgbClr val="000000"/>
                </a:solidFill>
                <a:latin typeface="P22 Underground GR Light"/>
                <a:cs typeface="P22 Underground GR Light"/>
              </a:rPr>
              <a:t>The act of leaving one country to go and live in a different country</a:t>
            </a:r>
          </a:p>
          <a:p>
            <a:pPr marL="0" indent="0" fontAlgn="base">
              <a:spcBef>
                <a:spcPts val="0"/>
              </a:spcBef>
              <a:buNone/>
            </a:pPr>
            <a:endParaRPr kumimoji="0" lang="en-US" sz="2800" u="none" strike="noStrike" cap="none" normalizeH="0" baseline="0" dirty="0">
              <a:ln>
                <a:noFill/>
              </a:ln>
              <a:solidFill>
                <a:srgbClr val="000000"/>
              </a:solidFill>
              <a:effectLst/>
              <a:latin typeface="P22 Underground GR Light"/>
              <a:ea typeface="ヒラギノ角ゴ ProN W3" charset="0"/>
              <a:cs typeface="P22 Underground GR Light"/>
              <a:sym typeface="Helvetica" charset="0"/>
            </a:endParaRPr>
          </a:p>
          <a:p>
            <a:pPr marL="0" indent="0" fontAlgn="base">
              <a:spcBef>
                <a:spcPts val="0"/>
              </a:spcBef>
              <a:buNone/>
            </a:pPr>
            <a:endParaRPr kumimoji="0" lang="en-US" sz="2800" u="none" strike="noStrike" cap="none" normalizeH="0" baseline="0" dirty="0" smtClean="0">
              <a:ln>
                <a:noFill/>
              </a:ln>
              <a:solidFill>
                <a:srgbClr val="000000"/>
              </a:solidFill>
              <a:effectLst/>
              <a:latin typeface="P22 Underground GR Light"/>
              <a:ea typeface="ヒラギノ角ゴ ProN W3" charset="0"/>
              <a:cs typeface="P22 Underground GR Light"/>
              <a:sym typeface="Helvetica" charset="0"/>
            </a:endParaRPr>
          </a:p>
          <a:p>
            <a:pPr marL="0" indent="0">
              <a:spcBef>
                <a:spcPts val="0"/>
              </a:spcBef>
              <a:buNone/>
            </a:pPr>
            <a:endParaRPr lang="en-US" sz="2800" dirty="0" smtClean="0">
              <a:solidFill>
                <a:srgbClr val="000000"/>
              </a:solidFill>
              <a:latin typeface="P22 Underground GR Light"/>
              <a:cs typeface="P22 Underground GR Light"/>
            </a:endParaRPr>
          </a:p>
        </p:txBody>
      </p:sp>
      <p:pic>
        <p:nvPicPr>
          <p:cNvPr id="6" name="Picture 5"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7" name="Rectangle 6"/>
          <p:cNvSpPr/>
          <p:nvPr/>
        </p:nvSpPr>
        <p:spPr>
          <a:xfrm>
            <a:off x="774700" y="624290"/>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3B2F1"/>
              </a:solidFill>
            </a:endParaRPr>
          </a:p>
        </p:txBody>
      </p:sp>
      <p:sp>
        <p:nvSpPr>
          <p:cNvPr id="8" name="TextBox 7"/>
          <p:cNvSpPr txBox="1"/>
          <p:nvPr/>
        </p:nvSpPr>
        <p:spPr>
          <a:xfrm>
            <a:off x="988205" y="635000"/>
            <a:ext cx="4772167"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Key words</a:t>
            </a:r>
            <a:endParaRPr lang="en-US" sz="2800" dirty="0">
              <a:solidFill>
                <a:srgbClr val="FFFFFF"/>
              </a:solidFill>
              <a:latin typeface="P22 Underground GR"/>
              <a:cs typeface="P22 Underground GR"/>
            </a:endParaRPr>
          </a:p>
        </p:txBody>
      </p:sp>
    </p:spTree>
    <p:extLst>
      <p:ext uri="{BB962C8B-B14F-4D97-AF65-F5344CB8AC3E}">
        <p14:creationId xmlns:p14="http://schemas.microsoft.com/office/powerpoint/2010/main" val="16200357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body" idx="1"/>
          </p:nvPr>
        </p:nvSpPr>
        <p:spPr>
          <a:xfrm>
            <a:off x="798947" y="5166690"/>
            <a:ext cx="6770254" cy="954933"/>
          </a:xfrm>
          <a:noFill/>
          <a:ln>
            <a:noFill/>
          </a:ln>
          <a:effectLst/>
        </p:spPr>
        <p:style>
          <a:lnRef idx="1">
            <a:schemeClr val="accent3"/>
          </a:lnRef>
          <a:fillRef idx="2">
            <a:schemeClr val="accent3"/>
          </a:fillRef>
          <a:effectRef idx="1">
            <a:schemeClr val="accent3"/>
          </a:effectRef>
          <a:fontRef idx="minor">
            <a:schemeClr val="dk1"/>
          </a:fontRef>
        </p:style>
        <p:txBody>
          <a:bodyPr lIns="0" tIns="0" rIns="0" bIns="0">
            <a:normAutofit/>
          </a:bodyPr>
          <a:lstStyle/>
          <a:p>
            <a:pPr marL="0" indent="0">
              <a:spcBef>
                <a:spcPts val="0"/>
              </a:spcBef>
              <a:buNone/>
              <a:defRPr/>
            </a:pPr>
            <a:r>
              <a:rPr lang="en-US" sz="2000" dirty="0" smtClean="0">
                <a:solidFill>
                  <a:schemeClr val="tx1"/>
                </a:solidFill>
                <a:latin typeface="P22 Underground Demi"/>
                <a:cs typeface="P22 Underground Demi"/>
              </a:rPr>
              <a:t>Discuss these options with your partner. What would the possible consequences of these actions be?</a:t>
            </a:r>
            <a:endParaRPr lang="en-US" sz="2000" dirty="0" smtClean="0">
              <a:solidFill>
                <a:schemeClr val="tx1"/>
              </a:solidFill>
              <a:latin typeface="P22 Underground GR Light"/>
              <a:cs typeface="P22 Underground GR Light"/>
            </a:endParaRPr>
          </a:p>
        </p:txBody>
      </p:sp>
      <p:sp>
        <p:nvSpPr>
          <p:cNvPr id="3" name="Rectangle 2"/>
          <p:cNvSpPr/>
          <p:nvPr/>
        </p:nvSpPr>
        <p:spPr>
          <a:xfrm>
            <a:off x="762000" y="1964129"/>
            <a:ext cx="5156291" cy="2734871"/>
          </a:xfrm>
          <a:prstGeom prst="rect">
            <a:avLst/>
          </a:prstGeom>
          <a:noFill/>
          <a:ln w="571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nSpc>
                <a:spcPct val="90000"/>
              </a:lnSpc>
              <a:spcAft>
                <a:spcPts val="600"/>
              </a:spcAft>
            </a:pPr>
            <a:r>
              <a:rPr lang="en-US" dirty="0" smtClean="0">
                <a:solidFill>
                  <a:schemeClr val="tx1"/>
                </a:solidFill>
                <a:latin typeface="P22 Underground GR Light"/>
                <a:cs typeface="P22 Underground GR Light"/>
              </a:rPr>
              <a:t>Imagine the UK government has said that you can no longer </a:t>
            </a:r>
            <a:r>
              <a:rPr lang="en-US" dirty="0" err="1" smtClean="0">
                <a:solidFill>
                  <a:schemeClr val="tx1"/>
                </a:solidFill>
                <a:latin typeface="P22 Underground GR Light"/>
                <a:cs typeface="P22 Underground GR Light"/>
              </a:rPr>
              <a:t>practise</a:t>
            </a:r>
            <a:r>
              <a:rPr lang="en-US" dirty="0" smtClean="0">
                <a:solidFill>
                  <a:schemeClr val="tx1"/>
                </a:solidFill>
                <a:latin typeface="P22 Underground GR Light"/>
                <a:cs typeface="P22 Underground GR Light"/>
              </a:rPr>
              <a:t> your religion safely</a:t>
            </a:r>
          </a:p>
          <a:p>
            <a:pPr>
              <a:lnSpc>
                <a:spcPct val="90000"/>
              </a:lnSpc>
              <a:spcAft>
                <a:spcPts val="600"/>
              </a:spcAft>
            </a:pPr>
            <a:endParaRPr lang="en-US" dirty="0" smtClean="0">
              <a:solidFill>
                <a:schemeClr val="tx1"/>
              </a:solidFill>
              <a:latin typeface="P22 Underground GR Light"/>
              <a:cs typeface="P22 Underground GR Light"/>
            </a:endParaRPr>
          </a:p>
          <a:p>
            <a:pPr>
              <a:lnSpc>
                <a:spcPct val="90000"/>
              </a:lnSpc>
              <a:spcAft>
                <a:spcPts val="600"/>
              </a:spcAft>
            </a:pPr>
            <a:r>
              <a:rPr lang="en-US" dirty="0" smtClean="0">
                <a:solidFill>
                  <a:schemeClr val="tx1"/>
                </a:solidFill>
                <a:latin typeface="P22 Underground Demi"/>
                <a:cs typeface="P22 Underground Demi"/>
              </a:rPr>
              <a:t>What would you do?</a:t>
            </a:r>
            <a:endParaRPr lang="en-US" sz="2000" dirty="0" smtClean="0">
              <a:solidFill>
                <a:schemeClr val="tx1"/>
              </a:solidFill>
              <a:latin typeface="P22 Underground Demi"/>
              <a:cs typeface="P22 Underground Demi"/>
            </a:endParaRPr>
          </a:p>
          <a:p>
            <a:pPr marL="285750" indent="-285750">
              <a:lnSpc>
                <a:spcPct val="90000"/>
              </a:lnSpc>
              <a:spcAft>
                <a:spcPts val="600"/>
              </a:spcAft>
              <a:buFont typeface="Arial"/>
              <a:buChar char="•"/>
            </a:pPr>
            <a:r>
              <a:rPr lang="en-US" dirty="0">
                <a:solidFill>
                  <a:srgbClr val="000000"/>
                </a:solidFill>
                <a:latin typeface="P22 Underground GR Light"/>
                <a:cs typeface="P22 Underground GR Light"/>
              </a:rPr>
              <a:t>F</a:t>
            </a:r>
            <a:r>
              <a:rPr lang="en-US" dirty="0" smtClean="0">
                <a:solidFill>
                  <a:srgbClr val="000000"/>
                </a:solidFill>
                <a:latin typeface="P22 Underground GR Light"/>
                <a:cs typeface="P22 Underground GR Light"/>
              </a:rPr>
              <a:t>ight back</a:t>
            </a:r>
          </a:p>
          <a:p>
            <a:pPr marL="285750" indent="-285750">
              <a:lnSpc>
                <a:spcPct val="90000"/>
              </a:lnSpc>
              <a:spcAft>
                <a:spcPts val="600"/>
              </a:spcAft>
              <a:buFont typeface="Arial"/>
              <a:buChar char="•"/>
            </a:pPr>
            <a:r>
              <a:rPr lang="en-US" dirty="0" smtClean="0">
                <a:solidFill>
                  <a:srgbClr val="000000"/>
                </a:solidFill>
                <a:latin typeface="P22 Underground GR Light"/>
                <a:cs typeface="P22 Underground GR Light"/>
              </a:rPr>
              <a:t>Change your religion</a:t>
            </a:r>
          </a:p>
          <a:p>
            <a:pPr marL="285750" indent="-285750">
              <a:lnSpc>
                <a:spcPct val="90000"/>
              </a:lnSpc>
              <a:spcAft>
                <a:spcPts val="600"/>
              </a:spcAft>
              <a:buFont typeface="Arial"/>
              <a:buChar char="•"/>
            </a:pPr>
            <a:r>
              <a:rPr lang="en-US" dirty="0" smtClean="0">
                <a:solidFill>
                  <a:srgbClr val="000000"/>
                </a:solidFill>
                <a:latin typeface="P22 Underground GR Light"/>
                <a:cs typeface="P22 Underground GR Light"/>
              </a:rPr>
              <a:t>Hide your religious practices</a:t>
            </a:r>
          </a:p>
          <a:p>
            <a:pPr marL="285750" indent="-285750">
              <a:lnSpc>
                <a:spcPct val="90000"/>
              </a:lnSpc>
              <a:spcAft>
                <a:spcPts val="600"/>
              </a:spcAft>
              <a:buFont typeface="Arial"/>
              <a:buChar char="•"/>
            </a:pPr>
            <a:r>
              <a:rPr lang="en-US" dirty="0" smtClean="0">
                <a:solidFill>
                  <a:srgbClr val="000000"/>
                </a:solidFill>
                <a:latin typeface="P22 Underground GR Light"/>
                <a:cs typeface="P22 Underground GR Light"/>
              </a:rPr>
              <a:t>Move to a country where you can do what you want</a:t>
            </a:r>
          </a:p>
          <a:p>
            <a:pPr marL="285750" indent="-285750">
              <a:lnSpc>
                <a:spcPct val="90000"/>
              </a:lnSpc>
              <a:spcAft>
                <a:spcPts val="600"/>
              </a:spcAft>
              <a:buFont typeface="Arial"/>
              <a:buChar char="•"/>
            </a:pPr>
            <a:endParaRPr lang="en-US" dirty="0" smtClean="0">
              <a:solidFill>
                <a:srgbClr val="000000"/>
              </a:solidFill>
              <a:latin typeface="P22 Underground GR Light"/>
              <a:cs typeface="P22 Underground GR Light"/>
            </a:endParaRPr>
          </a:p>
          <a:p>
            <a:pPr marL="285750" indent="-285750">
              <a:lnSpc>
                <a:spcPct val="90000"/>
              </a:lnSpc>
              <a:spcAft>
                <a:spcPts val="600"/>
              </a:spcAft>
              <a:buFont typeface="Arial"/>
              <a:buChar char="•"/>
            </a:pPr>
            <a:endParaRPr lang="en-US" dirty="0" smtClean="0">
              <a:solidFill>
                <a:srgbClr val="000000"/>
              </a:solidFill>
              <a:latin typeface="P22 Underground GR Light"/>
              <a:cs typeface="P22 Underground GR Light"/>
            </a:endParaRPr>
          </a:p>
          <a:p>
            <a:pPr marL="285750" indent="-285750">
              <a:lnSpc>
                <a:spcPct val="90000"/>
              </a:lnSpc>
              <a:spcAft>
                <a:spcPts val="600"/>
              </a:spcAft>
              <a:buFont typeface="Arial"/>
              <a:buChar char="•"/>
            </a:pPr>
            <a:endParaRPr lang="en-US" dirty="0" smtClean="0">
              <a:solidFill>
                <a:srgbClr val="000000"/>
              </a:solidFill>
              <a:latin typeface="P22 Underground GR Light"/>
              <a:cs typeface="P22 Underground GR Light"/>
            </a:endParaRPr>
          </a:p>
        </p:txBody>
      </p:sp>
      <p:pic>
        <p:nvPicPr>
          <p:cNvPr id="14" name="Picture 13"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8" name="TextBox 17"/>
          <p:cNvSpPr txBox="1"/>
          <p:nvPr/>
        </p:nvSpPr>
        <p:spPr>
          <a:xfrm>
            <a:off x="988204" y="711200"/>
            <a:ext cx="6580995" cy="256480"/>
          </a:xfrm>
          <a:prstGeom prst="rect">
            <a:avLst/>
          </a:prstGeom>
          <a:noFill/>
        </p:spPr>
        <p:txBody>
          <a:bodyPr wrap="square" lIns="0" tIns="0" rIns="0" bIns="0" rtlCol="0">
            <a:spAutoFit/>
          </a:bodyPr>
          <a:lstStyle/>
          <a:p>
            <a:pPr>
              <a:lnSpc>
                <a:spcPct val="80000"/>
              </a:lnSpc>
            </a:pPr>
            <a:r>
              <a:rPr lang="en-US" sz="2000" dirty="0" smtClean="0">
                <a:solidFill>
                  <a:srgbClr val="FFFFFF"/>
                </a:solidFill>
                <a:latin typeface="P22 Underground Demi"/>
                <a:cs typeface="P22 Underground Demi"/>
              </a:rPr>
              <a:t>Task 1:</a:t>
            </a:r>
            <a:r>
              <a:rPr lang="en-US" sz="2000" dirty="0" smtClean="0">
                <a:solidFill>
                  <a:srgbClr val="FFFFFF"/>
                </a:solidFill>
                <a:latin typeface="P22 Underground GR"/>
                <a:cs typeface="P22 Underground GR"/>
              </a:rPr>
              <a:t> Do now – understanding reasons for emigration </a:t>
            </a:r>
            <a:endParaRPr lang="en-US" sz="2000" dirty="0">
              <a:solidFill>
                <a:srgbClr val="FFFFFF"/>
              </a:solidFill>
              <a:latin typeface="P22 Underground GR"/>
              <a:cs typeface="P22 Underground GR"/>
            </a:endParaRPr>
          </a:p>
        </p:txBody>
      </p:sp>
    </p:spTree>
    <p:extLst>
      <p:ext uri="{BB962C8B-B14F-4D97-AF65-F5344CB8AC3E}">
        <p14:creationId xmlns:p14="http://schemas.microsoft.com/office/powerpoint/2010/main" val="2649113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What is a Huguenot?</a:t>
            </a:r>
            <a:endParaRPr lang="en-US" sz="2800" dirty="0">
              <a:solidFill>
                <a:srgbClr val="FFFFFF"/>
              </a:solidFill>
              <a:latin typeface="P22 Underground GR"/>
              <a:cs typeface="P22 Underground GR"/>
            </a:endParaRPr>
          </a:p>
        </p:txBody>
      </p:sp>
      <p:pic>
        <p:nvPicPr>
          <p:cNvPr id="14" name="Picture 13"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pic>
        <p:nvPicPr>
          <p:cNvPr id="8" name="Picture 7"/>
          <p:cNvPicPr>
            <a:picLocks noChangeAspect="1"/>
          </p:cNvPicPr>
          <p:nvPr/>
        </p:nvPicPr>
        <p:blipFill>
          <a:blip r:embed="rId4"/>
          <a:stretch>
            <a:fillRect/>
          </a:stretch>
        </p:blipFill>
        <p:spPr>
          <a:xfrm>
            <a:off x="4887047" y="2523067"/>
            <a:ext cx="4076378" cy="2641600"/>
          </a:xfrm>
          <a:prstGeom prst="rect">
            <a:avLst/>
          </a:prstGeom>
        </p:spPr>
      </p:pic>
      <p:sp>
        <p:nvSpPr>
          <p:cNvPr id="10" name="Rectangle 2"/>
          <p:cNvSpPr txBox="1">
            <a:spLocks noChangeArrowheads="1"/>
          </p:cNvSpPr>
          <p:nvPr/>
        </p:nvSpPr>
        <p:spPr>
          <a:xfrm>
            <a:off x="774700" y="2175933"/>
            <a:ext cx="3754966" cy="3479800"/>
          </a:xfrm>
          <a:prstGeom prst="rect">
            <a:avLst/>
          </a:prstGeom>
          <a:noFill/>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spcBef>
                <a:spcPts val="0"/>
              </a:spcBef>
              <a:buFont typeface="Arial"/>
              <a:buChar char="•"/>
            </a:pPr>
            <a:r>
              <a:rPr lang="en-GB" sz="1800" dirty="0" smtClean="0">
                <a:solidFill>
                  <a:srgbClr val="000000"/>
                </a:solidFill>
                <a:latin typeface="P22 Underground GR Light"/>
                <a:cs typeface="P22 Underground GR Light"/>
              </a:rPr>
              <a:t>Watch the video (0:00 – 2:23)</a:t>
            </a:r>
          </a:p>
          <a:p>
            <a:pPr marL="285750" indent="-285750" algn="l">
              <a:spcBef>
                <a:spcPts val="0"/>
              </a:spcBef>
              <a:buFont typeface="Arial"/>
              <a:buChar char="•"/>
            </a:pPr>
            <a:endParaRPr lang="en-GB" sz="1800" dirty="0">
              <a:solidFill>
                <a:srgbClr val="000000"/>
              </a:solidFill>
              <a:latin typeface="P22 Underground GR Light"/>
              <a:cs typeface="P22 Underground GR Light"/>
            </a:endParaRPr>
          </a:p>
          <a:p>
            <a:pPr marL="285750" indent="-285750" algn="l">
              <a:spcBef>
                <a:spcPts val="0"/>
              </a:spcBef>
              <a:buFont typeface="Arial"/>
              <a:buChar char="•"/>
            </a:pPr>
            <a:r>
              <a:rPr lang="en-GB" sz="1800" dirty="0" smtClean="0">
                <a:solidFill>
                  <a:srgbClr val="000000"/>
                </a:solidFill>
                <a:latin typeface="P22 Underground GR Light"/>
                <a:cs typeface="P22 Underground GR Light"/>
              </a:rPr>
              <a:t>After watching the video make a short definition of the word Huguenot</a:t>
            </a:r>
          </a:p>
          <a:p>
            <a:pPr marL="285750" indent="-285750" algn="l">
              <a:spcBef>
                <a:spcPts val="0"/>
              </a:spcBef>
              <a:buFont typeface="Arial"/>
              <a:buChar char="•"/>
            </a:pPr>
            <a:endParaRPr lang="en-GB" sz="1800" dirty="0">
              <a:solidFill>
                <a:srgbClr val="000000"/>
              </a:solidFill>
              <a:latin typeface="P22 Underground GR Light"/>
              <a:cs typeface="P22 Underground GR Light"/>
            </a:endParaRPr>
          </a:p>
          <a:p>
            <a:pPr marL="285750" indent="-285750" algn="l">
              <a:spcBef>
                <a:spcPts val="0"/>
              </a:spcBef>
              <a:buFont typeface="Arial"/>
              <a:buChar char="•"/>
            </a:pPr>
            <a:r>
              <a:rPr lang="en-GB" sz="1800" dirty="0" smtClean="0">
                <a:solidFill>
                  <a:srgbClr val="000000"/>
                </a:solidFill>
                <a:latin typeface="P22 Underground GR Light"/>
                <a:cs typeface="P22 Underground GR Light"/>
              </a:rPr>
              <a:t>Some of the ideas are quite difficult so have a Q+A with your teacher to make sure you all have a good understanding of the word</a:t>
            </a:r>
            <a:endParaRPr lang="en-GB" sz="1800" dirty="0">
              <a:solidFill>
                <a:srgbClr val="000000"/>
              </a:solidFill>
              <a:latin typeface="P22 Underground GR Light"/>
              <a:cs typeface="P22 Underground GR Light"/>
            </a:endParaRPr>
          </a:p>
        </p:txBody>
      </p:sp>
    </p:spTree>
    <p:extLst>
      <p:ext uri="{BB962C8B-B14F-4D97-AF65-F5344CB8AC3E}">
        <p14:creationId xmlns:p14="http://schemas.microsoft.com/office/powerpoint/2010/main" val="162271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Activity 1: The Huguenots</a:t>
            </a:r>
            <a:endParaRPr lang="en-US" sz="2800" dirty="0">
              <a:solidFill>
                <a:srgbClr val="FFFFFF"/>
              </a:solidFill>
              <a:latin typeface="P22 Underground GR"/>
              <a:cs typeface="P22 Underground GR"/>
            </a:endParaRPr>
          </a:p>
        </p:txBody>
      </p:sp>
      <p:sp>
        <p:nvSpPr>
          <p:cNvPr id="18" name="Content Placeholder 4"/>
          <p:cNvSpPr txBox="1">
            <a:spLocks/>
          </p:cNvSpPr>
          <p:nvPr/>
        </p:nvSpPr>
        <p:spPr>
          <a:xfrm>
            <a:off x="774700" y="1788445"/>
            <a:ext cx="4237567" cy="1119840"/>
          </a:xfrm>
          <a:prstGeom prst="rect">
            <a:avLst/>
          </a:prstGeom>
          <a:noFill/>
          <a:ln w="76200" cmpd="sng">
            <a:noFill/>
          </a:ln>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GB" sz="2000" dirty="0" smtClean="0">
                <a:latin typeface="P22 Underground GR Light"/>
                <a:cs typeface="P22 Underground GR Light"/>
              </a:rPr>
              <a:t>1. Fill in the question table on the Huguenots, using the information sheet provided.</a:t>
            </a:r>
            <a:endParaRPr lang="en-US" sz="4800" dirty="0">
              <a:latin typeface="P22 Underground GR Light"/>
              <a:cs typeface="P22 Underground GR Light"/>
            </a:endParaRPr>
          </a:p>
        </p:txBody>
      </p:sp>
      <p:sp>
        <p:nvSpPr>
          <p:cNvPr id="9" name="Rectangle 2"/>
          <p:cNvSpPr txBox="1">
            <a:spLocks noChangeArrowheads="1"/>
          </p:cNvSpPr>
          <p:nvPr/>
        </p:nvSpPr>
        <p:spPr>
          <a:xfrm>
            <a:off x="774700" y="5162047"/>
            <a:ext cx="6770254" cy="1454653"/>
          </a:xfrm>
          <a:prstGeom prst="rect">
            <a:avLst/>
          </a:prstGeom>
          <a:noFill/>
          <a:ln w="9525" cap="flat" cmpd="sng" algn="ctr">
            <a:noFill/>
            <a:prstDash val="solid"/>
          </a:ln>
          <a:effectLst/>
        </p:spPr>
        <p:style>
          <a:lnRef idx="1">
            <a:schemeClr val="accent3"/>
          </a:lnRef>
          <a:fillRef idx="2">
            <a:schemeClr val="accent3"/>
          </a:fillRef>
          <a:effectRef idx="1">
            <a:schemeClr val="accent3"/>
          </a:effectRef>
          <a:fontRef idx="minor">
            <a:schemeClr val="dk1"/>
          </a:fontRef>
        </p:style>
        <p:txBody>
          <a:bodyPr vert="horz" lIns="0" tIns="0" rIns="0" bIns="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2000" dirty="0" smtClean="0">
                <a:solidFill>
                  <a:srgbClr val="1E8CDE"/>
                </a:solidFill>
                <a:latin typeface="P22 Underground Demi"/>
                <a:cs typeface="P22 Underground Demi"/>
              </a:rPr>
              <a:t>Star student: </a:t>
            </a:r>
            <a:r>
              <a:rPr lang="en-US" sz="2000" dirty="0" smtClean="0">
                <a:solidFill>
                  <a:srgbClr val="1E8CDE"/>
                </a:solidFill>
                <a:latin typeface="P22 Underground GR Light"/>
                <a:cs typeface="P22 Underground GR Light"/>
              </a:rPr>
              <a:t>Design an activity to teach a year 6 student about the Huguenots. How can you make the information clear to them? How can you make it fun too?</a:t>
            </a:r>
          </a:p>
          <a:p>
            <a:pPr marL="0" indent="0">
              <a:buFont typeface="Arial"/>
              <a:buNone/>
            </a:pPr>
            <a:r>
              <a:rPr lang="en-US" sz="2000" dirty="0" smtClean="0">
                <a:solidFill>
                  <a:srgbClr val="1E8CDE"/>
                </a:solidFill>
                <a:latin typeface="P22 Underground GR Light"/>
                <a:cs typeface="P22 Underground GR Light"/>
              </a:rPr>
              <a:t>Try it out with your partner if they’ve finished the worksheet too.</a:t>
            </a:r>
            <a:endParaRPr lang="en-US" sz="2000" dirty="0">
              <a:solidFill>
                <a:srgbClr val="1E8CDE"/>
              </a:solidFill>
              <a:latin typeface="P22 Underground GR Light"/>
              <a:cs typeface="P22 Underground GR Light"/>
            </a:endParaRPr>
          </a:p>
        </p:txBody>
      </p:sp>
      <p:pic>
        <p:nvPicPr>
          <p:cNvPr id="10" name="Picture 1" descr="http://cache.eb.com/eb/image?id=91461&amp;rendTypeId=4"/>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64234" y="1788445"/>
            <a:ext cx="4099191" cy="290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199801" y="4691965"/>
            <a:ext cx="1763624" cy="215444"/>
          </a:xfrm>
          <a:prstGeom prst="rect">
            <a:avLst/>
          </a:prstGeom>
        </p:spPr>
        <p:txBody>
          <a:bodyPr wrap="none">
            <a:spAutoFit/>
          </a:bodyPr>
          <a:lstStyle/>
          <a:p>
            <a:r>
              <a:rPr lang="en-GB" sz="800" i="1" dirty="0">
                <a:solidFill>
                  <a:srgbClr val="53555A"/>
                </a:solidFill>
                <a:latin typeface="Trebuchet MS" panose="020B0603020202020204" pitchFamily="34" charset="0"/>
              </a:rPr>
              <a:t>The Granger Collection, New York</a:t>
            </a:r>
            <a:endParaRPr lang="en-GB" sz="800" dirty="0"/>
          </a:p>
        </p:txBody>
      </p:sp>
    </p:spTree>
    <p:extLst>
      <p:ext uri="{BB962C8B-B14F-4D97-AF65-F5344CB8AC3E}">
        <p14:creationId xmlns:p14="http://schemas.microsoft.com/office/powerpoint/2010/main" val="1586292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Activity 1: The Huguenots</a:t>
            </a:r>
            <a:endParaRPr lang="en-US" sz="2800" dirty="0">
              <a:solidFill>
                <a:srgbClr val="FFFFFF"/>
              </a:solidFill>
              <a:latin typeface="P22 Underground GR"/>
              <a:cs typeface="P22 Underground GR"/>
            </a:endParaRPr>
          </a:p>
        </p:txBody>
      </p:sp>
      <p:graphicFrame>
        <p:nvGraphicFramePr>
          <p:cNvPr id="10" name="Table 9"/>
          <p:cNvGraphicFramePr>
            <a:graphicFrameLocks noGrp="1"/>
          </p:cNvGraphicFramePr>
          <p:nvPr>
            <p:extLst>
              <p:ext uri="{D42A27DB-BD31-4B8C-83A1-F6EECF244321}">
                <p14:modId xmlns:p14="http://schemas.microsoft.com/office/powerpoint/2010/main" val="1743580152"/>
              </p:ext>
            </p:extLst>
          </p:nvPr>
        </p:nvGraphicFramePr>
        <p:xfrm>
          <a:off x="758758" y="1447480"/>
          <a:ext cx="6810442" cy="5410520"/>
        </p:xfrm>
        <a:graphic>
          <a:graphicData uri="http://schemas.openxmlformats.org/drawingml/2006/table">
            <a:tbl>
              <a:tblPr firstRow="1" bandRow="1">
                <a:tableStyleId>{5940675A-B579-460E-94D1-54222C63F5DA}</a:tableStyleId>
              </a:tblPr>
              <a:tblGrid>
                <a:gridCol w="4558308">
                  <a:extLst>
                    <a:ext uri="{9D8B030D-6E8A-4147-A177-3AD203B41FA5}">
                      <a16:colId xmlns="" xmlns:a16="http://schemas.microsoft.com/office/drawing/2014/main" val="20000"/>
                    </a:ext>
                  </a:extLst>
                </a:gridCol>
                <a:gridCol w="2252134">
                  <a:extLst>
                    <a:ext uri="{9D8B030D-6E8A-4147-A177-3AD203B41FA5}">
                      <a16:colId xmlns="" xmlns:a16="http://schemas.microsoft.com/office/drawing/2014/main" val="20001"/>
                    </a:ext>
                  </a:extLst>
                </a:gridCol>
              </a:tblGrid>
              <a:tr h="597681">
                <a:tc>
                  <a:txBody>
                    <a:bodyPr/>
                    <a:lstStyle/>
                    <a:p>
                      <a:r>
                        <a:rPr lang="en-US" sz="1600" b="0" i="0" dirty="0" smtClean="0">
                          <a:latin typeface="P22 Underground Light"/>
                          <a:cs typeface="P22 Underground Light"/>
                        </a:rPr>
                        <a:t>Where did</a:t>
                      </a:r>
                      <a:r>
                        <a:rPr lang="en-US" sz="1600" b="0" i="0" baseline="0" dirty="0" smtClean="0">
                          <a:latin typeface="P22 Underground Light"/>
                          <a:cs typeface="P22 Underground Light"/>
                        </a:rPr>
                        <a:t> the Huguenots come from?</a:t>
                      </a:r>
                      <a:endParaRPr lang="en-US" sz="1600" b="0" i="0" dirty="0">
                        <a:latin typeface="P22 Underground Light"/>
                        <a:cs typeface="P22 Underground Light"/>
                      </a:endParaRPr>
                    </a:p>
                  </a:txBody>
                  <a:tcPr/>
                </a:tc>
                <a:tc>
                  <a:txBody>
                    <a:bodyPr/>
                    <a:lstStyle/>
                    <a:p>
                      <a:endParaRPr lang="en-US" b="0" i="0" dirty="0">
                        <a:latin typeface="P22 Underground Light"/>
                        <a:cs typeface="P22 Underground Light"/>
                      </a:endParaRPr>
                    </a:p>
                  </a:txBody>
                  <a:tcPr/>
                </a:tc>
                <a:extLst>
                  <a:ext uri="{0D108BD9-81ED-4DB2-BD59-A6C34878D82A}">
                    <a16:rowId xmlns="" xmlns:a16="http://schemas.microsoft.com/office/drawing/2014/main" val="10000"/>
                  </a:ext>
                </a:extLst>
              </a:tr>
              <a:tr h="437282">
                <a:tc>
                  <a:txBody>
                    <a:bodyPr/>
                    <a:lstStyle/>
                    <a:p>
                      <a:r>
                        <a:rPr lang="en-US" sz="1600" b="0" i="0" dirty="0" smtClean="0">
                          <a:latin typeface="P22 Underground Light"/>
                          <a:cs typeface="P22 Underground Light"/>
                        </a:rPr>
                        <a:t>When did they leave?</a:t>
                      </a:r>
                      <a:endParaRPr lang="en-US" sz="1600" b="0" i="0" dirty="0">
                        <a:latin typeface="P22 Underground Light"/>
                        <a:cs typeface="P22 Underground Light"/>
                      </a:endParaRPr>
                    </a:p>
                  </a:txBody>
                  <a:tcPr/>
                </a:tc>
                <a:tc>
                  <a:txBody>
                    <a:bodyPr/>
                    <a:lstStyle/>
                    <a:p>
                      <a:endParaRPr lang="en-US" b="0" i="0" dirty="0">
                        <a:latin typeface="P22 Underground Light"/>
                        <a:cs typeface="P22 Underground Light"/>
                      </a:endParaRPr>
                    </a:p>
                  </a:txBody>
                  <a:tcPr/>
                </a:tc>
                <a:extLst>
                  <a:ext uri="{0D108BD9-81ED-4DB2-BD59-A6C34878D82A}">
                    <a16:rowId xmlns="" xmlns:a16="http://schemas.microsoft.com/office/drawing/2014/main" val="10001"/>
                  </a:ext>
                </a:extLst>
              </a:tr>
              <a:tr h="437282">
                <a:tc>
                  <a:txBody>
                    <a:bodyPr/>
                    <a:lstStyle/>
                    <a:p>
                      <a:r>
                        <a:rPr lang="en-US" sz="1600" b="0" i="0" dirty="0" smtClean="0">
                          <a:latin typeface="P22 Underground Light"/>
                          <a:cs typeface="P22 Underground Light"/>
                        </a:rPr>
                        <a:t>Why did they</a:t>
                      </a:r>
                      <a:r>
                        <a:rPr lang="en-US" sz="1600" b="0" i="0" baseline="0" dirty="0" smtClean="0">
                          <a:latin typeface="P22 Underground Light"/>
                          <a:cs typeface="P22 Underground Light"/>
                        </a:rPr>
                        <a:t> leave? </a:t>
                      </a:r>
                      <a:endParaRPr lang="en-US" sz="1600" b="0" i="0" dirty="0">
                        <a:latin typeface="P22 Underground Light"/>
                        <a:cs typeface="P22 Underground Light"/>
                      </a:endParaRPr>
                    </a:p>
                  </a:txBody>
                  <a:tcPr/>
                </a:tc>
                <a:tc>
                  <a:txBody>
                    <a:bodyPr/>
                    <a:lstStyle/>
                    <a:p>
                      <a:endParaRPr lang="en-US" b="0" i="0" dirty="0">
                        <a:latin typeface="P22 Underground Light"/>
                        <a:cs typeface="P22 Underground Light"/>
                      </a:endParaRPr>
                    </a:p>
                  </a:txBody>
                  <a:tcPr/>
                </a:tc>
                <a:extLst>
                  <a:ext uri="{0D108BD9-81ED-4DB2-BD59-A6C34878D82A}">
                    <a16:rowId xmlns="" xmlns:a16="http://schemas.microsoft.com/office/drawing/2014/main" val="10002"/>
                  </a:ext>
                </a:extLst>
              </a:tr>
              <a:tr h="853830">
                <a:tc>
                  <a:txBody>
                    <a:bodyPr/>
                    <a:lstStyle/>
                    <a:p>
                      <a:r>
                        <a:rPr lang="en-US" sz="1600" b="0" i="0" dirty="0" smtClean="0">
                          <a:latin typeface="P22 Underground Light"/>
                          <a:cs typeface="P22 Underground Light"/>
                        </a:rPr>
                        <a:t>What negative</a:t>
                      </a:r>
                      <a:r>
                        <a:rPr lang="en-US" sz="1600" b="0" i="0" baseline="0" dirty="0" smtClean="0">
                          <a:latin typeface="P22 Underground Light"/>
                          <a:cs typeface="P22 Underground Light"/>
                        </a:rPr>
                        <a:t> impact did their leaving have on the country they came from?</a:t>
                      </a:r>
                      <a:endParaRPr lang="en-US" sz="1600" b="0" i="0" dirty="0">
                        <a:latin typeface="P22 Underground Light"/>
                        <a:cs typeface="P22 Underground Light"/>
                      </a:endParaRPr>
                    </a:p>
                  </a:txBody>
                  <a:tcPr/>
                </a:tc>
                <a:tc>
                  <a:txBody>
                    <a:bodyPr/>
                    <a:lstStyle/>
                    <a:p>
                      <a:endParaRPr lang="en-US" b="0" i="0" dirty="0">
                        <a:latin typeface="P22 Underground Light"/>
                        <a:cs typeface="P22 Underground Light"/>
                      </a:endParaRPr>
                    </a:p>
                  </a:txBody>
                  <a:tcPr/>
                </a:tc>
                <a:extLst>
                  <a:ext uri="{0D108BD9-81ED-4DB2-BD59-A6C34878D82A}">
                    <a16:rowId xmlns="" xmlns:a16="http://schemas.microsoft.com/office/drawing/2014/main" val="10003"/>
                  </a:ext>
                </a:extLst>
              </a:tr>
              <a:tr h="437282">
                <a:tc>
                  <a:txBody>
                    <a:bodyPr/>
                    <a:lstStyle/>
                    <a:p>
                      <a:r>
                        <a:rPr lang="en-US" sz="1600" b="0" i="0" dirty="0" smtClean="0">
                          <a:latin typeface="P22 Underground Light"/>
                          <a:cs typeface="P22 Underground Light"/>
                        </a:rPr>
                        <a:t>Where did they settle? </a:t>
                      </a:r>
                      <a:endParaRPr lang="en-US" sz="1600" b="0" i="0" dirty="0">
                        <a:latin typeface="P22 Underground Light"/>
                        <a:cs typeface="P22 Underground Light"/>
                      </a:endParaRPr>
                    </a:p>
                  </a:txBody>
                  <a:tcPr/>
                </a:tc>
                <a:tc>
                  <a:txBody>
                    <a:bodyPr/>
                    <a:lstStyle/>
                    <a:p>
                      <a:endParaRPr lang="en-US" b="0" i="0" dirty="0">
                        <a:latin typeface="P22 Underground Light"/>
                        <a:cs typeface="P22 Underground Light"/>
                      </a:endParaRPr>
                    </a:p>
                  </a:txBody>
                  <a:tcPr/>
                </a:tc>
                <a:extLst>
                  <a:ext uri="{0D108BD9-81ED-4DB2-BD59-A6C34878D82A}">
                    <a16:rowId xmlns="" xmlns:a16="http://schemas.microsoft.com/office/drawing/2014/main" val="10004"/>
                  </a:ext>
                </a:extLst>
              </a:tr>
              <a:tr h="519285">
                <a:tc>
                  <a:txBody>
                    <a:bodyPr/>
                    <a:lstStyle/>
                    <a:p>
                      <a:r>
                        <a:rPr lang="en-US" sz="1600" b="0" i="0" dirty="0" smtClean="0">
                          <a:latin typeface="P22 Underground Light"/>
                          <a:cs typeface="P22 Underground Light"/>
                        </a:rPr>
                        <a:t>Why did some people dislike them? </a:t>
                      </a:r>
                      <a:endParaRPr lang="en-US" sz="1600" b="0" i="0" dirty="0">
                        <a:latin typeface="P22 Underground Light"/>
                        <a:cs typeface="P22 Underground Light"/>
                      </a:endParaRPr>
                    </a:p>
                  </a:txBody>
                  <a:tcPr/>
                </a:tc>
                <a:tc>
                  <a:txBody>
                    <a:bodyPr/>
                    <a:lstStyle/>
                    <a:p>
                      <a:endParaRPr lang="en-US" b="0" i="0" dirty="0">
                        <a:latin typeface="P22 Underground Light"/>
                        <a:cs typeface="P22 Underground Light"/>
                      </a:endParaRPr>
                    </a:p>
                  </a:txBody>
                  <a:tcPr/>
                </a:tc>
                <a:extLst>
                  <a:ext uri="{0D108BD9-81ED-4DB2-BD59-A6C34878D82A}">
                    <a16:rowId xmlns="" xmlns:a16="http://schemas.microsoft.com/office/drawing/2014/main" val="10005"/>
                  </a:ext>
                </a:extLst>
              </a:tr>
              <a:tr h="519285">
                <a:tc>
                  <a:txBody>
                    <a:bodyPr/>
                    <a:lstStyle/>
                    <a:p>
                      <a:r>
                        <a:rPr lang="en-US" sz="1600" b="0" i="0" dirty="0" smtClean="0">
                          <a:latin typeface="P22 Underground Light"/>
                          <a:cs typeface="P22 Underground Light"/>
                        </a:rPr>
                        <a:t>Why did the upper</a:t>
                      </a:r>
                      <a:r>
                        <a:rPr lang="en-US" sz="1600" b="0" i="0" baseline="0" dirty="0" smtClean="0">
                          <a:latin typeface="P22 Underground Light"/>
                          <a:cs typeface="P22 Underground Light"/>
                        </a:rPr>
                        <a:t> classes like them? </a:t>
                      </a:r>
                      <a:endParaRPr lang="en-US" sz="1600" b="0" i="0" dirty="0">
                        <a:latin typeface="P22 Underground Light"/>
                        <a:cs typeface="P22 Underground Light"/>
                      </a:endParaRPr>
                    </a:p>
                  </a:txBody>
                  <a:tcPr/>
                </a:tc>
                <a:tc>
                  <a:txBody>
                    <a:bodyPr/>
                    <a:lstStyle/>
                    <a:p>
                      <a:endParaRPr lang="en-US" b="0" i="0" dirty="0">
                        <a:latin typeface="P22 Underground Light"/>
                        <a:cs typeface="P22 Underground Light"/>
                      </a:endParaRPr>
                    </a:p>
                  </a:txBody>
                  <a:tcPr/>
                </a:tc>
                <a:extLst>
                  <a:ext uri="{0D108BD9-81ED-4DB2-BD59-A6C34878D82A}">
                    <a16:rowId xmlns="" xmlns:a16="http://schemas.microsoft.com/office/drawing/2014/main" val="10006"/>
                  </a:ext>
                </a:extLst>
              </a:tr>
              <a:tr h="754763">
                <a:tc>
                  <a:txBody>
                    <a:bodyPr/>
                    <a:lstStyle/>
                    <a:p>
                      <a:r>
                        <a:rPr lang="en-US" sz="1600" b="0" i="0" dirty="0" smtClean="0">
                          <a:latin typeface="P22 Underground Light"/>
                          <a:cs typeface="P22 Underground Light"/>
                        </a:rPr>
                        <a:t>What had they don</a:t>
                      </a:r>
                      <a:r>
                        <a:rPr lang="fr-FR" sz="1600" b="0" i="0" dirty="0" smtClean="0">
                          <a:latin typeface="P22 Underground Light"/>
                          <a:cs typeface="P22 Underground Light"/>
                        </a:rPr>
                        <a:t>e</a:t>
                      </a:r>
                      <a:r>
                        <a:rPr lang="fr-FR" sz="1600" b="0" i="0" baseline="0" dirty="0" smtClean="0">
                          <a:latin typeface="P22 Underground Light"/>
                          <a:cs typeface="P22 Underground Light"/>
                        </a:rPr>
                        <a:t> by the </a:t>
                      </a:r>
                      <a:r>
                        <a:rPr lang="fr-FR" sz="1600" b="0" i="0" baseline="0" dirty="0" err="1" smtClean="0">
                          <a:latin typeface="P22 Underground Light"/>
                          <a:cs typeface="P22 Underground Light"/>
                        </a:rPr>
                        <a:t>late</a:t>
                      </a:r>
                      <a:r>
                        <a:rPr lang="fr-FR" sz="1600" b="0" i="0" baseline="0" dirty="0" smtClean="0">
                          <a:latin typeface="P22 Underground Light"/>
                          <a:cs typeface="P22 Underground Light"/>
                        </a:rPr>
                        <a:t> 18th </a:t>
                      </a:r>
                      <a:r>
                        <a:rPr lang="fr-FR" sz="1600" b="0" i="0" baseline="0" dirty="0" err="1" smtClean="0">
                          <a:latin typeface="P22 Underground Light"/>
                          <a:cs typeface="P22 Underground Light"/>
                        </a:rPr>
                        <a:t>century</a:t>
                      </a:r>
                      <a:r>
                        <a:rPr lang="fr-FR" sz="1600" b="0" i="0" baseline="0" dirty="0" smtClean="0">
                          <a:latin typeface="P22 Underground Light"/>
                          <a:cs typeface="P22 Underground Light"/>
                        </a:rPr>
                        <a:t>?</a:t>
                      </a:r>
                      <a:endParaRPr lang="en-US" sz="1600" b="0" i="0" dirty="0">
                        <a:latin typeface="P22 Underground Light"/>
                        <a:cs typeface="P22 Underground Light"/>
                      </a:endParaRPr>
                    </a:p>
                  </a:txBody>
                  <a:tcPr/>
                </a:tc>
                <a:tc>
                  <a:txBody>
                    <a:bodyPr/>
                    <a:lstStyle/>
                    <a:p>
                      <a:endParaRPr lang="en-US" b="0" i="0">
                        <a:latin typeface="P22 Underground Light"/>
                        <a:cs typeface="P22 Underground Light"/>
                      </a:endParaRPr>
                    </a:p>
                  </a:txBody>
                  <a:tcPr/>
                </a:tc>
                <a:extLst>
                  <a:ext uri="{0D108BD9-81ED-4DB2-BD59-A6C34878D82A}">
                    <a16:rowId xmlns="" xmlns:a16="http://schemas.microsoft.com/office/drawing/2014/main" val="10007"/>
                  </a:ext>
                </a:extLst>
              </a:tr>
              <a:tr h="853830">
                <a:tc>
                  <a:txBody>
                    <a:bodyPr/>
                    <a:lstStyle/>
                    <a:p>
                      <a:r>
                        <a:rPr lang="en-US" sz="1600" b="0" i="0" dirty="0" smtClean="0">
                          <a:latin typeface="P22 Underground Light"/>
                          <a:cs typeface="P22 Underground Light"/>
                        </a:rPr>
                        <a:t>Why were the French</a:t>
                      </a:r>
                      <a:r>
                        <a:rPr lang="en-US" sz="1600" b="0" i="0" baseline="0" dirty="0" smtClean="0">
                          <a:latin typeface="P22 Underground Light"/>
                          <a:cs typeface="P22 Underground Light"/>
                        </a:rPr>
                        <a:t> communities in London so different from one another?</a:t>
                      </a:r>
                      <a:endParaRPr lang="en-US" sz="1600" b="0" i="0" dirty="0">
                        <a:latin typeface="P22 Underground Light"/>
                        <a:cs typeface="P22 Underground Light"/>
                      </a:endParaRPr>
                    </a:p>
                  </a:txBody>
                  <a:tcPr/>
                </a:tc>
                <a:tc>
                  <a:txBody>
                    <a:bodyPr/>
                    <a:lstStyle/>
                    <a:p>
                      <a:endParaRPr lang="en-US" b="0" i="0" dirty="0">
                        <a:latin typeface="P22 Underground Light"/>
                        <a:cs typeface="P22 Underground Light"/>
                      </a:endParaRPr>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090688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TotalTime>
  <Words>953</Words>
  <Application>Microsoft Macintosh PowerPoint</Application>
  <PresentationFormat>On-screen Show (4:3)</PresentationFormat>
  <Paragraphs>96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Migration Museum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Miller</dc:creator>
  <cp:lastModifiedBy>Emily Miller</cp:lastModifiedBy>
  <cp:revision>7</cp:revision>
  <dcterms:created xsi:type="dcterms:W3CDTF">2016-11-28T16:07:29Z</dcterms:created>
  <dcterms:modified xsi:type="dcterms:W3CDTF">2016-11-29T11:37:47Z</dcterms:modified>
</cp:coreProperties>
</file>